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ppt/charts/chart10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7"/>
  </p:notesMasterIdLst>
  <p:sldIdLst>
    <p:sldId id="256" r:id="rId2"/>
    <p:sldId id="281" r:id="rId3"/>
    <p:sldId id="295" r:id="rId4"/>
    <p:sldId id="298" r:id="rId5"/>
    <p:sldId id="300" r:id="rId6"/>
    <p:sldId id="299" r:id="rId7"/>
    <p:sldId id="302" r:id="rId8"/>
    <p:sldId id="301" r:id="rId9"/>
    <p:sldId id="276" r:id="rId10"/>
    <p:sldId id="297" r:id="rId11"/>
    <p:sldId id="290" r:id="rId12"/>
    <p:sldId id="277" r:id="rId13"/>
    <p:sldId id="275" r:id="rId14"/>
    <p:sldId id="274" r:id="rId15"/>
    <p:sldId id="303" r:id="rId1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0F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52347" autoAdjust="0"/>
  </p:normalViewPr>
  <p:slideViewPr>
    <p:cSldViewPr>
      <p:cViewPr>
        <p:scale>
          <a:sx n="80" d="100"/>
          <a:sy n="80" d="100"/>
        </p:scale>
        <p:origin x="-1483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3216" y="74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4\k506\&#1070;&#1051;&#1071;%20&#1052;&#1040;&#1051;&#1050;&#1054;&#1042;&#1040;\&#1047;&#1072;&#1073;&#1086;&#1088;&#1099;%20&#1089;%20&#1087;&#1088;&#1080;&#1073;&#1099;&#1083;&#1100;&#1102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4\k506\&#1082;%20&#1089;&#1086;&#1074;&#1077;&#1097;&#1072;&#1085;&#1080;&#1103;&#1084;%202018\10%20&#1086;&#1082;&#1090;&#1103;&#1073;&#1088;&#1100;%202018\12.10.18%20&#1048;&#1085;&#1092;&#1086;&#1076;&#1077;&#1085;&#1100;%20&#1053;&#1080;&#1082;&#1086;&#1083;&#1100;&#1089;&#1082;\&#1052;&#1040;&#1051;&#1067;&#1049;%20&#1041;&#1048;&#1047;&#1053;&#1045;&#1057;\&#1074;&#1085;\&#1091;&#1089;&#1085;%20&#1086;&#1090;%20&#1087;&#1080;&#1097;&#1077;&#1074;&#1082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4\k506\&#1082;%20&#1089;&#1086;&#1074;&#1077;&#1097;&#1072;&#1085;&#1080;&#1103;&#1084;%202018\10%20&#1086;&#1082;&#1090;&#1103;&#1073;&#1088;&#1100;%202018\12.10.18%20&#1048;&#1085;&#1092;&#1086;&#1076;&#1077;&#1085;&#1100;%20&#1053;&#1080;&#1082;&#1086;&#1083;&#1100;&#1089;&#1082;\&#1052;&#1040;&#1051;&#1067;&#1049;%20&#1041;&#1048;&#1047;&#1053;&#1045;&#1057;\&#1074;&#1085;\&#1072;&#1085;&#1072;&#1083;&#1080;&#1090;&#1080;&#1082;&#1072;\&#1054;&#1082;&#1074;&#1101;&#1076;%208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4\k506\&#1082;%20&#1089;&#1086;&#1074;&#1077;&#1097;&#1072;&#1085;&#1080;&#1103;&#1084;%202018\10%20&#1086;&#1082;&#1090;&#1103;&#1073;&#1088;&#1100;%202018\12.10.18%20&#1048;&#1085;&#1092;&#1086;&#1076;&#1077;&#1085;&#1100;%20&#1053;&#1080;&#1082;&#1086;&#1083;&#1100;&#1089;&#1082;\&#1052;&#1040;&#1051;&#1067;&#1049;%20&#1041;&#1048;&#1047;&#1053;&#1045;&#1057;\&#1074;&#1085;\&#1060;&#1077;&#1076;,%20&#1086;&#1073;&#1083;,%20&#1084;&#1077;&#1089;&#1090;%20&#1073;&#1102;&#1076;&#1078;&#1077;&#1090;&#1099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4\k506\&#1082;%20&#1089;&#1086;&#1074;&#1077;&#1097;&#1072;&#1085;&#1080;&#1103;&#1084;%202018\10%20&#1086;&#1082;&#1090;&#1103;&#1073;&#1088;&#1100;%202018\12.10.18%20&#1048;&#1085;&#1092;&#1086;&#1076;&#1077;&#1085;&#1100;%20&#1053;&#1080;&#1082;&#1086;&#1083;&#1100;&#1089;&#1082;\&#1052;&#1040;&#1051;&#1067;&#1049;%20&#1041;&#1048;&#1047;&#1053;&#1045;&#1057;\&#1074;&#1085;\&#1060;&#1077;&#1076;,%20&#1086;&#1073;&#1083;,%20&#1084;&#1077;&#1089;&#1090;%20&#1073;&#1102;&#1076;&#1078;&#1077;&#1090;&#1099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4\k506\&#1082;%20&#1089;&#1086;&#1074;&#1077;&#1097;&#1072;&#1085;&#1080;&#1103;&#1084;%202018\10%20&#1086;&#1082;&#1090;&#1103;&#1073;&#1088;&#1100;%202018\12.10.18%20&#1048;&#1085;&#1092;&#1086;&#1076;&#1077;&#1085;&#1100;%20&#1053;&#1080;&#1082;&#1086;&#1083;&#1100;&#1089;&#1082;\&#1052;&#1040;&#1051;&#1067;&#1049;%20&#1041;&#1048;&#1047;&#1053;&#1045;&#1057;\&#1074;&#1085;\&#1057;&#1090;&#1088;&#1091;&#1082;&#1090;&#1091;&#1088;&#1072;%20&#1088;&#1072;&#1089;&#1093;&#1086;&#1076;&#1086;&#1074;%20&#1079;&#1072;%208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6033572027350541E-2"/>
          <c:y val="5.0925925925926062E-2"/>
          <c:w val="0.96793285594529899"/>
          <c:h val="0.77275125111074305"/>
        </c:manualLayout>
      </c:layout>
      <c:lineChart>
        <c:grouping val="standard"/>
        <c:varyColors val="0"/>
        <c:ser>
          <c:idx val="0"/>
          <c:order val="0"/>
          <c:tx>
            <c:strRef>
              <c:f>'график (2)'!$A$1</c:f>
              <c:strCache>
                <c:ptCount val="1"/>
                <c:pt idx="0">
                  <c:v>Консолидированный, млрд.руб.</c:v>
                </c:pt>
              </c:strCache>
            </c:strRef>
          </c:tx>
          <c:spPr>
            <a:ln w="60325">
              <a:solidFill>
                <a:schemeClr val="tx2"/>
              </a:solidFill>
            </a:ln>
          </c:spPr>
          <c:marker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marker>
          <c:dPt>
            <c:idx val="11"/>
            <c:marker>
              <c:symbol val="none"/>
            </c:marker>
            <c:bubble3D val="0"/>
            <c:spPr>
              <a:ln w="60325">
                <a:solidFill>
                  <a:schemeClr val="tx2"/>
                </a:solidFill>
                <a:prstDash val="sysDot"/>
              </a:ln>
            </c:spPr>
          </c:dPt>
          <c:dPt>
            <c:idx val="12"/>
            <c:marker>
              <c:symbol val="none"/>
            </c:marker>
            <c:bubble3D val="0"/>
            <c:spPr>
              <a:ln w="60325">
                <a:solidFill>
                  <a:schemeClr val="tx2"/>
                </a:solidFill>
                <a:prstDash val="sysDot"/>
              </a:ln>
            </c:spPr>
          </c:dPt>
          <c:dPt>
            <c:idx val="13"/>
            <c:marker>
              <c:symbol val="none"/>
            </c:marker>
            <c:bubble3D val="0"/>
            <c:spPr>
              <a:ln w="60325">
                <a:solidFill>
                  <a:schemeClr val="tx2"/>
                </a:solidFill>
                <a:prstDash val="sysDot"/>
              </a:ln>
            </c:spPr>
          </c:dPt>
          <c:dLbls>
            <c:dLbl>
              <c:idx val="0"/>
              <c:spPr>
                <a:solidFill>
                  <a:schemeClr val="tx2"/>
                </a:solidFill>
              </c:spPr>
              <c:txPr>
                <a:bodyPr/>
                <a:lstStyle/>
                <a:p>
                  <a:pPr algn="ctr">
                    <a:defRPr lang="ru-RU" sz="1600" b="0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entury" panose="02040604050505020304" pitchFamily="18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 algn="ctr">
                    <a:defRPr lang="ru-RU" sz="1600" b="1" i="0" u="none" strike="noStrike" kern="1200" baseline="0">
                      <a:solidFill>
                        <a:srgbClr val="DEDEDE">
                          <a:lumMod val="10000"/>
                        </a:srgbClr>
                      </a:solidFill>
                      <a:latin typeface="Century" panose="020406040505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spPr>
                <a:solidFill>
                  <a:schemeClr val="tx2"/>
                </a:solidFill>
              </c:spPr>
              <c:txPr>
                <a:bodyPr/>
                <a:lstStyle/>
                <a:p>
                  <a:pPr algn="ctr">
                    <a:defRPr lang="ru-RU" sz="1600" b="0" i="0" u="none" strike="noStrike" kern="1200" baseline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entury" panose="02040604050505020304" pitchFamily="18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txPr>
              <a:bodyPr/>
              <a:lstStyle/>
              <a:p>
                <a:pPr algn="ctr">
                  <a:defRPr lang="ru-RU" sz="1600" b="0" i="0" u="none" strike="noStrike" kern="1200" baseline="0">
                    <a:solidFill>
                      <a:prstClr val="black"/>
                    </a:solidFill>
                    <a:latin typeface="Century" panose="02040604050505020304" pitchFamily="18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 (2)'!$A$20:$A$33</c:f>
              <c:strCache>
                <c:ptCount val="14"/>
                <c:pt idx="0">
                  <c:v>2008г.</c:v>
                </c:pt>
                <c:pt idx="1">
                  <c:v>2009г.</c:v>
                </c:pt>
                <c:pt idx="2">
                  <c:v>2010г.</c:v>
                </c:pt>
                <c:pt idx="3">
                  <c:v>2011г.</c:v>
                </c:pt>
                <c:pt idx="4">
                  <c:v>2012г.</c:v>
                </c:pt>
                <c:pt idx="5">
                  <c:v>2013г.</c:v>
                </c:pt>
                <c:pt idx="6">
                  <c:v>2014г.</c:v>
                </c:pt>
                <c:pt idx="7">
                  <c:v>2015г.</c:v>
                </c:pt>
                <c:pt idx="8">
                  <c:v>2016г.</c:v>
                </c:pt>
                <c:pt idx="9">
                  <c:v>2017г.</c:v>
                </c:pt>
                <c:pt idx="10">
                  <c:v>2018г.</c:v>
                </c:pt>
                <c:pt idx="11">
                  <c:v>2019г.</c:v>
                </c:pt>
                <c:pt idx="12">
                  <c:v>2020г.</c:v>
                </c:pt>
                <c:pt idx="13">
                  <c:v>2021г.</c:v>
                </c:pt>
              </c:strCache>
            </c:strRef>
          </c:cat>
          <c:val>
            <c:numRef>
              <c:f>'график (2)'!$D$3:$D$16</c:f>
              <c:numCache>
                <c:formatCode>0.0</c:formatCode>
                <c:ptCount val="14"/>
                <c:pt idx="0">
                  <c:v>45.829256194670009</c:v>
                </c:pt>
                <c:pt idx="1">
                  <c:v>27.871573625809994</c:v>
                </c:pt>
                <c:pt idx="2">
                  <c:v>35.948058752070011</c:v>
                </c:pt>
                <c:pt idx="3">
                  <c:v>40.195712442450066</c:v>
                </c:pt>
                <c:pt idx="4">
                  <c:v>43.726454722150038</c:v>
                </c:pt>
                <c:pt idx="5">
                  <c:v>42.980034930230005</c:v>
                </c:pt>
                <c:pt idx="6">
                  <c:v>46.286699803099992</c:v>
                </c:pt>
                <c:pt idx="7">
                  <c:v>47.304060070659958</c:v>
                </c:pt>
                <c:pt idx="8">
                  <c:v>55.412043023339997</c:v>
                </c:pt>
                <c:pt idx="9">
                  <c:v>62.523000000000003</c:v>
                </c:pt>
                <c:pt idx="10">
                  <c:v>65.269171600000007</c:v>
                </c:pt>
                <c:pt idx="11">
                  <c:v>70</c:v>
                </c:pt>
                <c:pt idx="12">
                  <c:v>75</c:v>
                </c:pt>
                <c:pt idx="13">
                  <c:v>80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'график (2)'!$A$18</c:f>
              <c:strCache>
                <c:ptCount val="1"/>
                <c:pt idx="0">
                  <c:v>Государственный долг, млрд.руб.</c:v>
                </c:pt>
              </c:strCache>
            </c:strRef>
          </c:tx>
          <c:spPr>
            <a:ln w="60325">
              <a:solidFill>
                <a:schemeClr val="bg1">
                  <a:lumMod val="50000"/>
                </a:schemeClr>
              </a:solidFill>
            </a:ln>
          </c:spPr>
          <c:marker>
            <c:symbol val="square"/>
            <c:size val="9"/>
            <c:spPr>
              <a:solidFill>
                <a:schemeClr val="bg1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marker>
          <c:dPt>
            <c:idx val="11"/>
            <c:marker>
              <c:symbol val="none"/>
            </c:marker>
            <c:bubble3D val="0"/>
            <c:spPr>
              <a:ln w="60325">
                <a:solidFill>
                  <a:schemeClr val="bg1">
                    <a:lumMod val="50000"/>
                  </a:schemeClr>
                </a:solidFill>
                <a:prstDash val="sysDot"/>
              </a:ln>
            </c:spPr>
          </c:dPt>
          <c:dPt>
            <c:idx val="12"/>
            <c:marker>
              <c:symbol val="none"/>
            </c:marker>
            <c:bubble3D val="0"/>
            <c:spPr>
              <a:ln w="60325">
                <a:solidFill>
                  <a:schemeClr val="bg1">
                    <a:lumMod val="50000"/>
                  </a:schemeClr>
                </a:solidFill>
                <a:prstDash val="sysDot"/>
              </a:ln>
            </c:spPr>
          </c:dPt>
          <c:dPt>
            <c:idx val="13"/>
            <c:marker>
              <c:symbol val="none"/>
            </c:marker>
            <c:bubble3D val="0"/>
            <c:spPr>
              <a:ln w="60325">
                <a:solidFill>
                  <a:schemeClr val="bg1">
                    <a:lumMod val="50000"/>
                  </a:schemeClr>
                </a:solidFill>
                <a:prstDash val="sysDot"/>
              </a:ln>
            </c:spPr>
          </c:dPt>
          <c:dLbls>
            <c:dLbl>
              <c:idx val="1"/>
              <c:layout>
                <c:manualLayout>
                  <c:x val="-3.2969678996240592E-2"/>
                  <c:y val="-8.3626287445332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1547345993814459E-2"/>
                  <c:y val="-6.78502426860848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4392011998666809E-2"/>
                  <c:y val="-5.73328795132532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1547345993814459E-2"/>
                  <c:y val="-7.83676058589170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871914139935022E-2"/>
                  <c:y val="-5.73332935826695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2329511596966752E-2"/>
                  <c:y val="-5.20746119962537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5244706511030496E-2"/>
                  <c:y val="-5.73328795132533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txPr>
              <a:bodyPr/>
              <a:lstStyle/>
              <a:p>
                <a:pPr algn="ctr">
                  <a:defRPr lang="ru-RU" sz="1200" b="0" i="1" u="none" strike="noStrike" kern="1200" baseline="0">
                    <a:solidFill>
                      <a:prstClr val="black"/>
                    </a:solidFill>
                    <a:latin typeface="Century" panose="02040604050505020304" pitchFamily="18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'график (2)'!$A$20:$A$33</c:f>
              <c:strCache>
                <c:ptCount val="14"/>
                <c:pt idx="0">
                  <c:v>2008г.</c:v>
                </c:pt>
                <c:pt idx="1">
                  <c:v>2009г.</c:v>
                </c:pt>
                <c:pt idx="2">
                  <c:v>2010г.</c:v>
                </c:pt>
                <c:pt idx="3">
                  <c:v>2011г.</c:v>
                </c:pt>
                <c:pt idx="4">
                  <c:v>2012г.</c:v>
                </c:pt>
                <c:pt idx="5">
                  <c:v>2013г.</c:v>
                </c:pt>
                <c:pt idx="6">
                  <c:v>2014г.</c:v>
                </c:pt>
                <c:pt idx="7">
                  <c:v>2015г.</c:v>
                </c:pt>
                <c:pt idx="8">
                  <c:v>2016г.</c:v>
                </c:pt>
                <c:pt idx="9">
                  <c:v>2017г.</c:v>
                </c:pt>
                <c:pt idx="10">
                  <c:v>2018г.</c:v>
                </c:pt>
                <c:pt idx="11">
                  <c:v>2019г.</c:v>
                </c:pt>
                <c:pt idx="12">
                  <c:v>2020г.</c:v>
                </c:pt>
                <c:pt idx="13">
                  <c:v>2021г.</c:v>
                </c:pt>
              </c:strCache>
            </c:strRef>
          </c:cat>
          <c:val>
            <c:numRef>
              <c:f>'график (2)'!$B$20:$B$33</c:f>
              <c:numCache>
                <c:formatCode>General</c:formatCode>
                <c:ptCount val="14"/>
                <c:pt idx="0">
                  <c:v>1.8</c:v>
                </c:pt>
                <c:pt idx="1">
                  <c:v>10.4</c:v>
                </c:pt>
                <c:pt idx="2">
                  <c:v>18.5</c:v>
                </c:pt>
                <c:pt idx="3">
                  <c:v>25.8</c:v>
                </c:pt>
                <c:pt idx="4">
                  <c:v>29.1</c:v>
                </c:pt>
                <c:pt idx="5">
                  <c:v>31.9</c:v>
                </c:pt>
                <c:pt idx="6">
                  <c:v>34.9</c:v>
                </c:pt>
                <c:pt idx="7">
                  <c:v>34.300000000000004</c:v>
                </c:pt>
                <c:pt idx="8" formatCode="0.0">
                  <c:v>31.172000000000001</c:v>
                </c:pt>
                <c:pt idx="9" formatCode="0.0">
                  <c:v>23.8325</c:v>
                </c:pt>
                <c:pt idx="10" formatCode="0.0">
                  <c:v>22.6</c:v>
                </c:pt>
                <c:pt idx="11" formatCode="0.0">
                  <c:v>21.8</c:v>
                </c:pt>
                <c:pt idx="12" formatCode="0.0">
                  <c:v>20.100000000000001</c:v>
                </c:pt>
                <c:pt idx="13">
                  <c:v>16.8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486592"/>
        <c:axId val="59488128"/>
      </c:lineChart>
      <c:catAx>
        <c:axId val="59486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59488128"/>
        <c:crosses val="autoZero"/>
        <c:auto val="1"/>
        <c:lblAlgn val="ctr"/>
        <c:lblOffset val="100"/>
        <c:noMultiLvlLbl val="0"/>
      </c:catAx>
      <c:valAx>
        <c:axId val="5948812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594865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624470301225342E-2"/>
          <c:y val="0.15745333599324696"/>
          <c:w val="0.76528799771882994"/>
          <c:h val="0.84254666400675349"/>
        </c:manualLayout>
      </c:layout>
      <c:pie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explosion val="6"/>
          <c:dPt>
            <c:idx val="0"/>
            <c:bubble3D val="0"/>
            <c:spPr>
              <a:solidFill>
                <a:schemeClr val="tx2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  <a:prstDash val="sysDot"/>
              </a:ln>
            </c:spPr>
          </c:dPt>
          <c:val>
            <c:numRef>
              <c:f>Лист1!$H$4:$H$5</c:f>
              <c:numCache>
                <c:formatCode>0%</c:formatCode>
                <c:ptCount val="2"/>
                <c:pt idx="0">
                  <c:v>0.11</c:v>
                </c:pt>
                <c:pt idx="1">
                  <c:v>0.89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6033572027350541E-2"/>
          <c:y val="0.15961838337282647"/>
          <c:w val="0.96793285594529899"/>
          <c:h val="0.66405880470077117"/>
        </c:manualLayout>
      </c:layout>
      <c:lineChart>
        <c:grouping val="standard"/>
        <c:varyColors val="0"/>
        <c:ser>
          <c:idx val="0"/>
          <c:order val="0"/>
          <c:spPr>
            <a:ln w="60325">
              <a:solidFill>
                <a:schemeClr val="tx2"/>
              </a:solidFill>
            </a:ln>
          </c:spPr>
          <c:marker>
            <c:spPr>
              <a:solidFill>
                <a:schemeClr val="tx2"/>
              </a:solidFill>
              <a:ln>
                <a:solidFill>
                  <a:schemeClr val="tx2"/>
                </a:solidFill>
              </a:ln>
            </c:spPr>
          </c:marker>
          <c:dLbls>
            <c:dLbl>
              <c:idx val="2"/>
              <c:spPr>
                <a:noFill/>
              </c:spPr>
              <c:txPr>
                <a:bodyPr/>
                <a:lstStyle/>
                <a:p>
                  <a:pPr algn="ctr">
                    <a:defRPr lang="ru-RU" sz="1800" b="1" i="0" u="none" strike="noStrike" kern="1200" baseline="0">
                      <a:solidFill>
                        <a:srgbClr val="002060"/>
                      </a:solidFill>
                      <a:effectLst/>
                      <a:latin typeface="Century" panose="020406040505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srgbClr val="002060"/>
                    </a:solidFill>
                    <a:effectLst/>
                    <a:latin typeface="Century" panose="02040604050505020304" pitchFamily="18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'ФНС_28н_с расщеплением'!$B$21:$F$21</c:f>
              <c:strCache>
                <c:ptCount val="5"/>
                <c:pt idx="0">
                  <c:v>2014г</c:v>
                </c:pt>
                <c:pt idx="1">
                  <c:v>2015г</c:v>
                </c:pt>
                <c:pt idx="2">
                  <c:v>2016г</c:v>
                </c:pt>
                <c:pt idx="3">
                  <c:v>2017г</c:v>
                </c:pt>
                <c:pt idx="4">
                  <c:v>2018г</c:v>
                </c:pt>
              </c:strCache>
            </c:strRef>
          </c:cat>
          <c:val>
            <c:numRef>
              <c:f>'ФНС_28н_с расщеплением'!$B$22:$F$22</c:f>
              <c:numCache>
                <c:formatCode>#,##0.0</c:formatCode>
                <c:ptCount val="5"/>
                <c:pt idx="0">
                  <c:v>27.5</c:v>
                </c:pt>
                <c:pt idx="1">
                  <c:v>35.6</c:v>
                </c:pt>
                <c:pt idx="2">
                  <c:v>44.4</c:v>
                </c:pt>
                <c:pt idx="3">
                  <c:v>37.300000000000004</c:v>
                </c:pt>
                <c:pt idx="4">
                  <c:v>32.5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572800"/>
        <c:axId val="64578688"/>
      </c:lineChart>
      <c:catAx>
        <c:axId val="64572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64578688"/>
        <c:crosses val="autoZero"/>
        <c:auto val="1"/>
        <c:lblAlgn val="ctr"/>
        <c:lblOffset val="100"/>
        <c:noMultiLvlLbl val="0"/>
      </c:catAx>
      <c:valAx>
        <c:axId val="64578688"/>
        <c:scaling>
          <c:orientation val="minMax"/>
          <c:min val="15"/>
        </c:scaling>
        <c:delete val="1"/>
        <c:axPos val="l"/>
        <c:numFmt formatCode="#,##0.0" sourceLinked="1"/>
        <c:majorTickMark val="out"/>
        <c:minorTickMark val="none"/>
        <c:tickLblPos val="none"/>
        <c:crossAx val="64572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30"/>
      <c:rotY val="308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152871358237045"/>
          <c:y val="0.15400851612346239"/>
          <c:w val="0.54423101830671883"/>
          <c:h val="0.53197710123981612"/>
        </c:manualLayout>
      </c:layout>
      <c:pie3DChart>
        <c:varyColors val="1"/>
        <c:ser>
          <c:idx val="0"/>
          <c:order val="0"/>
          <c:explosion val="5"/>
          <c:dLbls>
            <c:dLbl>
              <c:idx val="0"/>
              <c:layout>
                <c:manualLayout>
                  <c:x val="0.26330112392903232"/>
                  <c:y val="4.6189467947922846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Производство металлургическое и готовых металлических изделий
</a:t>
                    </a:r>
                    <a:r>
                      <a:rPr lang="ru-RU" sz="1200" b="1" dirty="0">
                        <a:solidFill>
                          <a:srgbClr val="0070C0"/>
                        </a:solidFill>
                      </a:rPr>
                      <a:t>30%</a:t>
                    </a:r>
                    <a:endParaRPr lang="ru-RU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6939837917193151"/>
                  <c:y val="6.2228840697691065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Транспортировка и хранение
</a:t>
                    </a:r>
                    <a:r>
                      <a:rPr lang="ru-RU" sz="1200" b="1" dirty="0">
                        <a:solidFill>
                          <a:srgbClr val="0070C0"/>
                        </a:solidFill>
                      </a:rPr>
                      <a:t>17%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317565678334725"/>
                  <c:y val="-0.11845259339156859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Бюджетная </a:t>
                    </a:r>
                    <a:r>
                      <a:rPr lang="ru-RU" sz="1200" dirty="0" smtClean="0"/>
                      <a:t>сфера</a:t>
                    </a:r>
                    <a:r>
                      <a:rPr lang="ru-RU" sz="1200" baseline="0" dirty="0" smtClean="0"/>
                      <a:t> и </a:t>
                    </a:r>
                    <a:r>
                      <a:rPr lang="ru-RU" sz="1200" baseline="0" dirty="0" err="1" smtClean="0"/>
                      <a:t>г</a:t>
                    </a:r>
                    <a:r>
                      <a:rPr lang="ru-RU" sz="1200" dirty="0" err="1" smtClean="0"/>
                      <a:t>ос.управление</a:t>
                    </a:r>
                    <a:r>
                      <a:rPr lang="ru-RU" sz="1200" dirty="0"/>
                      <a:t>
</a:t>
                    </a:r>
                    <a:r>
                      <a:rPr lang="ru-RU" sz="1200" b="1" dirty="0" smtClean="0">
                        <a:solidFill>
                          <a:srgbClr val="0070C0"/>
                        </a:solidFill>
                      </a:rPr>
                      <a:t>17%</a:t>
                    </a:r>
                    <a:endParaRPr lang="ru-RU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24916482161608086"/>
                  <c:y val="1.9487658070539008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Торговля
</a:t>
                    </a:r>
                    <a:r>
                      <a:rPr lang="ru-RU" sz="1200" b="1" dirty="0">
                        <a:solidFill>
                          <a:srgbClr val="0070C0"/>
                        </a:solidFill>
                      </a:rPr>
                      <a:t>8%</a:t>
                    </a:r>
                    <a:endParaRPr lang="ru-RU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20002445861685411"/>
                  <c:y val="7.9501354901219179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Строительство и операции с недвижимым имуществом
</a:t>
                    </a:r>
                    <a:r>
                      <a:rPr lang="ru-RU" sz="1200" b="1" dirty="0">
                        <a:solidFill>
                          <a:srgbClr val="0070C0"/>
                        </a:solidFill>
                      </a:rPr>
                      <a:t>7%</a:t>
                    </a:r>
                    <a:endParaRPr lang="ru-RU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9.3533419642604046E-2"/>
                  <c:y val="0.25204149524039704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Лесопромышленный комплекс
</a:t>
                    </a:r>
                    <a:r>
                      <a:rPr lang="ru-RU" sz="1200" b="1" dirty="0">
                        <a:solidFill>
                          <a:srgbClr val="0070C0"/>
                        </a:solidFill>
                      </a:rPr>
                      <a:t>5%</a:t>
                    </a:r>
                    <a:endParaRPr lang="ru-RU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8.2043539673266191E-2"/>
                  <c:y val="0.32007579278712861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Финансовая и страховая деятельность
</a:t>
                    </a:r>
                    <a:r>
                      <a:rPr lang="ru-RU" sz="1200" b="1" dirty="0">
                        <a:solidFill>
                          <a:srgbClr val="0070C0"/>
                        </a:solidFill>
                      </a:rPr>
                      <a:t>5%</a:t>
                    </a:r>
                    <a:endParaRPr lang="ru-RU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0.1945118199045334"/>
                  <c:y val="0.2563571855481673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Химическое производство
</a:t>
                    </a:r>
                    <a:r>
                      <a:rPr lang="ru-RU" sz="1200" b="1" dirty="0">
                        <a:solidFill>
                          <a:srgbClr val="0070C0"/>
                        </a:solidFill>
                      </a:rPr>
                      <a:t>4%</a:t>
                    </a:r>
                    <a:endParaRPr lang="ru-RU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0.16395133402299256"/>
                  <c:y val="0.19914685873520421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Электроэнергетика
</a:t>
                    </a:r>
                    <a:r>
                      <a:rPr lang="ru-RU" sz="1200" b="1" dirty="0">
                        <a:solidFill>
                          <a:srgbClr val="0070C0"/>
                        </a:solidFill>
                      </a:rPr>
                      <a:t>4%</a:t>
                    </a:r>
                    <a:endParaRPr lang="ru-RU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0.14032108605152874"/>
                  <c:y val="5.3655368356054091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Производство пищевых продуктов
</a:t>
                    </a:r>
                    <a:r>
                      <a:rPr lang="ru-RU" sz="1200" b="1" dirty="0">
                        <a:solidFill>
                          <a:srgbClr val="0070C0"/>
                        </a:solidFill>
                      </a:rPr>
                      <a:t>2%</a:t>
                    </a:r>
                    <a:endParaRPr lang="ru-RU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8.7980757739067633E-2"/>
                  <c:y val="-0.109581960170689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Сельское хозяйство
</a:t>
                    </a:r>
                    <a:r>
                      <a:rPr lang="ru-RU" sz="1200" b="1" dirty="0">
                        <a:solidFill>
                          <a:srgbClr val="0070C0"/>
                        </a:solidFill>
                      </a:rPr>
                      <a:t>1%</a:t>
                    </a:r>
                    <a:endParaRPr lang="ru-RU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6.9789883804893718E-2"/>
                  <c:y val="-0.1187485351492555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Иные виды деятельности
</a:t>
                    </a:r>
                    <a:r>
                      <a:rPr lang="ru-RU" sz="1200" b="1" dirty="0">
                        <a:solidFill>
                          <a:srgbClr val="0070C0"/>
                        </a:solidFill>
                      </a:rPr>
                      <a:t>3%</a:t>
                    </a:r>
                    <a:endParaRPr lang="ru-RU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0.12899485646405121"/>
                  <c:y val="-0.14910892881579721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/>
                      <a:t>Иные виды деятельности
</a:t>
                    </a:r>
                    <a:r>
                      <a:rPr lang="ru-RU" sz="1200" b="1" dirty="0">
                        <a:solidFill>
                          <a:srgbClr val="0070C0"/>
                        </a:solidFill>
                      </a:rPr>
                      <a:t>3%</a:t>
                    </a:r>
                    <a:endParaRPr lang="ru-RU" b="1" dirty="0">
                      <a:solidFill>
                        <a:srgbClr val="0070C0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'ФНС_28н_с расщеплением'!$C$76:$C$87</c:f>
              <c:strCache>
                <c:ptCount val="12"/>
                <c:pt idx="0">
                  <c:v>Производство металлургическое и готовых металлических изделий</c:v>
                </c:pt>
                <c:pt idx="1">
                  <c:v>Транспортировка и хранение</c:v>
                </c:pt>
                <c:pt idx="2">
                  <c:v>Бюджетная сфера, гос.управление и научная деят-ть</c:v>
                </c:pt>
                <c:pt idx="3">
                  <c:v>Торговля</c:v>
                </c:pt>
                <c:pt idx="4">
                  <c:v>Строительство и операции с недвижимым имуществом</c:v>
                </c:pt>
                <c:pt idx="5">
                  <c:v>Лесопромышленный комплекс</c:v>
                </c:pt>
                <c:pt idx="6">
                  <c:v>Финансовая и страховая деятельность</c:v>
                </c:pt>
                <c:pt idx="7">
                  <c:v>Химическое производство</c:v>
                </c:pt>
                <c:pt idx="8">
                  <c:v>Электроэнергетика</c:v>
                </c:pt>
                <c:pt idx="9">
                  <c:v>Производство пищевых продуктов</c:v>
                </c:pt>
                <c:pt idx="10">
                  <c:v>Сельское хозяйство и рыболовство</c:v>
                </c:pt>
                <c:pt idx="11">
                  <c:v>Иные виды деятельности</c:v>
                </c:pt>
              </c:strCache>
            </c:strRef>
          </c:cat>
          <c:val>
            <c:numRef>
              <c:f>'ФНС_28н_с расщеплением'!$D$76:$D$87</c:f>
              <c:numCache>
                <c:formatCode>0%</c:formatCode>
                <c:ptCount val="12"/>
                <c:pt idx="0">
                  <c:v>0.29852985573008661</c:v>
                </c:pt>
                <c:pt idx="1">
                  <c:v>0.16687630936153475</c:v>
                </c:pt>
                <c:pt idx="2">
                  <c:v>0.14445974256465643</c:v>
                </c:pt>
                <c:pt idx="3">
                  <c:v>7.8794220969911108E-2</c:v>
                </c:pt>
                <c:pt idx="4">
                  <c:v>6.6851768838796483E-2</c:v>
                </c:pt>
                <c:pt idx="5">
                  <c:v>4.970770933774904E-2</c:v>
                </c:pt>
                <c:pt idx="6">
                  <c:v>5.0281770028085516E-2</c:v>
                </c:pt>
                <c:pt idx="7">
                  <c:v>4.3626325371195367E-2</c:v>
                </c:pt>
                <c:pt idx="8">
                  <c:v>4.0161377379721724E-2</c:v>
                </c:pt>
                <c:pt idx="9">
                  <c:v>1.690162749636355E-2</c:v>
                </c:pt>
                <c:pt idx="10">
                  <c:v>1.1531529883175243E-2</c:v>
                </c:pt>
                <c:pt idx="11">
                  <c:v>3.2277763038725156E-2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046818871977203"/>
          <c:y val="2.7093503191770986E-2"/>
          <c:w val="0.54703181128022815"/>
          <c:h val="0.90930076516321978"/>
        </c:manualLayout>
      </c:layout>
      <c:doughnut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00B050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</c:dPt>
          <c:dLbls>
            <c:dLbl>
              <c:idx val="3"/>
              <c:layout>
                <c:manualLayout>
                  <c:x val="-1.4697441025071275E-2"/>
                  <c:y val="2.239459034584224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697441025071275E-2"/>
                  <c:y val="-4.3975339952846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6455162389364208E-2"/>
                  <c:y val="-1.9544595534598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короткая!$F$46:$F$49</c:f>
              <c:strCache>
                <c:ptCount val="4"/>
                <c:pt idx="0">
                  <c:v>Налог на прибыль</c:v>
                </c:pt>
                <c:pt idx="1">
                  <c:v>НДС</c:v>
                </c:pt>
                <c:pt idx="2">
                  <c:v>Акцизы</c:v>
                </c:pt>
                <c:pt idx="3">
                  <c:v>Иные налоговые и неналоговые доходы</c:v>
                </c:pt>
              </c:strCache>
            </c:strRef>
          </c:cat>
          <c:val>
            <c:numRef>
              <c:f>короткая!$G$46:$G$49</c:f>
              <c:numCache>
                <c:formatCode>0.0</c:formatCode>
                <c:ptCount val="4"/>
                <c:pt idx="0">
                  <c:v>4.4415101335700014</c:v>
                </c:pt>
                <c:pt idx="1">
                  <c:v>5.8946337548300001</c:v>
                </c:pt>
                <c:pt idx="2">
                  <c:v>4.5366798300999829</c:v>
                </c:pt>
                <c:pt idx="3">
                  <c:v>2.1816684857099977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38"/>
      </c:doughnut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046818871977203"/>
          <c:y val="2.7093503191770986E-2"/>
          <c:w val="0.54703181128022815"/>
          <c:h val="0.90930076516321978"/>
        </c:manualLayout>
      </c:layout>
      <c:doughnut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chemeClr val="tx2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rgbClr val="FF0000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</c:dPt>
          <c:dLbls>
            <c:dLbl>
              <c:idx val="3"/>
              <c:layout>
                <c:manualLayout>
                  <c:x val="-1.4697441025071275E-2"/>
                  <c:y val="2.239459034584224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697441025071275E-2"/>
                  <c:y val="-4.3975339952846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6455162389364208E-2"/>
                  <c:y val="-1.9544595534598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короткая!$F$35:$F$40</c:f>
              <c:strCache>
                <c:ptCount val="6"/>
                <c:pt idx="0">
                  <c:v>Налог на прибыль</c:v>
                </c:pt>
                <c:pt idx="1">
                  <c:v>НДФЛ</c:v>
                </c:pt>
                <c:pt idx="2">
                  <c:v>Акцизы</c:v>
                </c:pt>
                <c:pt idx="3">
                  <c:v>Налоги на совокупный доход</c:v>
                </c:pt>
                <c:pt idx="4">
                  <c:v>Налог на имущество организаций</c:v>
                </c:pt>
                <c:pt idx="5">
                  <c:v>Иные налоговые и неналоговые доходы</c:v>
                </c:pt>
              </c:strCache>
            </c:strRef>
          </c:cat>
          <c:val>
            <c:numRef>
              <c:f>короткая!$G$35:$G$40</c:f>
              <c:numCache>
                <c:formatCode>0.0</c:formatCode>
                <c:ptCount val="6"/>
                <c:pt idx="0">
                  <c:v>17.035416650329957</c:v>
                </c:pt>
                <c:pt idx="1">
                  <c:v>13.310412394930006</c:v>
                </c:pt>
                <c:pt idx="2">
                  <c:v>4.5140440909799775</c:v>
                </c:pt>
                <c:pt idx="3">
                  <c:v>2.5739673735499999</c:v>
                </c:pt>
                <c:pt idx="4">
                  <c:v>9.1871996732700012</c:v>
                </c:pt>
                <c:pt idx="5">
                  <c:v>4.1900621872699997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38"/>
      </c:doughnut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604073231629242"/>
          <c:y val="9.6056474068261039E-2"/>
          <c:w val="0.49960019062209482"/>
          <c:h val="0.85964865945774716"/>
        </c:manualLayout>
      </c:layout>
      <c:doughnut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tx2"/>
              </a:solidFill>
              <a:ln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solidFill>
                <a:schemeClr val="accent1"/>
              </a:solidFill>
              <a:ln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00B050"/>
              </a:solidFill>
              <a:ln>
                <a:solidFill>
                  <a:schemeClr val="bg1"/>
                </a:solidFill>
              </a:ln>
            </c:spPr>
          </c:dPt>
          <c:dPt>
            <c:idx val="3"/>
            <c:bubble3D val="0"/>
            <c:spPr>
              <a:solidFill>
                <a:srgbClr val="FF0000"/>
              </a:solidFill>
              <a:ln>
                <a:solidFill>
                  <a:schemeClr val="bg1"/>
                </a:solidFill>
              </a:ln>
            </c:spPr>
          </c:dPt>
          <c:dPt>
            <c:idx val="5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Лист1!$H$3:$H$5</c:f>
              <c:strCache>
                <c:ptCount val="3"/>
                <c:pt idx="0">
                  <c:v>Социальная сфера</c:v>
                </c:pt>
                <c:pt idx="1">
                  <c:v>Национальная экономика</c:v>
                </c:pt>
                <c:pt idx="2">
                  <c:v>Иные направления</c:v>
                </c:pt>
              </c:strCache>
            </c:strRef>
          </c:cat>
          <c:val>
            <c:numRef>
              <c:f>Лист1!$I$3:$I$5</c:f>
              <c:numCache>
                <c:formatCode>""###,##0.0</c:formatCode>
                <c:ptCount val="3"/>
                <c:pt idx="0">
                  <c:v>49.548965785280004</c:v>
                </c:pt>
                <c:pt idx="1">
                  <c:v>11.77129833209</c:v>
                </c:pt>
                <c:pt idx="2">
                  <c:v>13.468773537120002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2.1951751949588422E-3"/>
          <c:y val="0.1285867480961089"/>
          <c:w val="0.43473215451694425"/>
          <c:h val="0.78590311472647101"/>
        </c:manualLayout>
      </c:layout>
      <c:overlay val="0"/>
      <c:txPr>
        <a:bodyPr/>
        <a:lstStyle/>
        <a:p>
          <a:pPr>
            <a:defRPr sz="1400">
              <a:latin typeface="Century" panose="020406040505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768145290253946"/>
          <c:y val="0.10765718370173041"/>
          <c:w val="0.30364297972739906"/>
          <c:h val="0.61147103153692861"/>
        </c:manualLayout>
      </c:layout>
      <c:pieChart>
        <c:varyColors val="1"/>
        <c:ser>
          <c:idx val="0"/>
          <c:order val="0"/>
          <c:tx>
            <c:strRef>
              <c:f>Лист1!$L$41</c:f>
              <c:strCache>
                <c:ptCount val="1"/>
                <c:pt idx="0">
                  <c:v>2017</c:v>
                </c:pt>
              </c:strCache>
            </c:strRef>
          </c:tx>
          <c:dPt>
            <c:idx val="0"/>
            <c:bubble3D val="0"/>
            <c:explosion val="9"/>
            <c:spPr>
              <a:solidFill>
                <a:schemeClr val="tx2"/>
              </a:solidFill>
            </c:spPr>
          </c:dPt>
          <c:dPt>
            <c:idx val="1"/>
            <c:bubble3D val="0"/>
            <c:spPr>
              <a:solidFill>
                <a:schemeClr val="accent1"/>
              </a:solidFill>
            </c:spPr>
          </c:dPt>
          <c:dPt>
            <c:idx val="2"/>
            <c:bubble3D val="0"/>
            <c:explosion val="9"/>
            <c:spPr>
              <a:solidFill>
                <a:schemeClr val="accent5"/>
              </a:solidFill>
            </c:spPr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2.7153415702348862E-3"/>
                  <c:y val="-0.2513927853351666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1.4218997596758244E-2"/>
                  <c:y val="2.162929927546547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0.10740930101333768"/>
                  <c:y val="0.3668082102189599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-0.1051638201815963"/>
                  <c:y val="8.312769592281598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400" b="1">
                    <a:solidFill>
                      <a:srgbClr val="0A4A84"/>
                    </a:solidFill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(Лист1!$H$42;Лист1!$H$44;Лист1!$H$46;Лист1!$H$48)</c:f>
              <c:strCache>
                <c:ptCount val="4"/>
                <c:pt idx="0">
                  <c:v>Субсидии из областного бюджета </c:v>
                </c:pt>
                <c:pt idx="1">
                  <c:v>Средства местных бюджетов</c:v>
                </c:pt>
                <c:pt idx="2">
                  <c:v>Средства физических лиц </c:v>
                </c:pt>
                <c:pt idx="3">
                  <c:v>Средства юридических лиц </c:v>
                </c:pt>
              </c:strCache>
            </c:strRef>
          </c:cat>
          <c:val>
            <c:numRef>
              <c:f>(Лист1!$L$42;Лист1!$L$44;Лист1!$L$46;Лист1!$L$48)</c:f>
              <c:numCache>
                <c:formatCode>General</c:formatCode>
                <c:ptCount val="4"/>
                <c:pt idx="0">
                  <c:v>49.5</c:v>
                </c:pt>
                <c:pt idx="1">
                  <c:v>26.9</c:v>
                </c:pt>
                <c:pt idx="2">
                  <c:v>9.8000000000000007</c:v>
                </c:pt>
                <c:pt idx="3">
                  <c:v>13.4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dirty="0"/>
              <a:t>Сумма областных </a:t>
            </a:r>
            <a:r>
              <a:rPr lang="ru-RU" sz="1600" dirty="0" smtClean="0"/>
              <a:t>субсидий, </a:t>
            </a:r>
            <a:r>
              <a:rPr lang="ru-RU" sz="1600" dirty="0" err="1" smtClean="0"/>
              <a:t>млн.руб</a:t>
            </a:r>
            <a:r>
              <a:rPr lang="ru-RU" sz="1600" dirty="0" smtClean="0"/>
              <a:t>.</a:t>
            </a:r>
            <a:endParaRPr lang="ru-RU" sz="1600" dirty="0"/>
          </a:p>
        </c:rich>
      </c:tx>
      <c:layout>
        <c:manualLayout>
          <c:xMode val="edge"/>
          <c:yMode val="edge"/>
          <c:x val="0.10690399325277801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2.4118854594388909E-3"/>
          <c:y val="0.35830245052137066"/>
          <c:w val="0.95932006235944423"/>
          <c:h val="0.4494232783658961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Сумма областных субсидий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2015г</c:v>
                </c:pt>
                <c:pt idx="1">
                  <c:v>2016г</c:v>
                </c:pt>
                <c:pt idx="2">
                  <c:v>2017г</c:v>
                </c:pt>
                <c:pt idx="3">
                  <c:v>2018г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0.45825000000000005</c:v>
                </c:pt>
                <c:pt idx="1">
                  <c:v>0.52773499999999951</c:v>
                </c:pt>
                <c:pt idx="2">
                  <c:v>2.0779835000000002</c:v>
                </c:pt>
                <c:pt idx="3">
                  <c:v>2.5888825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"/>
        <c:axId val="76311168"/>
        <c:axId val="76714368"/>
      </c:barChart>
      <c:catAx>
        <c:axId val="763111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76714368"/>
        <c:crosses val="autoZero"/>
        <c:auto val="1"/>
        <c:lblAlgn val="ctr"/>
        <c:lblOffset val="100"/>
        <c:noMultiLvlLbl val="0"/>
      </c:catAx>
      <c:valAx>
        <c:axId val="7671436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one"/>
        <c:crossAx val="76311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Century" panose="02040604050505020304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6305462839072631"/>
          <c:y val="1.7023776868116923E-2"/>
          <c:w val="0.44982662956933961"/>
          <c:h val="0.96113508908883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2015-2018гг</c:v>
                </c:pt>
              </c:strCache>
            </c:strRef>
          </c:tx>
          <c:spPr>
            <a:effectLst/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Водоснабжение</c:v>
                </c:pt>
                <c:pt idx="1">
                  <c:v>Детские пл-ки, места отдыха</c:v>
                </c:pt>
                <c:pt idx="2">
                  <c:v>Благоустройство</c:v>
                </c:pt>
                <c:pt idx="3">
                  <c:v>Ремонты ДК</c:v>
                </c:pt>
                <c:pt idx="4">
                  <c:v>Спортивные площадки</c:v>
                </c:pt>
                <c:pt idx="5">
                  <c:v>Освещение</c:v>
                </c:pt>
                <c:pt idx="6">
                  <c:v>Памятники</c:v>
                </c:pt>
                <c:pt idx="7">
                  <c:v>Противопожарная безоп-ть</c:v>
                </c:pt>
                <c:pt idx="8">
                  <c:v>Теплоснабжение</c:v>
                </c:pt>
                <c:pt idx="9">
                  <c:v>Площадки для ТБО</c:v>
                </c:pt>
                <c:pt idx="10">
                  <c:v>Связь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218</c:v>
                </c:pt>
                <c:pt idx="1">
                  <c:v>202</c:v>
                </c:pt>
                <c:pt idx="2">
                  <c:v>130</c:v>
                </c:pt>
                <c:pt idx="3">
                  <c:v>119</c:v>
                </c:pt>
                <c:pt idx="4">
                  <c:v>112</c:v>
                </c:pt>
                <c:pt idx="5">
                  <c:v>101</c:v>
                </c:pt>
                <c:pt idx="6">
                  <c:v>60</c:v>
                </c:pt>
                <c:pt idx="7">
                  <c:v>47</c:v>
                </c:pt>
                <c:pt idx="8">
                  <c:v>35</c:v>
                </c:pt>
                <c:pt idx="9">
                  <c:v>17</c:v>
                </c:pt>
                <c:pt idx="10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из них в 2018г</c:v>
                </c:pt>
              </c:strCache>
            </c:strRef>
          </c:tx>
          <c:spPr>
            <a:effectLst/>
          </c:spPr>
          <c:invertIfNegative val="0"/>
          <c:dLbls>
            <c:dLbl>
              <c:idx val="0"/>
              <c:layout>
                <c:manualLayout>
                  <c:x val="-6.3901917500309949E-2"/>
                  <c:y val="-3.53289551654165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3901917500309949E-2"/>
                  <c:y val="1.619352581065965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3677610700260357E-2"/>
                  <c:y val="8.3460796516457819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6457994200322404E-2"/>
                  <c:y val="3.53373012450678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6233687400272764E-2"/>
                  <c:y val="1.0600077562900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13458408002975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1121534000247972E-2"/>
                  <c:y val="7.06634743839342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1121534000247972E-2"/>
                  <c:y val="-3.53317371919671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3453303900210793E-2"/>
                  <c:y val="7.06634743839342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06729204001487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556076700012400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Водоснабжение</c:v>
                </c:pt>
                <c:pt idx="1">
                  <c:v>Детские пл-ки, места отдыха</c:v>
                </c:pt>
                <c:pt idx="2">
                  <c:v>Благоустройство</c:v>
                </c:pt>
                <c:pt idx="3">
                  <c:v>Ремонты ДК</c:v>
                </c:pt>
                <c:pt idx="4">
                  <c:v>Спортивные площадки</c:v>
                </c:pt>
                <c:pt idx="5">
                  <c:v>Освещение</c:v>
                </c:pt>
                <c:pt idx="6">
                  <c:v>Памятники</c:v>
                </c:pt>
                <c:pt idx="7">
                  <c:v>Противопожарная безоп-ть</c:v>
                </c:pt>
                <c:pt idx="8">
                  <c:v>Теплоснабжение</c:v>
                </c:pt>
                <c:pt idx="9">
                  <c:v>Площадки для ТБО</c:v>
                </c:pt>
                <c:pt idx="10">
                  <c:v>Связь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87</c:v>
                </c:pt>
                <c:pt idx="1">
                  <c:v>96</c:v>
                </c:pt>
                <c:pt idx="2">
                  <c:v>57</c:v>
                </c:pt>
                <c:pt idx="3">
                  <c:v>51</c:v>
                </c:pt>
                <c:pt idx="4">
                  <c:v>43</c:v>
                </c:pt>
                <c:pt idx="5">
                  <c:v>47</c:v>
                </c:pt>
                <c:pt idx="6">
                  <c:v>21</c:v>
                </c:pt>
                <c:pt idx="7">
                  <c:v>30</c:v>
                </c:pt>
                <c:pt idx="8">
                  <c:v>16</c:v>
                </c:pt>
                <c:pt idx="9">
                  <c:v>7</c:v>
                </c:pt>
                <c:pt idx="1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overlap val="100"/>
        <c:axId val="81310464"/>
        <c:axId val="81312000"/>
      </c:barChart>
      <c:catAx>
        <c:axId val="81310464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Georgia" panose="02040502050405020303" pitchFamily="18" charset="0"/>
              </a:defRPr>
            </a:pPr>
            <a:endParaRPr lang="ru-RU"/>
          </a:p>
        </c:txPr>
        <c:crossAx val="81312000"/>
        <c:crosses val="autoZero"/>
        <c:auto val="1"/>
        <c:lblAlgn val="ctr"/>
        <c:lblOffset val="100"/>
        <c:noMultiLvlLbl val="0"/>
      </c:catAx>
      <c:valAx>
        <c:axId val="8131200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one"/>
        <c:crossAx val="81310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283435495894951"/>
          <c:y val="0.62489157051519384"/>
          <c:w val="0.30182918484097626"/>
          <c:h val="0.1600650103964333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Century" panose="02040604050505020304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9256028447402103"/>
          <c:y val="5.1126896077721702E-2"/>
          <c:w val="0.47736184072629984"/>
          <c:h val="0.8977462078445567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674A5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Лист1!$A$3:$A$11</c:f>
              <c:strCache>
                <c:ptCount val="9"/>
                <c:pt idx="0">
                  <c:v>Ленинградская</c:v>
                </c:pt>
                <c:pt idx="1">
                  <c:v>Калининградская</c:v>
                </c:pt>
                <c:pt idx="2">
                  <c:v>Вологодская</c:v>
                </c:pt>
                <c:pt idx="3">
                  <c:v>Архангельская и НАО</c:v>
                </c:pt>
                <c:pt idx="4">
                  <c:v>Р.Коми</c:v>
                </c:pt>
                <c:pt idx="5">
                  <c:v>Псковская</c:v>
                </c:pt>
                <c:pt idx="6">
                  <c:v>Р.Карелия</c:v>
                </c:pt>
                <c:pt idx="7">
                  <c:v>Новгородская</c:v>
                </c:pt>
                <c:pt idx="8">
                  <c:v>Мурманская</c:v>
                </c:pt>
              </c:strCache>
            </c:strRef>
          </c:cat>
          <c:val>
            <c:numRef>
              <c:f>Лист1!$B$3:$B$11</c:f>
              <c:numCache>
                <c:formatCode>#,##0.0</c:formatCode>
                <c:ptCount val="9"/>
                <c:pt idx="0">
                  <c:v>157.10499999999999</c:v>
                </c:pt>
                <c:pt idx="1">
                  <c:v>149.82400000000001</c:v>
                </c:pt>
                <c:pt idx="2">
                  <c:v>134.27099999999999</c:v>
                </c:pt>
                <c:pt idx="3">
                  <c:v>112.482</c:v>
                </c:pt>
                <c:pt idx="4">
                  <c:v>77.582999999999998</c:v>
                </c:pt>
                <c:pt idx="5">
                  <c:v>66.44100000000013</c:v>
                </c:pt>
                <c:pt idx="6">
                  <c:v>63.203000000000003</c:v>
                </c:pt>
                <c:pt idx="7">
                  <c:v>59.139000000000003</c:v>
                </c:pt>
                <c:pt idx="8">
                  <c:v>58.866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25"/>
        <c:axId val="61227392"/>
        <c:axId val="61228928"/>
      </c:barChart>
      <c:catAx>
        <c:axId val="6122739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rgbClr val="002060"/>
                </a:solidFill>
              </a:defRPr>
            </a:pPr>
            <a:endParaRPr lang="ru-RU"/>
          </a:p>
        </c:txPr>
        <c:crossAx val="61228928"/>
        <c:crosses val="autoZero"/>
        <c:auto val="1"/>
        <c:lblAlgn val="ctr"/>
        <c:lblOffset val="100"/>
        <c:noMultiLvlLbl val="0"/>
      </c:catAx>
      <c:valAx>
        <c:axId val="61228928"/>
        <c:scaling>
          <c:orientation val="minMax"/>
        </c:scaling>
        <c:delete val="1"/>
        <c:axPos val="t"/>
        <c:numFmt formatCode="#,##0.0" sourceLinked="1"/>
        <c:majorTickMark val="out"/>
        <c:minorTickMark val="none"/>
        <c:tickLblPos val="none"/>
        <c:crossAx val="61227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3BA67-469F-44EE-A9FE-824B56CA40FC}" type="datetimeFigureOut">
              <a:rPr lang="ru-RU" smtClean="0"/>
              <a:pPr/>
              <a:t>11.10.2018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EE292-0E19-4B5E-B20A-3046CDDB2F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00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EE292-0E19-4B5E-B20A-3046CDDB2F4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indent="358731" algn="just" eaLnBrk="1" hangingPunct="1">
              <a:lnSpc>
                <a:spcPct val="150000"/>
              </a:lnSpc>
              <a:spcBef>
                <a:spcPct val="0"/>
              </a:spcBef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EE292-0E19-4B5E-B20A-3046CDDB2F4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5505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marR="0" indent="457144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b="0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EE292-0E19-4B5E-B20A-3046CDDB2F4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550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marR="0" indent="360363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kern="1200" spc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EE292-0E19-4B5E-B20A-3046CDDB2F4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5505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marR="0" indent="457144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EE292-0E19-4B5E-B20A-3046CDDB2F4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marR="0" indent="457144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EE292-0E19-4B5E-B20A-3046CDDB2F4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EE292-0E19-4B5E-B20A-3046CDDB2F4A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003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indent="358775" algn="just" ea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</a:pPr>
            <a:endParaRPr lang="ru-RU" altLang="ru-RU" sz="16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EE292-0E19-4B5E-B20A-3046CDDB2F4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550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indent="360363" algn="just">
              <a:lnSpc>
                <a:spcPct val="150000"/>
              </a:lnSpc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EE292-0E19-4B5E-B20A-3046CDDB2F4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550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marR="0" indent="457144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EE292-0E19-4B5E-B20A-3046CDDB2F4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550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indent="457144"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EE292-0E19-4B5E-B20A-3046CDDB2F4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550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641502" cy="348186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9767" y="4388048"/>
            <a:ext cx="5815413" cy="5040560"/>
          </a:xfrm>
        </p:spPr>
        <p:txBody>
          <a:bodyPr>
            <a:noAutofit/>
          </a:bodyPr>
          <a:lstStyle/>
          <a:p>
            <a:pPr indent="457144" algn="just" eaLnBrk="1" hangingPunct="1">
              <a:lnSpc>
                <a:spcPct val="150000"/>
              </a:lnSpc>
              <a:spcBef>
                <a:spcPts val="0"/>
              </a:spcBef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EE292-0E19-4B5E-B20A-3046CDDB2F4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5505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05607" y="571624"/>
            <a:ext cx="4209454" cy="31577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74501" y="3883992"/>
            <a:ext cx="6264696" cy="6044233"/>
          </a:xfrm>
        </p:spPr>
        <p:txBody>
          <a:bodyPr>
            <a:noAutofit/>
          </a:bodyPr>
          <a:lstStyle/>
          <a:p>
            <a:pPr indent="457144" algn="just" eaLnBrk="1" hangingPunct="1">
              <a:lnSpc>
                <a:spcPct val="150000"/>
              </a:lnSpc>
              <a:spcBef>
                <a:spcPts val="0"/>
              </a:spcBef>
            </a:pP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EE292-0E19-4B5E-B20A-3046CDDB2F4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550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indent="372069" algn="just">
              <a:lnSpc>
                <a:spcPct val="150000"/>
              </a:lnSpc>
              <a:spcBef>
                <a:spcPct val="0"/>
              </a:spcBef>
            </a:pPr>
            <a:endParaRPr lang="ru-RU" altLang="ru-RU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EE292-0E19-4B5E-B20A-3046CDDB2F4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5505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indent="457144" algn="just" eaLnBrk="1" hangingPunct="1">
              <a:lnSpc>
                <a:spcPct val="150000"/>
              </a:lnSpc>
              <a:spcBef>
                <a:spcPts val="0"/>
              </a:spcBef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EE292-0E19-4B5E-B20A-3046CDDB2F4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550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A655C-7EAF-4F2B-AFDE-F9515D3FCD6D}" type="datetime1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CB76-BA51-418B-AB5D-14F936A77689}" type="datetime1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155F1-EB68-4CED-A210-48E026986983}" type="datetime1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FDF2-8B08-49B3-ACD8-E60351ABAEC9}" type="datetime1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6A438-C429-47C7-9221-56EA921BBADB}" type="datetime1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6DB5B-777F-4CBE-A2C9-0EEC16E6474C}" type="datetime1">
              <a:rPr lang="ru-RU" smtClean="0"/>
              <a:pPr/>
              <a:t>11.10.2018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156C-202A-4E51-8066-43BFCEA19050}" type="datetime1">
              <a:rPr lang="ru-RU" smtClean="0"/>
              <a:pPr/>
              <a:t>11.10.2018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CA20-CA0C-4B6E-A265-CFA9F13BBFBB}" type="datetime1">
              <a:rPr lang="ru-RU" smtClean="0"/>
              <a:pPr/>
              <a:t>11.10.2018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F921-BD58-47E6-9166-DD1AD84E2A94}" type="datetime1">
              <a:rPr lang="ru-RU" smtClean="0"/>
              <a:pPr/>
              <a:t>11.10.2018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8ABA-F03D-4BC4-8CD2-662E53483797}" type="datetime1">
              <a:rPr lang="ru-RU" smtClean="0"/>
              <a:pPr/>
              <a:t>11.10.2018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59C9B-04B4-41EB-9B8F-EBCF300430DA}" type="datetime1">
              <a:rPr lang="ru-RU" smtClean="0"/>
              <a:pPr/>
              <a:t>11.10.2018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D61B34F-80C5-44FE-9B82-50F2015B045D}" type="datetime1">
              <a:rPr lang="ru-RU" smtClean="0"/>
              <a:pPr/>
              <a:t>11.10.2018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17" b="14366"/>
          <a:stretch/>
        </p:blipFill>
        <p:spPr>
          <a:xfrm>
            <a:off x="3438128" y="4800118"/>
            <a:ext cx="2358008" cy="17783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>
              <a:lnSpc>
                <a:spcPct val="114000"/>
              </a:lnSpc>
            </a:pPr>
            <a:r>
              <a:rPr lang="ru-RU" sz="3600" b="1" dirty="0" smtClean="0"/>
              <a:t>ОБ ОСОБЕННОСТЯХ БЮДЖЕТНОЙ И НАЛОГОВОЙ ПОЛИТИКИ </a:t>
            </a:r>
            <a:br>
              <a:rPr lang="ru-RU" sz="3600" b="1" dirty="0" smtClean="0"/>
            </a:br>
            <a:r>
              <a:rPr lang="ru-RU" sz="3600" b="1" dirty="0" smtClean="0"/>
              <a:t>В СОВРЕМЕННЫХ УСЛОВИЯХ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501008"/>
            <a:ext cx="7846640" cy="1440160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dirty="0" smtClean="0"/>
              <a:t>Заместитель Губернатора области, </a:t>
            </a:r>
          </a:p>
          <a:p>
            <a:pPr algn="ctr"/>
            <a:r>
              <a:rPr lang="ru-RU" sz="2000" dirty="0" smtClean="0"/>
              <a:t>начальник Департамента финансов области</a:t>
            </a:r>
          </a:p>
          <a:p>
            <a:pPr algn="ctr"/>
            <a:r>
              <a:rPr lang="ru-RU" sz="2800" b="1" dirty="0" smtClean="0"/>
              <a:t>В.Н. Артамонова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393"/>
            <a:ext cx="9144000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</a:pPr>
            <a:r>
              <a:rPr lang="ru-RU" altLang="ru-RU" sz="2000" b="1" spc="-100" dirty="0" smtClean="0">
                <a:solidFill>
                  <a:schemeClr val="tx2"/>
                </a:solidFill>
                <a:latin typeface="Palatino Linotype" panose="02040502050505030304" pitchFamily="18" charset="0"/>
                <a:ea typeface="+mj-ea"/>
                <a:cs typeface="+mj-cs"/>
              </a:rPr>
              <a:t>Меры </a:t>
            </a:r>
            <a:r>
              <a:rPr lang="ru-RU" altLang="ru-RU" sz="2000" b="1" spc="-100" dirty="0">
                <a:solidFill>
                  <a:schemeClr val="tx2"/>
                </a:solidFill>
                <a:latin typeface="Palatino Linotype" panose="02040502050505030304" pitchFamily="18" charset="0"/>
                <a:ea typeface="+mj-ea"/>
                <a:cs typeface="+mj-cs"/>
              </a:rPr>
              <a:t>налогового стимулирования развития малого и </a:t>
            </a:r>
            <a:r>
              <a:rPr lang="ru-RU" altLang="ru-RU" sz="2000" b="1" spc="-100" dirty="0" err="1">
                <a:solidFill>
                  <a:schemeClr val="tx2"/>
                </a:solidFill>
                <a:latin typeface="Palatino Linotype" panose="02040502050505030304" pitchFamily="18" charset="0"/>
                <a:ea typeface="+mj-ea"/>
                <a:cs typeface="+mj-cs"/>
              </a:rPr>
              <a:t>микробизнеса</a:t>
            </a:r>
            <a:endParaRPr lang="ru-RU" altLang="ru-RU" sz="2000" b="1" spc="-100" dirty="0">
              <a:solidFill>
                <a:schemeClr val="tx2"/>
              </a:solidFill>
              <a:latin typeface="Palatino Linotype" panose="02040502050505030304" pitchFamily="18" charset="0"/>
              <a:ea typeface="+mj-ea"/>
              <a:cs typeface="+mj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3472"/>
            <a:ext cx="594370" cy="329184"/>
          </a:xfrm>
        </p:spPr>
        <p:txBody>
          <a:bodyPr/>
          <a:lstStyle/>
          <a:p>
            <a:pPr algn="ctr"/>
            <a:fld id="{725C68B6-61C2-468F-89AB-4B9F7531AA68}" type="slidenum"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10</a:t>
            </a:fld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>
            <a:spLocks noChangeArrowheads="1"/>
          </p:cNvSpPr>
          <p:nvPr/>
        </p:nvSpPr>
        <p:spPr bwMode="auto">
          <a:xfrm>
            <a:off x="67733" y="1234988"/>
            <a:ext cx="9016999" cy="207236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ru-RU" alt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года в Вологодской области действуют </a:t>
            </a:r>
            <a:r>
              <a:rPr lang="ru-RU" alt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двухлетние</a:t>
            </a:r>
            <a:r>
              <a:rPr lang="ru-RU" altLang="ru-RU" sz="1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«налоговые 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каникулы» в виде </a:t>
            </a:r>
            <a:r>
              <a:rPr lang="ru-RU" alt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нулевой налоговой ставки 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патентной системе налогообложения для впервые зарегистрировавшихся предпринимателей </a:t>
            </a:r>
            <a:r>
              <a:rPr lang="ru-RU" alt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42 видов деятельности</a:t>
            </a:r>
            <a:r>
              <a:rPr lang="ru-RU" alt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ru-RU" alt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1000"/>
              </a:spcAft>
            </a:pPr>
            <a:r>
              <a:rPr lang="ru-RU" alt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налоговая 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нагрузка для предпринимателей, работающих на селе, </a:t>
            </a:r>
            <a:r>
              <a:rPr lang="ru-RU" alt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снижена 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lang="en-US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en-US" alt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ru-RU" alt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altLang="ru-RU" sz="2000" b="1" dirty="0" smtClean="0">
                <a:solidFill>
                  <a:srgbClr val="F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2000" b="1" dirty="0">
              <a:solidFill>
                <a:srgbClr val="F6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1000"/>
              </a:spcAft>
            </a:pPr>
            <a:r>
              <a:rPr lang="ru-RU" alt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размеры 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потенциального дохода, используемые для исчисления стоимости патента, </a:t>
            </a:r>
            <a:r>
              <a:rPr lang="ru-RU" alt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постоянны 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alt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протяжении </a:t>
            </a:r>
            <a:r>
              <a:rPr lang="ru-RU" alt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лет </a:t>
            </a:r>
          </a:p>
        </p:txBody>
      </p:sp>
      <p:sp>
        <p:nvSpPr>
          <p:cNvPr id="42" name="Прямоугольник 74"/>
          <p:cNvSpPr>
            <a:spLocks noChangeArrowheads="1"/>
          </p:cNvSpPr>
          <p:nvPr/>
        </p:nvSpPr>
        <p:spPr bwMode="auto">
          <a:xfrm>
            <a:off x="0" y="575161"/>
            <a:ext cx="91440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600" b="1" dirty="0" smtClean="0">
                <a:solidFill>
                  <a:srgbClr val="0070C0"/>
                </a:solidFill>
              </a:rPr>
              <a:t>Улучшение </a:t>
            </a:r>
            <a:r>
              <a:rPr lang="ru-RU" altLang="ru-RU" sz="1600" b="1" dirty="0">
                <a:solidFill>
                  <a:srgbClr val="0070C0"/>
                </a:solidFill>
              </a:rPr>
              <a:t>условий ведения микро-бизнеса на территории области за счет совершенствования патентной системы налогообложения: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0" y="5612225"/>
            <a:ext cx="9144000" cy="8925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ru-RU" altLang="ru-RU" sz="1600" b="1" dirty="0">
                <a:solidFill>
                  <a:srgbClr val="0070C0"/>
                </a:solidFill>
                <a:latin typeface="Arial" charset="0"/>
                <a:cs typeface="Arial" charset="0"/>
              </a:rPr>
              <a:t>Продление действия пониженной налоговой ставки по налогу на имущество организаций на 2018-2019 годы в размере </a:t>
            </a:r>
            <a:r>
              <a:rPr lang="ru-RU" altLang="ru-RU" sz="2000" b="1" dirty="0">
                <a:solidFill>
                  <a:srgbClr val="0070C0"/>
                </a:solidFill>
                <a:latin typeface="Arial" charset="0"/>
                <a:cs typeface="Arial" charset="0"/>
              </a:rPr>
              <a:t>0,5%</a:t>
            </a:r>
            <a:r>
              <a:rPr lang="ru-RU" altLang="ru-RU" sz="1600" b="1" dirty="0">
                <a:solidFill>
                  <a:srgbClr val="0070C0"/>
                </a:solidFill>
                <a:latin typeface="Arial" charset="0"/>
                <a:cs typeface="Arial" charset="0"/>
              </a:rPr>
              <a:t> в отношении жилых объектов для организаций-застройщиков</a:t>
            </a:r>
          </a:p>
        </p:txBody>
      </p:sp>
      <p:sp>
        <p:nvSpPr>
          <p:cNvPr id="44" name="Прямоугольник 74"/>
          <p:cNvSpPr>
            <a:spLocks noChangeArrowheads="1"/>
          </p:cNvSpPr>
          <p:nvPr/>
        </p:nvSpPr>
        <p:spPr bwMode="auto">
          <a:xfrm>
            <a:off x="2" y="3501008"/>
            <a:ext cx="9143998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 anchor="ctr">
            <a:spAutoFit/>
          </a:bodyPr>
          <a:lstStyle/>
          <a:p>
            <a:pPr algn="ctr"/>
            <a:r>
              <a:rPr lang="ru-RU" altLang="ru-RU" sz="1600" b="1" dirty="0">
                <a:solidFill>
                  <a:srgbClr val="0070C0"/>
                </a:solidFill>
                <a:latin typeface="Arial" charset="0"/>
                <a:cs typeface="Arial" charset="0"/>
              </a:rPr>
              <a:t>Введение моратория на повышение уровня налоговой нагрузки для субъектов МСП </a:t>
            </a:r>
            <a:br>
              <a:rPr lang="ru-RU" altLang="ru-RU" sz="1600" b="1" dirty="0">
                <a:solidFill>
                  <a:srgbClr val="0070C0"/>
                </a:solidFill>
                <a:latin typeface="Arial" charset="0"/>
                <a:cs typeface="Arial" charset="0"/>
              </a:rPr>
            </a:br>
            <a:r>
              <a:rPr lang="ru-RU" altLang="ru-RU" sz="1600" b="1" dirty="0">
                <a:solidFill>
                  <a:srgbClr val="0070C0"/>
                </a:solidFill>
                <a:latin typeface="Arial" charset="0"/>
                <a:cs typeface="Arial" charset="0"/>
              </a:rPr>
              <a:t>по налогу на имущество организаций от кадастровой стоимости на 2018-2019гг.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67731" y="4159763"/>
            <a:ext cx="9017001" cy="120032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/>
          <a:p>
            <a:pPr>
              <a:spcAft>
                <a:spcPts val="1000"/>
              </a:spcAft>
            </a:pP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</a:t>
            </a:r>
            <a:r>
              <a:rPr lang="ru-RU" alt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лет 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организации, применяющие специальные налоговые режимы, будут уплачивать налог на имущество в отношении торгово-офисной недвижимости и объектов общественного питания, находящихся в городских округах и районных центрах по ставке </a:t>
            </a:r>
            <a:r>
              <a:rPr lang="ru-RU" alt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1%</a:t>
            </a:r>
            <a:r>
              <a:rPr lang="ru-RU" alt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по объектам в сельской местности – по </a:t>
            </a:r>
            <a:r>
              <a:rPr lang="ru-RU" alt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ставке </a:t>
            </a:r>
            <a:r>
              <a:rPr lang="ru-RU" alt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0,4%</a:t>
            </a: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94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1092"/>
            <a:ext cx="9144000" cy="3139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1600" b="1" spc="-100" dirty="0" smtClean="0">
                <a:solidFill>
                  <a:schemeClr val="tx2"/>
                </a:solidFill>
                <a:latin typeface="Palatino Linotype" panose="02040502050505030304" pitchFamily="18" charset="0"/>
                <a:ea typeface="+mj-ea"/>
                <a:cs typeface="+mj-cs"/>
              </a:rPr>
              <a:t>Малый </a:t>
            </a:r>
            <a:r>
              <a:rPr lang="ru-RU" altLang="ru-RU" sz="1600" b="1" spc="-100" dirty="0">
                <a:solidFill>
                  <a:schemeClr val="tx2"/>
                </a:solidFill>
                <a:latin typeface="Palatino Linotype" panose="02040502050505030304" pitchFamily="18" charset="0"/>
                <a:ea typeface="+mj-ea"/>
                <a:cs typeface="+mj-cs"/>
              </a:rPr>
              <a:t>и средний </a:t>
            </a:r>
            <a:r>
              <a:rPr lang="ru-RU" altLang="ru-RU" sz="1600" b="1" spc="-100" dirty="0" smtClean="0">
                <a:solidFill>
                  <a:schemeClr val="tx2"/>
                </a:solidFill>
                <a:latin typeface="Palatino Linotype" panose="02040502050505030304" pitchFamily="18" charset="0"/>
                <a:ea typeface="+mj-ea"/>
                <a:cs typeface="+mj-cs"/>
              </a:rPr>
              <a:t>бизнес и </a:t>
            </a:r>
            <a:r>
              <a:rPr lang="ru-RU" altLang="ru-RU" sz="1600" b="1" spc="-100" dirty="0">
                <a:solidFill>
                  <a:schemeClr val="tx2"/>
                </a:solidFill>
                <a:latin typeface="Palatino Linotype" panose="02040502050505030304" pitchFamily="18" charset="0"/>
                <a:ea typeface="+mj-ea"/>
                <a:cs typeface="+mj-cs"/>
              </a:rPr>
              <a:t>поддержка индивидуальной предпринимательской инициативы»</a:t>
            </a:r>
            <a:endParaRPr lang="ru-RU" sz="1600" b="1" spc="-100" dirty="0">
              <a:solidFill>
                <a:schemeClr val="tx2"/>
              </a:solidFill>
              <a:latin typeface="Palatino Linotype" panose="02040502050505030304" pitchFamily="18" charset="0"/>
              <a:ea typeface="+mj-ea"/>
              <a:cs typeface="+mj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76456" y="3472"/>
            <a:ext cx="594370" cy="329184"/>
          </a:xfrm>
        </p:spPr>
        <p:txBody>
          <a:bodyPr/>
          <a:lstStyle/>
          <a:p>
            <a:pPr algn="ctr"/>
            <a:fld id="{725C68B6-61C2-468F-89AB-4B9F7531AA68}" type="slidenum"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11</a:t>
            </a:fld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0485085"/>
              </p:ext>
            </p:extLst>
          </p:nvPr>
        </p:nvGraphicFramePr>
        <p:xfrm>
          <a:off x="107502" y="3212976"/>
          <a:ext cx="8928993" cy="3528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6380"/>
                <a:gridCol w="302678"/>
                <a:gridCol w="3667528"/>
                <a:gridCol w="720080"/>
                <a:gridCol w="792088"/>
                <a:gridCol w="798190"/>
                <a:gridCol w="756694"/>
                <a:gridCol w="605355"/>
              </a:tblGrid>
              <a:tr h="309389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ru-RU" sz="1400" dirty="0">
                        <a:solidFill>
                          <a:srgbClr val="6792C5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400" b="0" kern="12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Целевой показатель национального проекта</a:t>
                      </a:r>
                      <a:endParaRPr lang="ru-RU" sz="14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ru-RU" sz="1400" dirty="0">
                        <a:solidFill>
                          <a:srgbClr val="6792C5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ru-RU" sz="1400" dirty="0">
                        <a:solidFill>
                          <a:srgbClr val="6792C5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200" b="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2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</a:tr>
              <a:tr h="482699">
                <a:tc rowSpan="3">
                  <a:txBody>
                    <a:bodyPr/>
                    <a:lstStyle/>
                    <a:p>
                      <a:pPr algn="ctr"/>
                      <a:endParaRPr lang="en-US" sz="1400" b="1" kern="1200" dirty="0" smtClean="0">
                        <a:solidFill>
                          <a:srgbClr val="6792C5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400" b="1" kern="1200" dirty="0" smtClean="0">
                        <a:solidFill>
                          <a:srgbClr val="6792C5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400" b="1" kern="1200" dirty="0" smtClean="0">
                        <a:solidFill>
                          <a:srgbClr val="6792C5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Федеральный уровень</a:t>
                      </a:r>
                    </a:p>
                    <a:p>
                      <a:pPr algn="ctr"/>
                      <a:endParaRPr lang="ru-RU" sz="1200" b="1" kern="1200" dirty="0" smtClean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200" b="1" kern="120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ПРОГНОЗ</a:t>
                      </a:r>
                    </a:p>
                  </a:txBody>
                  <a:tcPr anchor="ctr">
                    <a:lnT w="12700" cmpd="sng">
                      <a:noFill/>
                    </a:lnT>
                    <a:lnB w="19050" cap="flat" cmpd="sng" algn="ctr">
                      <a:solidFill>
                        <a:srgbClr val="619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Численность занятых в сфере малого и среднего предпринимательства, включая ИП</a:t>
                      </a:r>
                      <a:endParaRPr lang="ru-RU" sz="1200" dirty="0">
                        <a:solidFill>
                          <a:srgbClr val="002060"/>
                        </a:solidFill>
                        <a:latin typeface="Century" panose="02040604050505020304" pitchFamily="18" charset="0"/>
                      </a:endParaRPr>
                    </a:p>
                  </a:txBody>
                  <a:tcPr anchor="ctr"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млн. чел.</a:t>
                      </a:r>
                      <a:endParaRPr lang="ru-RU" sz="1100" b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19,2</a:t>
                      </a:r>
                      <a:endParaRPr lang="ru-RU" sz="1600" b="1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91439" marR="91439" anchor="ctr"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19,6</a:t>
                      </a:r>
                      <a:endParaRPr lang="ru-RU" sz="1600" b="1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91439" marR="91439" anchor="ctr"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20,5</a:t>
                      </a:r>
                      <a:endParaRPr lang="ru-RU" sz="1600" b="1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91439" marR="91439" anchor="ctr"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21,6</a:t>
                      </a:r>
                      <a:endParaRPr lang="ru-RU" sz="1600" b="1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91439" marR="91439" anchor="ctr"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368">
                <a:tc v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ru-RU" sz="1200" dirty="0">
                        <a:solidFill>
                          <a:srgbClr val="6792C5"/>
                        </a:solidFill>
                        <a:latin typeface="+mj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latin typeface="Century" panose="02040604050505020304" pitchFamily="18" charset="0"/>
                        </a:rPr>
                        <a:t>Доля малого</a:t>
                      </a:r>
                      <a:r>
                        <a:rPr lang="ru-RU" sz="1200" baseline="0" dirty="0" smtClean="0">
                          <a:solidFill>
                            <a:srgbClr val="002060"/>
                          </a:solidFill>
                          <a:latin typeface="Century" panose="02040604050505020304" pitchFamily="18" charset="0"/>
                        </a:rPr>
                        <a:t> и среднего предпринимательства в ВВП</a:t>
                      </a:r>
                      <a:endParaRPr lang="ru-RU" sz="1200" dirty="0">
                        <a:solidFill>
                          <a:srgbClr val="002060"/>
                        </a:solidFill>
                        <a:latin typeface="Century" panose="02040604050505020304" pitchFamily="18" charset="0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%</a:t>
                      </a:r>
                      <a:endParaRPr lang="ru-RU" sz="1100" b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600" b="1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91439" marR="91439" anchor="ctr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23,6</a:t>
                      </a:r>
                      <a:endParaRPr lang="ru-RU" sz="1600" b="1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91439" marR="91439" anchor="ctr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24,9</a:t>
                      </a:r>
                      <a:endParaRPr lang="ru-RU" sz="1600" b="1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91439" marR="91439" anchor="ctr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26,1</a:t>
                      </a:r>
                      <a:endParaRPr lang="ru-RU" sz="1600" b="1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91439" marR="91439" anchor="ctr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6072">
                <a:tc v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ru-RU" sz="1200" dirty="0">
                        <a:solidFill>
                          <a:srgbClr val="6792C5"/>
                        </a:solidFill>
                        <a:latin typeface="+mj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19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Доля экспортеров, являющихся субъектами малого и среднего предпринимательства, включая ИП, в общем объеме </a:t>
                      </a:r>
                      <a:r>
                        <a:rPr lang="ru-RU" sz="1200" kern="1200" dirty="0" err="1" smtClean="0">
                          <a:solidFill>
                            <a:srgbClr val="002060"/>
                          </a:solidFill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несырьевого</a:t>
                      </a: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 экспорта</a:t>
                      </a:r>
                      <a:endParaRPr lang="ru-RU" sz="1200" dirty="0" smtClean="0">
                        <a:solidFill>
                          <a:srgbClr val="002060"/>
                        </a:solidFill>
                        <a:latin typeface="Century" panose="02040604050505020304" pitchFamily="18" charset="0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19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%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endParaRPr lang="ru-RU" sz="1100" b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19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600" b="1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91439" marR="91439" anchor="ctr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19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8,8</a:t>
                      </a:r>
                      <a:endParaRPr lang="ru-RU" sz="1600" b="1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91439" marR="91439" anchor="ctr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19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9,0</a:t>
                      </a:r>
                      <a:endParaRPr lang="ru-RU" sz="1600" b="1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91439" marR="91439" anchor="ctr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19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9,25</a:t>
                      </a:r>
                      <a:endParaRPr lang="ru-RU" sz="1600" b="1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91439" marR="91439" anchor="ctr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19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48">
                <a:tc row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</a:pPr>
                      <a:endParaRPr lang="en-US" sz="1400" b="1" kern="1200" dirty="0" smtClean="0">
                        <a:solidFill>
                          <a:srgbClr val="6792C5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</a:pPr>
                      <a:endParaRPr lang="en-US" sz="1400" b="1" kern="1200" dirty="0" smtClean="0">
                        <a:solidFill>
                          <a:srgbClr val="6792C5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</a:pPr>
                      <a:endParaRPr lang="en-US" sz="1400" b="1" kern="1200" dirty="0" smtClean="0">
                        <a:solidFill>
                          <a:srgbClr val="6792C5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</a:pPr>
                      <a:r>
                        <a:rPr lang="ru-RU" sz="1200" b="1" kern="120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Региональный уровень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</a:pPr>
                      <a:endParaRPr lang="ru-RU" sz="1200" b="1" kern="1200" dirty="0" smtClean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90000"/>
                        </a:lnSpc>
                      </a:pPr>
                      <a:r>
                        <a:rPr lang="ru-RU" sz="1200" b="1" kern="120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ПРОГНОЗ</a:t>
                      </a:r>
                      <a:endParaRPr lang="ru-RU" sz="1200" b="1" kern="1200" dirty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19050" cap="flat" cmpd="sng" algn="ctr">
                      <a:solidFill>
                        <a:srgbClr val="619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2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rgbClr val="619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Численность занятых в сфере малого и среднего предпринимательства, включая ИП</a:t>
                      </a:r>
                    </a:p>
                  </a:txBody>
                  <a:tcPr marL="17780" marR="17780" marT="0" marB="0" anchor="ctr">
                    <a:lnT w="19050" cap="flat" cmpd="sng" algn="ctr">
                      <a:solidFill>
                        <a:srgbClr val="619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млн. чел.</a:t>
                      </a:r>
                      <a:endParaRPr lang="ru-RU" sz="1100" b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T w="19050" cap="flat" cmpd="sng" algn="ctr">
                      <a:solidFill>
                        <a:srgbClr val="619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0,134</a:t>
                      </a:r>
                      <a:endParaRPr lang="ru-RU" sz="1600" b="1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>
                    <a:lnT w="19050" cap="flat" cmpd="sng" algn="ctr">
                      <a:solidFill>
                        <a:srgbClr val="619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0,136</a:t>
                      </a:r>
                      <a:endParaRPr lang="ru-RU" sz="1600" b="1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>
                    <a:lnT w="19050" cap="flat" cmpd="sng" algn="ctr">
                      <a:solidFill>
                        <a:srgbClr val="619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0,142</a:t>
                      </a:r>
                      <a:endParaRPr lang="ru-RU" sz="1600" b="1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>
                    <a:lnT w="19050" cap="flat" cmpd="sng" algn="ctr">
                      <a:solidFill>
                        <a:srgbClr val="619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0,149</a:t>
                      </a:r>
                      <a:endParaRPr lang="ru-RU" sz="1600" b="1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>
                    <a:lnT w="19050" cap="flat" cmpd="sng" algn="ctr">
                      <a:solidFill>
                        <a:srgbClr val="6196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7328">
                <a:tc v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ru-RU" sz="1200" dirty="0">
                        <a:solidFill>
                          <a:srgbClr val="6792C5"/>
                        </a:solidFill>
                        <a:latin typeface="+mj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Доля малого и среднего предпринимательства в ВРП</a:t>
                      </a:r>
                    </a:p>
                  </a:txBody>
                  <a:tcPr marL="17780" marR="17780" marT="0" marB="0" anchor="ctr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%</a:t>
                      </a:r>
                      <a:endParaRPr lang="ru-RU" sz="1100" b="1" kern="1200" dirty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600" b="1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23,6</a:t>
                      </a:r>
                      <a:endParaRPr lang="ru-RU" sz="1600" b="1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24,9</a:t>
                      </a:r>
                      <a:endParaRPr lang="ru-RU" sz="1600" b="1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26,1</a:t>
                      </a:r>
                      <a:endParaRPr lang="ru-RU" sz="1600" b="1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6808">
                <a:tc vMerge="1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endParaRPr lang="ru-RU" sz="1200" dirty="0">
                        <a:solidFill>
                          <a:srgbClr val="6792C5"/>
                        </a:solidFill>
                        <a:latin typeface="+mj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Доля экспортеров, являющихся субъектами малого и среднего предпринимательства, включая ИП, в общем объеме </a:t>
                      </a:r>
                      <a:r>
                        <a:rPr lang="ru-RU" sz="1200" kern="1200" dirty="0" err="1" smtClean="0">
                          <a:solidFill>
                            <a:srgbClr val="002060"/>
                          </a:solidFill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несырьевого</a:t>
                      </a:r>
                      <a:r>
                        <a:rPr lang="ru-RU" sz="1200" kern="1200" dirty="0" smtClean="0">
                          <a:solidFill>
                            <a:srgbClr val="002060"/>
                          </a:solidFill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 экспорта</a:t>
                      </a:r>
                    </a:p>
                  </a:txBody>
                  <a:tcPr marL="17780" marR="17780" marT="0" marB="0" anchor="ctr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%</a:t>
                      </a:r>
                      <a:endParaRPr lang="ru-RU" sz="1100" b="1" kern="1200" dirty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600" b="1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8,8</a:t>
                      </a:r>
                      <a:endParaRPr lang="ru-RU" sz="1600" b="1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91439" marR="91439" anchor="ctr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9,0</a:t>
                      </a:r>
                      <a:endParaRPr lang="ru-RU" sz="1600" b="1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91439" marR="91439" anchor="ctr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9,25</a:t>
                      </a:r>
                      <a:endParaRPr lang="ru-RU" sz="1600" b="1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91439" marR="91439" anchor="ctr"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8" name="Picture 2" descr="Y:\Общие документы\Презентации\2018_08_22 Защита ГП\work\v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549" y="5296333"/>
            <a:ext cx="454051" cy="580939"/>
          </a:xfrm>
          <a:prstGeom prst="rect">
            <a:avLst/>
          </a:prstGeom>
          <a:noFill/>
        </p:spPr>
      </p:pic>
      <p:pic>
        <p:nvPicPr>
          <p:cNvPr id="9" name="Picture 3" descr="Y:\Общие документы\Презентации\2018_08_22 Защита ГП\work\r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209" y="3717032"/>
            <a:ext cx="421391" cy="504056"/>
          </a:xfrm>
          <a:prstGeom prst="rect">
            <a:avLst/>
          </a:prstGeom>
          <a:noFill/>
        </p:spPr>
      </p:pic>
      <p:sp>
        <p:nvSpPr>
          <p:cNvPr id="10" name="Прямоугольник 15"/>
          <p:cNvSpPr>
            <a:spLocks noChangeArrowheads="1"/>
          </p:cNvSpPr>
          <p:nvPr/>
        </p:nvSpPr>
        <p:spPr bwMode="auto">
          <a:xfrm>
            <a:off x="2267744" y="404664"/>
            <a:ext cx="5040559" cy="338554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ru-RU" altLang="ru-RU" sz="1600" b="1" dirty="0" smtClean="0">
                <a:solidFill>
                  <a:srgbClr val="0066FF"/>
                </a:solidFill>
                <a:latin typeface="Palatino Linotype" panose="02040502050505030304" pitchFamily="18" charset="0"/>
                <a:cs typeface="Arial" pitchFamily="34" charset="0"/>
              </a:rPr>
              <a:t>9 ФЕДЕРАЛЬНЫХ ПРОЕКТОВ</a:t>
            </a:r>
            <a:endParaRPr lang="ru-RU" altLang="ru-RU" sz="1600" b="1" dirty="0">
              <a:solidFill>
                <a:srgbClr val="0066FF"/>
              </a:solidFill>
              <a:latin typeface="Palatino Linotype" panose="02040502050505030304" pitchFamily="18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07764"/>
              </p:ext>
            </p:extLst>
          </p:nvPr>
        </p:nvGraphicFramePr>
        <p:xfrm>
          <a:off x="251520" y="692696"/>
          <a:ext cx="4320480" cy="23865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0143"/>
                <a:gridCol w="3820337"/>
              </a:tblGrid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Tahoma" pitchFamily="34" charset="0"/>
                        </a:rPr>
                        <a:t>Улучшение условий ведения</a:t>
                      </a:r>
                      <a:endParaRPr lang="en-US" altLang="ru-RU" sz="1400" b="1" dirty="0" smtClean="0">
                        <a:solidFill>
                          <a:srgbClr val="002060"/>
                        </a:solidFill>
                        <a:latin typeface="Calibri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Tahoma" pitchFamily="34" charset="0"/>
                        </a:rPr>
                        <a:t>предпринимательской деятельности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966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Tahoma" pitchFamily="34" charset="0"/>
                        </a:rPr>
                        <a:t>Создание цифровой платформы поддержки производственной и сбытовой деятельности субъектов МСП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1697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Tahoma" pitchFamily="34" charset="0"/>
                        </a:rPr>
                        <a:t>Совершенствование системы закупок, осуществляемых крупнейшими заказчиками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Tahoma" pitchFamily="34" charset="0"/>
                        </a:rPr>
                        <a:t>у субъектов МСП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372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dirty="0" smtClean="0">
                          <a:solidFill>
                            <a:srgbClr val="002060"/>
                          </a:solidFill>
                          <a:latin typeface="Calibri" pitchFamily="34" charset="0"/>
                          <a:cs typeface="Tahoma" pitchFamily="34" charset="0"/>
                        </a:rPr>
                        <a:t>Расширение доступа субъектов МСП к финансовой поддержке, в том числе к льготному финансированию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483376"/>
              </p:ext>
            </p:extLst>
          </p:nvPr>
        </p:nvGraphicFramePr>
        <p:xfrm>
          <a:off x="4788024" y="764704"/>
          <a:ext cx="4176464" cy="2348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0143"/>
                <a:gridCol w="3676321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kern="1200" dirty="0" smtClean="0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Tahoma" pitchFamily="34" charset="0"/>
                        </a:rPr>
                        <a:t>Создание системы акселерации субъектов малого и среднего предпринимательства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kern="1200" dirty="0" smtClean="0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Tahoma" pitchFamily="34" charset="0"/>
                        </a:rPr>
                        <a:t>Модернизация системы поддержки экспортеров - субъектов МСП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kern="1200" dirty="0" smtClean="0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Tahoma" pitchFamily="34" charset="0"/>
                        </a:rPr>
                        <a:t>Создание системы поддержки фермеров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kern="1200" dirty="0" smtClean="0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Tahoma" pitchFamily="34" charset="0"/>
                        </a:rPr>
                        <a:t>и развитие сельской кооперации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kern="1200" dirty="0" smtClean="0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Tahoma" pitchFamily="34" charset="0"/>
                        </a:rPr>
                        <a:t>Популяризация предпринимательства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4357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400" b="1" kern="1200" dirty="0" smtClean="0">
                          <a:solidFill>
                            <a:srgbClr val="002060"/>
                          </a:solidFill>
                          <a:latin typeface="Calibri" pitchFamily="34" charset="0"/>
                          <a:ea typeface="+mn-ea"/>
                          <a:cs typeface="Tahoma" pitchFamily="34" charset="0"/>
                        </a:rPr>
                        <a:t>Развитие туризма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" name="Picture 6" descr="Y:\Общие документы\Презентации\2018_07_11\work\1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b="14203"/>
          <a:stretch>
            <a:fillRect/>
          </a:stretch>
        </p:blipFill>
        <p:spPr bwMode="auto">
          <a:xfrm>
            <a:off x="288040" y="767861"/>
            <a:ext cx="456131" cy="391348"/>
          </a:xfrm>
          <a:prstGeom prst="rect">
            <a:avLst/>
          </a:prstGeom>
          <a:noFill/>
        </p:spPr>
      </p:pic>
      <p:pic>
        <p:nvPicPr>
          <p:cNvPr id="14" name="Picture 7" descr="Y:\Общие документы\Презентации\2018_07_11\work\2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b="21067"/>
          <a:stretch>
            <a:fillRect/>
          </a:stretch>
        </p:blipFill>
        <p:spPr bwMode="auto">
          <a:xfrm>
            <a:off x="260664" y="1414795"/>
            <a:ext cx="489115" cy="386075"/>
          </a:xfrm>
          <a:prstGeom prst="rect">
            <a:avLst/>
          </a:prstGeom>
          <a:noFill/>
        </p:spPr>
      </p:pic>
      <p:pic>
        <p:nvPicPr>
          <p:cNvPr id="15" name="Picture 8" descr="Y:\Общие документы\Презентации\2018_07_11\work\3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b="17635"/>
          <a:stretch>
            <a:fillRect/>
          </a:stretch>
        </p:blipFill>
        <p:spPr bwMode="auto">
          <a:xfrm>
            <a:off x="273128" y="1990859"/>
            <a:ext cx="456131" cy="375694"/>
          </a:xfrm>
          <a:prstGeom prst="rect">
            <a:avLst/>
          </a:prstGeom>
          <a:noFill/>
        </p:spPr>
      </p:pic>
      <p:pic>
        <p:nvPicPr>
          <p:cNvPr id="16" name="Picture 9" descr="Y:\Общие документы\Презентации\2018_07_11\work\4.pn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17280" t="12419" r="16888" b="24942"/>
          <a:stretch>
            <a:fillRect/>
          </a:stretch>
        </p:blipFill>
        <p:spPr bwMode="auto">
          <a:xfrm>
            <a:off x="332672" y="2494915"/>
            <a:ext cx="387472" cy="368680"/>
          </a:xfrm>
          <a:prstGeom prst="rect">
            <a:avLst/>
          </a:prstGeom>
          <a:noFill/>
        </p:spPr>
      </p:pic>
      <p:pic>
        <p:nvPicPr>
          <p:cNvPr id="17" name="Picture 11" descr="Y:\Общие документы\Презентации\2018_07_11\work\5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21672" t="13187" r="16408" b="21477"/>
          <a:stretch>
            <a:fillRect/>
          </a:stretch>
        </p:blipFill>
        <p:spPr bwMode="auto">
          <a:xfrm>
            <a:off x="4871472" y="845856"/>
            <a:ext cx="370991" cy="391459"/>
          </a:xfrm>
          <a:prstGeom prst="rect">
            <a:avLst/>
          </a:prstGeom>
          <a:noFill/>
        </p:spPr>
      </p:pic>
      <p:pic>
        <p:nvPicPr>
          <p:cNvPr id="18" name="Picture 12" descr="Y:\Общие документы\Презентации\2018_07_11\work\7.png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b="14240"/>
          <a:stretch>
            <a:fillRect/>
          </a:stretch>
        </p:blipFill>
        <p:spPr bwMode="auto">
          <a:xfrm>
            <a:off x="4842537" y="1850402"/>
            <a:ext cx="413318" cy="354462"/>
          </a:xfrm>
          <a:prstGeom prst="rect">
            <a:avLst/>
          </a:prstGeom>
          <a:noFill/>
        </p:spPr>
      </p:pic>
      <p:pic>
        <p:nvPicPr>
          <p:cNvPr id="19" name="Picture 13" descr="Y:\Общие документы\Презентации\2018_07_11\work\66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12009" t="5602" r="12548" b="21313"/>
          <a:stretch>
            <a:fillRect/>
          </a:stretch>
        </p:blipFill>
        <p:spPr bwMode="auto">
          <a:xfrm>
            <a:off x="4868986" y="1340768"/>
            <a:ext cx="371654" cy="360040"/>
          </a:xfrm>
          <a:prstGeom prst="rect">
            <a:avLst/>
          </a:prstGeom>
          <a:noFill/>
        </p:spPr>
      </p:pic>
      <p:pic>
        <p:nvPicPr>
          <p:cNvPr id="20" name="Picture 14" descr="Y:\Общие документы\Презентации\2018_07_11\work\8.png"/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28480" t="23983" r="27241" b="34978"/>
          <a:stretch>
            <a:fillRect/>
          </a:stretch>
        </p:blipFill>
        <p:spPr bwMode="auto">
          <a:xfrm>
            <a:off x="4914896" y="2348880"/>
            <a:ext cx="310771" cy="288032"/>
          </a:xfrm>
          <a:prstGeom prst="rect">
            <a:avLst/>
          </a:prstGeom>
          <a:noFill/>
        </p:spPr>
      </p:pic>
      <p:pic>
        <p:nvPicPr>
          <p:cNvPr id="21" name="Picture 2" descr="Y:\Общие документы\Презентации\2018_08_22 Госпрограмма\work\noun_bag_1473449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7731" t="4530" r="6950" b="17711"/>
          <a:stretch>
            <a:fillRect/>
          </a:stretch>
        </p:blipFill>
        <p:spPr bwMode="auto">
          <a:xfrm>
            <a:off x="4903462" y="2680431"/>
            <a:ext cx="347294" cy="3165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4199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1996"/>
            <a:ext cx="91440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000" b="1" spc="-100" dirty="0" smtClean="0">
                <a:solidFill>
                  <a:schemeClr val="tx2"/>
                </a:solidFill>
                <a:latin typeface="Palatino Linotype" panose="02040502050505030304" pitchFamily="18" charset="0"/>
                <a:ea typeface="+mj-ea"/>
                <a:cs typeface="+mj-cs"/>
              </a:rPr>
              <a:t>Изменения </a:t>
            </a:r>
            <a:r>
              <a:rPr lang="ru-RU" sz="2000" b="1" spc="-100" dirty="0">
                <a:solidFill>
                  <a:schemeClr val="tx2"/>
                </a:solidFill>
                <a:latin typeface="Palatino Linotype" panose="02040502050505030304" pitchFamily="18" charset="0"/>
                <a:ea typeface="+mj-ea"/>
                <a:cs typeface="+mj-cs"/>
              </a:rPr>
              <a:t>федерального законодательства по доходам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3472"/>
            <a:ext cx="594370" cy="329184"/>
          </a:xfrm>
        </p:spPr>
        <p:txBody>
          <a:bodyPr/>
          <a:lstStyle/>
          <a:p>
            <a:pPr algn="ctr"/>
            <a:fld id="{725C68B6-61C2-468F-89AB-4B9F7531AA68}" type="slidenum"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12</a:t>
            </a:fld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391299"/>
            <a:ext cx="878497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  <a:buClr>
                <a:srgbClr val="0099FF"/>
              </a:buClr>
            </a:pP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Движимое имущество исключается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объектов налогообложения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января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года.</a:t>
            </a:r>
          </a:p>
          <a:p>
            <a:pPr algn="just">
              <a:buClr>
                <a:srgbClr val="0099FF"/>
              </a:buClr>
            </a:pP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600" dirty="0" smtClean="0"/>
              <a:t>С </a:t>
            </a:r>
            <a:r>
              <a:rPr lang="ru-RU" sz="1600" dirty="0"/>
              <a:t>1 января 2019 г. </a:t>
            </a:r>
            <a:r>
              <a:rPr lang="ru-RU" sz="1600" b="1" dirty="0"/>
              <a:t>плательщики ЕСХН должны будут уплачивать </a:t>
            </a:r>
            <a:r>
              <a:rPr lang="ru-RU" sz="1600" b="1" dirty="0" smtClean="0"/>
              <a:t>НДС </a:t>
            </a:r>
            <a:r>
              <a:rPr lang="ru-RU" sz="1600" dirty="0" smtClean="0"/>
              <a:t>при высоких объемах выручки. </a:t>
            </a:r>
            <a:endParaRPr lang="ru-RU" sz="1600" dirty="0"/>
          </a:p>
          <a:p>
            <a:pPr algn="just"/>
            <a:r>
              <a:rPr lang="ru-RU" sz="1600" dirty="0"/>
              <a:t>С 1 января 2019 г. </a:t>
            </a:r>
            <a:r>
              <a:rPr lang="ru-RU" sz="1600" dirty="0" smtClean="0"/>
              <a:t>плательщики единого сельскохозяйственного налога будут </a:t>
            </a:r>
            <a:r>
              <a:rPr lang="ru-RU" sz="1600" dirty="0"/>
              <a:t>иметь право на освобождение от уплаты </a:t>
            </a:r>
            <a:r>
              <a:rPr lang="ru-RU" sz="1600" dirty="0" smtClean="0"/>
              <a:t>НДС </a:t>
            </a:r>
            <a:r>
              <a:rPr lang="ru-RU" sz="1600" dirty="0"/>
              <a:t>при условии, что за предшествующий год сумма </a:t>
            </a:r>
            <a:r>
              <a:rPr lang="ru-RU" sz="1600" dirty="0" smtClean="0"/>
              <a:t>дохода </a:t>
            </a:r>
            <a:r>
              <a:rPr lang="ru-RU" sz="1600" dirty="0"/>
              <a:t>без учета налога не превысит в совокупности: </a:t>
            </a:r>
            <a:endParaRPr lang="ru-RU" sz="1600" dirty="0" smtClean="0"/>
          </a:p>
          <a:p>
            <a:pPr algn="just"/>
            <a:r>
              <a:rPr lang="ru-RU" sz="1400" dirty="0" smtClean="0"/>
              <a:t>за </a:t>
            </a:r>
            <a:r>
              <a:rPr lang="ru-RU" sz="1400" dirty="0"/>
              <a:t>2018 год 100 </a:t>
            </a:r>
            <a:r>
              <a:rPr lang="ru-RU" sz="1400" dirty="0" err="1" smtClean="0"/>
              <a:t>млн.руб</a:t>
            </a:r>
            <a:r>
              <a:rPr lang="ru-RU" sz="1400" dirty="0" smtClean="0"/>
              <a:t>.; </a:t>
            </a:r>
          </a:p>
          <a:p>
            <a:pPr algn="just"/>
            <a:r>
              <a:rPr lang="ru-RU" sz="1400" dirty="0" smtClean="0"/>
              <a:t>за </a:t>
            </a:r>
            <a:r>
              <a:rPr lang="ru-RU" sz="1400" dirty="0"/>
              <a:t>2019 </a:t>
            </a:r>
            <a:r>
              <a:rPr lang="ru-RU" sz="1400" dirty="0" smtClean="0"/>
              <a:t>год </a:t>
            </a:r>
            <a:r>
              <a:rPr lang="ru-RU" sz="1400" dirty="0"/>
              <a:t>–</a:t>
            </a:r>
            <a:r>
              <a:rPr lang="ru-RU" sz="1400" dirty="0" smtClean="0"/>
              <a:t> </a:t>
            </a:r>
            <a:r>
              <a:rPr lang="ru-RU" sz="1400" dirty="0"/>
              <a:t>90 </a:t>
            </a:r>
            <a:r>
              <a:rPr lang="ru-RU" sz="1400" dirty="0" err="1" smtClean="0"/>
              <a:t>млн.руб</a:t>
            </a:r>
            <a:r>
              <a:rPr lang="ru-RU" sz="1400" dirty="0" smtClean="0"/>
              <a:t>.; </a:t>
            </a:r>
          </a:p>
          <a:p>
            <a:pPr algn="just"/>
            <a:r>
              <a:rPr lang="ru-RU" sz="1400" dirty="0" smtClean="0"/>
              <a:t>за </a:t>
            </a:r>
            <a:r>
              <a:rPr lang="ru-RU" sz="1400" dirty="0"/>
              <a:t>2020 год –</a:t>
            </a:r>
            <a:r>
              <a:rPr lang="ru-RU" sz="1400" dirty="0" smtClean="0"/>
              <a:t> </a:t>
            </a:r>
            <a:r>
              <a:rPr lang="ru-RU" sz="1400" dirty="0"/>
              <a:t>80 </a:t>
            </a:r>
            <a:r>
              <a:rPr lang="ru-RU" sz="1400" dirty="0" err="1" smtClean="0"/>
              <a:t>млн.руб</a:t>
            </a:r>
            <a:r>
              <a:rPr lang="ru-RU" sz="1400" dirty="0" smtClean="0"/>
              <a:t>.; </a:t>
            </a:r>
          </a:p>
          <a:p>
            <a:pPr algn="just"/>
            <a:r>
              <a:rPr lang="ru-RU" sz="1400" dirty="0" smtClean="0"/>
              <a:t>за </a:t>
            </a:r>
            <a:r>
              <a:rPr lang="ru-RU" sz="1400" dirty="0"/>
              <a:t>2021 год 70 </a:t>
            </a:r>
            <a:r>
              <a:rPr lang="ru-RU" sz="1400" dirty="0" err="1" smtClean="0"/>
              <a:t>млн.руб</a:t>
            </a:r>
            <a:r>
              <a:rPr lang="ru-RU" sz="1400" dirty="0" smtClean="0"/>
              <a:t>.; </a:t>
            </a:r>
          </a:p>
          <a:p>
            <a:pPr algn="just">
              <a:spcAft>
                <a:spcPts val="600"/>
              </a:spcAft>
            </a:pPr>
            <a:r>
              <a:rPr lang="ru-RU" sz="1400" dirty="0" smtClean="0"/>
              <a:t>с </a:t>
            </a:r>
            <a:r>
              <a:rPr lang="ru-RU" sz="1400" dirty="0"/>
              <a:t>2022 года – </a:t>
            </a:r>
            <a:r>
              <a:rPr lang="ru-RU" sz="1400" dirty="0" smtClean="0"/>
              <a:t>60 </a:t>
            </a:r>
            <a:r>
              <a:rPr lang="ru-RU" sz="1400" dirty="0" err="1" smtClean="0"/>
              <a:t>млн.рублей</a:t>
            </a:r>
            <a:r>
              <a:rPr lang="ru-RU" sz="1400" dirty="0" smtClean="0"/>
              <a:t>. </a:t>
            </a:r>
          </a:p>
          <a:p>
            <a:pPr algn="just"/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b="1" dirty="0"/>
              <a:t>Повышается ставка НДС </a:t>
            </a:r>
            <a:r>
              <a:rPr lang="ru-RU" sz="1600" dirty="0"/>
              <a:t>с 18% до 20%, пониженные ставки не изменились. </a:t>
            </a:r>
            <a:endParaRPr lang="ru-RU" sz="1600" dirty="0" smtClean="0"/>
          </a:p>
          <a:p>
            <a:pPr algn="just">
              <a:spcAft>
                <a:spcPts val="600"/>
              </a:spcAft>
            </a:pPr>
            <a:r>
              <a:rPr lang="ru-RU" sz="1600" dirty="0" smtClean="0"/>
              <a:t>Ставка </a:t>
            </a:r>
            <a:r>
              <a:rPr lang="ru-RU" sz="1600" dirty="0"/>
              <a:t>в размере 10% действует при реализации продовольственных товаров (скот и птицы, мясо и мясопродукты, молоко и молокопродукты, хлеб и хлебобулочные изделия и другие), товаров для детей, медицинских товаров, периодических печатных изданий, услуг по внутренним воздушным перевозкам пассажиров.</a:t>
            </a:r>
          </a:p>
          <a:p>
            <a:pPr algn="just"/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b="1" dirty="0"/>
              <a:t>Действующий тариф страховых  взносов </a:t>
            </a:r>
            <a:r>
              <a:rPr lang="ru-RU" sz="1600" dirty="0"/>
              <a:t>в размере 30% станет постоянным.</a:t>
            </a:r>
          </a:p>
          <a:p>
            <a:pPr algn="just"/>
            <a:r>
              <a:rPr lang="ru-RU" sz="1600" dirty="0"/>
              <a:t>Тариф на обязательное пенсионное страхование –</a:t>
            </a:r>
            <a:r>
              <a:rPr lang="ru-RU" sz="1600" dirty="0" smtClean="0"/>
              <a:t> 22%; </a:t>
            </a:r>
            <a:r>
              <a:rPr lang="ru-RU" sz="1600" dirty="0"/>
              <a:t>на обязательное социальное страхование –</a:t>
            </a:r>
            <a:r>
              <a:rPr lang="ru-RU" sz="1600" dirty="0" smtClean="0"/>
              <a:t> </a:t>
            </a:r>
            <a:r>
              <a:rPr lang="ru-RU" sz="1600" dirty="0"/>
              <a:t>2,9%; на обязательное медицинское страхование –</a:t>
            </a:r>
            <a:r>
              <a:rPr lang="ru-RU" sz="1600" dirty="0" smtClean="0"/>
              <a:t> 5,1%. </a:t>
            </a:r>
            <a:endParaRPr lang="ru-RU" sz="1600" dirty="0"/>
          </a:p>
          <a:p>
            <a:pPr algn="just"/>
            <a:r>
              <a:rPr lang="ru-RU" sz="1600" dirty="0"/>
              <a:t>Размер страховых взносов для ИП в случае, если величина дохода плательщика за расчетный период не превышает 300 000 рублей, </a:t>
            </a:r>
            <a:r>
              <a:rPr lang="ru-RU" sz="1600" dirty="0" smtClean="0"/>
              <a:t>составит:</a:t>
            </a:r>
          </a:p>
          <a:p>
            <a:pPr algn="just"/>
            <a:r>
              <a:rPr lang="ru-RU" sz="1400" dirty="0" smtClean="0"/>
              <a:t>за </a:t>
            </a:r>
            <a:r>
              <a:rPr lang="ru-RU" sz="1400" dirty="0"/>
              <a:t>2018 год </a:t>
            </a:r>
            <a:r>
              <a:rPr lang="ru-RU" sz="1400" dirty="0" smtClean="0"/>
              <a:t>32 385 </a:t>
            </a:r>
            <a:r>
              <a:rPr lang="ru-RU" sz="1400" dirty="0"/>
              <a:t>руб</a:t>
            </a:r>
            <a:r>
              <a:rPr lang="ru-RU" sz="1400" dirty="0" smtClean="0"/>
              <a:t>.; </a:t>
            </a:r>
          </a:p>
          <a:p>
            <a:pPr algn="just"/>
            <a:r>
              <a:rPr lang="ru-RU" sz="1400" dirty="0" smtClean="0"/>
              <a:t>за </a:t>
            </a:r>
            <a:r>
              <a:rPr lang="ru-RU" sz="1400" dirty="0"/>
              <a:t>2019 год –</a:t>
            </a:r>
            <a:r>
              <a:rPr lang="ru-RU" sz="1400" dirty="0" smtClean="0"/>
              <a:t> 36 238 </a:t>
            </a:r>
            <a:r>
              <a:rPr lang="ru-RU" sz="1400" dirty="0"/>
              <a:t>руб.; </a:t>
            </a:r>
            <a:endParaRPr lang="ru-RU" sz="1400" dirty="0" smtClean="0"/>
          </a:p>
          <a:p>
            <a:pPr algn="just"/>
            <a:r>
              <a:rPr lang="ru-RU" sz="1400" dirty="0" smtClean="0"/>
              <a:t>за </a:t>
            </a:r>
            <a:r>
              <a:rPr lang="ru-RU" sz="1400" dirty="0"/>
              <a:t>2020 год – </a:t>
            </a:r>
            <a:r>
              <a:rPr lang="ru-RU" sz="1400" dirty="0" smtClean="0"/>
              <a:t>40 874 </a:t>
            </a:r>
            <a:r>
              <a:rPr lang="ru-RU" sz="1400" dirty="0"/>
              <a:t>руб.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251520" y="1052736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51520" y="3501008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51520" y="4797152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95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27384"/>
            <a:ext cx="9144000" cy="43088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200" b="1" spc="-100" dirty="0">
                <a:solidFill>
                  <a:schemeClr val="tx2"/>
                </a:solidFill>
                <a:latin typeface="Palatino Linotype" panose="02040502050505030304" pitchFamily="18" charset="0"/>
                <a:ea typeface="+mj-ea"/>
                <a:cs typeface="+mj-cs"/>
              </a:rPr>
              <a:t>Изменения налогового законодательства области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3472"/>
            <a:ext cx="594370" cy="329184"/>
          </a:xfrm>
        </p:spPr>
        <p:txBody>
          <a:bodyPr/>
          <a:lstStyle/>
          <a:p>
            <a:pPr algn="ctr"/>
            <a:fld id="{725C68B6-61C2-468F-89AB-4B9F7531AA68}" type="slidenum"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13</a:t>
            </a:fld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426150"/>
            <a:ext cx="8928992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66FF"/>
                </a:solidFill>
                <a:latin typeface="Palatino Linotype" panose="02040502050505030304" pitchFamily="18" charset="0"/>
                <a:cs typeface="Arial" pitchFamily="34" charset="0"/>
              </a:rPr>
              <a:t>ПО НАЛОГУ, </a:t>
            </a:r>
            <a:r>
              <a:rPr lang="ru-RU" sz="1600" b="1" dirty="0">
                <a:solidFill>
                  <a:srgbClr val="0066FF"/>
                </a:solidFill>
                <a:latin typeface="Palatino Linotype" panose="02040502050505030304" pitchFamily="18" charset="0"/>
                <a:cs typeface="Arial" pitchFamily="34" charset="0"/>
              </a:rPr>
              <a:t>ВЗИМАЕМОМУ В СВЯЗИ С ПРИМЕНЕНИЕМ УСН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602432"/>
              </p:ext>
            </p:extLst>
          </p:nvPr>
        </p:nvGraphicFramePr>
        <p:xfrm>
          <a:off x="107504" y="764704"/>
          <a:ext cx="8904411" cy="1865742"/>
        </p:xfrm>
        <a:graphic>
          <a:graphicData uri="http://schemas.openxmlformats.org/drawingml/2006/table">
            <a:tbl>
              <a:tblPr firstRow="1" firstCol="1" bandRow="1"/>
              <a:tblGrid>
                <a:gridCol w="5616624"/>
                <a:gridCol w="3287787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r>
                        <a:rPr lang="ru-RU" sz="1800" b="1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Категория преференции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2436" marR="324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Снижение налоговой ставки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2436" marR="32436" marT="0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10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Для вида деятельности</a:t>
                      </a:r>
                      <a:endParaRPr kumimoji="0" lang="ru-RU" sz="1600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2436" marR="324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Пищевая промышленность</a:t>
                      </a:r>
                    </a:p>
                  </a:txBody>
                  <a:tcPr marL="32436" marR="32436" marT="0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64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Снижение ставки для объекта «Доходы»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2436" marR="324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  </a:t>
                      </a:r>
                      <a:r>
                        <a:rPr lang="ru-RU" sz="2800" b="1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ДО  </a:t>
                      </a:r>
                      <a:r>
                        <a:rPr lang="ru-RU" sz="2800" b="1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2436" marR="32436" marT="0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0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Снижение ставки для объекта «Доходы – Расходы»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2436" marR="324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  </a:t>
                      </a:r>
                      <a:r>
                        <a:rPr lang="ru-RU" sz="2800" b="1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r>
                        <a:rPr lang="ru-RU" sz="1000" baseline="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100" b="1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ДО </a:t>
                      </a:r>
                      <a:r>
                        <a:rPr lang="ru-RU" sz="2800" b="1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</a:t>
                      </a: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2436" marR="32436" marT="0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4705399"/>
            <a:ext cx="892899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66FF"/>
                </a:solidFill>
                <a:latin typeface="Palatino Linotype" panose="02040502050505030304" pitchFamily="18" charset="0"/>
                <a:cs typeface="Arial" pitchFamily="34" charset="0"/>
              </a:rPr>
              <a:t>ПОСТУПЛЕНИЕ  УСН ОТ ПИЩЕВОЙ ПРОМЫШЛЕННОСТИ В БЮДЖЕТ ОБЛАСТИ, МЛН.РУБ.</a:t>
            </a:r>
            <a:endParaRPr lang="ru-RU" sz="1400" b="1" dirty="0">
              <a:solidFill>
                <a:srgbClr val="0066FF"/>
              </a:solidFill>
              <a:latin typeface="Palatino Linotype" panose="02040502050505030304" pitchFamily="18" charset="0"/>
              <a:cs typeface="Arial" pitchFamily="34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580975"/>
              </p:ext>
            </p:extLst>
          </p:nvPr>
        </p:nvGraphicFramePr>
        <p:xfrm>
          <a:off x="107504" y="4988719"/>
          <a:ext cx="8928992" cy="1752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-36512" y="2780928"/>
            <a:ext cx="6192688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66FF"/>
                </a:solidFill>
                <a:latin typeface="Palatino Linotype" panose="02040502050505030304" pitchFamily="18" charset="0"/>
                <a:cs typeface="Arial" pitchFamily="34" charset="0"/>
              </a:rPr>
              <a:t>ОБЪЕМ ПОТЕНЦИАЛЬНЫХ НАЛОГОВЫХ ЛЬГОТ</a:t>
            </a:r>
            <a:endParaRPr lang="ru-RU" sz="1600" b="1" dirty="0">
              <a:solidFill>
                <a:srgbClr val="0066FF"/>
              </a:solidFill>
              <a:latin typeface="Palatino Linotype" panose="02040502050505030304" pitchFamily="18" charset="0"/>
              <a:cs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955980"/>
              </p:ext>
            </p:extLst>
          </p:nvPr>
        </p:nvGraphicFramePr>
        <p:xfrm>
          <a:off x="107504" y="3288141"/>
          <a:ext cx="8904411" cy="1325880"/>
        </p:xfrm>
        <a:graphic>
          <a:graphicData uri="http://schemas.openxmlformats.org/drawingml/2006/table">
            <a:tbl>
              <a:tblPr firstRow="1" firstCol="1" bandRow="1"/>
              <a:tblGrid>
                <a:gridCol w="7200800"/>
                <a:gridCol w="1703611"/>
              </a:tblGrid>
              <a:tr h="1178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Переработка и консервирование мяса и мясной пищевой продукции</a:t>
                      </a:r>
                      <a:endParaRPr kumimoji="0" lang="ru-RU" sz="1600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2436" marR="324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20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Производство молочной продукции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2436" marR="324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2,1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20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Производство хлебобулочных и мучных кондитерских изделий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2436" marR="324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5,3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2436" marR="32436" marT="0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20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Иные виды пищевой промышленности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2436" marR="32436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1,3</a:t>
                      </a:r>
                      <a:endParaRPr lang="ru-RU" sz="2000" b="1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32436" marR="32436" marT="0" marB="0"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Пятиугольник 13"/>
          <p:cNvSpPr/>
          <p:nvPr/>
        </p:nvSpPr>
        <p:spPr>
          <a:xfrm flipH="1">
            <a:off x="5751351" y="2738827"/>
            <a:ext cx="2205025" cy="446857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940153" y="2676110"/>
            <a:ext cx="208823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10,6</a:t>
            </a:r>
            <a:r>
              <a:rPr lang="ru-RU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млн.руб.</a:t>
            </a: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28384" y="2996952"/>
            <a:ext cx="111663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ru-RU" sz="1400" i="1" dirty="0" err="1" smtClean="0">
                <a:latin typeface="Georgia" panose="02040502050405020303" pitchFamily="18" charset="0"/>
              </a:rPr>
              <a:t>млн.руб</a:t>
            </a:r>
            <a:r>
              <a:rPr lang="ru-RU" sz="1400" i="1" dirty="0" smtClean="0">
                <a:latin typeface="Georgia" panose="02040502050405020303" pitchFamily="18" charset="0"/>
              </a:rPr>
              <a:t>.</a:t>
            </a:r>
            <a:endParaRPr lang="ru-RU" sz="1400" i="1" dirty="0">
              <a:latin typeface="Georgia" panose="020405020504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8304" y="6248345"/>
            <a:ext cx="144016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январь-август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8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27384"/>
            <a:ext cx="9144000" cy="43088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200" b="1" spc="-100" dirty="0">
                <a:solidFill>
                  <a:schemeClr val="tx2"/>
                </a:solidFill>
                <a:latin typeface="Palatino Linotype" panose="02040502050505030304" pitchFamily="18" charset="0"/>
                <a:ea typeface="+mj-ea"/>
                <a:cs typeface="+mj-cs"/>
              </a:rPr>
              <a:t>Изменения налогового законодательства области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3472"/>
            <a:ext cx="594370" cy="329184"/>
          </a:xfrm>
        </p:spPr>
        <p:txBody>
          <a:bodyPr/>
          <a:lstStyle/>
          <a:p>
            <a:pPr algn="ctr"/>
            <a:fld id="{725C68B6-61C2-468F-89AB-4B9F7531AA68}" type="slidenum"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14</a:t>
            </a:fld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332656"/>
            <a:ext cx="8928992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66FF"/>
                </a:solidFill>
                <a:latin typeface="Palatino Linotype" panose="02040502050505030304" pitchFamily="18" charset="0"/>
                <a:cs typeface="Arial" pitchFamily="34" charset="0"/>
              </a:rPr>
              <a:t>ПО </a:t>
            </a:r>
            <a:r>
              <a:rPr lang="ru-RU" sz="1600" b="1" dirty="0">
                <a:solidFill>
                  <a:srgbClr val="0066FF"/>
                </a:solidFill>
                <a:latin typeface="Palatino Linotype" panose="02040502050505030304" pitchFamily="18" charset="0"/>
                <a:cs typeface="Arial" pitchFamily="34" charset="0"/>
              </a:rPr>
              <a:t>НАЛОГУ НА ИМУЩЕСТВО ОРГАНИЗАЦИЙ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860430"/>
              </p:ext>
            </p:extLst>
          </p:nvPr>
        </p:nvGraphicFramePr>
        <p:xfrm>
          <a:off x="46928" y="620689"/>
          <a:ext cx="8845552" cy="4233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6800"/>
                <a:gridCol w="2016224"/>
                <a:gridCol w="144016"/>
                <a:gridCol w="2304256"/>
                <a:gridCol w="288032"/>
                <a:gridCol w="2016224"/>
              </a:tblGrid>
              <a:tr h="28502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ВИД 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ОБЪЕМ </a:t>
                      </a:r>
                    </a:p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ИНВЕСТИЦИЙ, МЛН.РУБ</a:t>
                      </a:r>
                      <a:r>
                        <a:rPr lang="ru-RU" sz="105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.</a:t>
                      </a:r>
                      <a:endParaRPr lang="ru-RU" sz="105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ru-RU" sz="11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РАЗМЕР ЛЬГОТЫ</a:t>
                      </a:r>
                    </a:p>
                  </a:txBody>
                  <a:tcPr marL="2501" marR="2501" marT="2501" marB="0" anchor="ctr"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СРОК ЛЬГОТЫ ДЛЯ ВОСТОЧНЫХ*</a:t>
                      </a:r>
                      <a:r>
                        <a:rPr lang="ru-RU" sz="1100" b="1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 </a:t>
                      </a:r>
                      <a:r>
                        <a:rPr lang="ru-RU" sz="11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РАЙОНОВ, ЛЕТ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215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Новые предприятия (приобретение, строительство)</a:t>
                      </a:r>
                      <a:endParaRPr lang="ru-RU" sz="1400" b="1" i="0" u="none" strike="noStrike" dirty="0" smtClean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31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800" b="1" u="sng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1 ВИД</a:t>
                      </a:r>
                    </a:p>
                    <a:p>
                      <a:pPr algn="ctr" fontAlgn="ctr"/>
                      <a:r>
                        <a:rPr lang="ru-RU" sz="120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 </a:t>
                      </a:r>
                      <a:r>
                        <a:rPr lang="ru-RU" sz="12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(новые инвесторы, осуществляющие стратегически важные виды деятельности)</a:t>
                      </a:r>
                      <a:endParaRPr lang="ru-RU" sz="12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50-500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1" kern="1200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 освобождение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21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500-1000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3 года освобождение, </a:t>
                      </a:r>
                      <a:b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</a:b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4 год </a:t>
                      </a:r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50%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4</a:t>
                      </a:r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21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Более </a:t>
                      </a:r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1000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3 года освобождение, </a:t>
                      </a:r>
                      <a:b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</a:b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4 и 5 года </a:t>
                      </a:r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50%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9705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Действующие предприятия (приобретение, строительство, модернизация, реконструкция)</a:t>
                      </a:r>
                      <a:endParaRPr kumimoji="0" lang="ru-RU" sz="1400" b="1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2501" marR="2501" marT="2501" marB="0" anchor="ctr"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31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2 ВИД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(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традиционные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для области</a:t>
                      </a: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ОТРАСЛИ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С/Х, пищевая</a:t>
                      </a:r>
                      <a:r>
                        <a:rPr lang="ru-RU" sz="1050" baseline="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промышленность, обработка древесины, машиностроение</a:t>
                      </a:r>
                      <a:r>
                        <a:rPr lang="ru-RU" sz="105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)</a:t>
                      </a:r>
                      <a:endParaRPr lang="ru-RU" sz="105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До </a:t>
                      </a:r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30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100% </a:t>
                      </a:r>
                      <a:endParaRPr lang="ru-RU" sz="1400" b="1" u="none" strike="noStrike" dirty="0" smtClean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освобождение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algn="ctr" fontAlgn="t"/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5</a:t>
                      </a:r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3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30-70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t"/>
                      <a:endParaRPr lang="ru-RU" sz="2000" b="1" i="0" u="none" strike="noStrike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5,5</a:t>
                      </a:r>
                      <a:endParaRPr lang="ru-RU" sz="2000" b="1" i="0" u="none" strike="noStrike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63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70-100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t"/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31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3 ВИД </a:t>
                      </a:r>
                      <a:r>
                        <a:rPr lang="ru-RU" sz="18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(</a:t>
                      </a: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значимые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для области 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ОТРАСЛИ: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С/Х, обрабатывающее производство</a:t>
                      </a:r>
                      <a:r>
                        <a:rPr lang="ru-RU" sz="105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)</a:t>
                      </a:r>
                      <a:endParaRPr lang="ru-RU" sz="105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100-500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освобождение 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для новых объектов и обновленных на 90%,  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сниженная </a:t>
                      </a:r>
                      <a:r>
                        <a:rPr lang="ru-RU" sz="1100" b="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ставка:</a:t>
                      </a:r>
                      <a:r>
                        <a:rPr lang="ru-RU" sz="1100" b="1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1%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-при обновлении от 90% до 60%; </a:t>
                      </a:r>
                      <a:r>
                        <a:rPr lang="ru-RU" sz="1200" b="1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1,5% </a:t>
                      </a:r>
                      <a:r>
                        <a:rPr lang="ru-RU" sz="11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от 60% до 30%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501" marR="2501" marT="2501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501" marR="2501" marT="2501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algn="ctr" fontAlgn="t"/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3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500-1000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t"/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7,5</a:t>
                      </a:r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Более </a:t>
                      </a:r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1000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fontAlgn="t"/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8</a:t>
                      </a:r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501" marR="2501" marT="2501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496" y="6290156"/>
            <a:ext cx="892899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ru-RU" sz="1400" dirty="0" smtClean="0">
                <a:latin typeface="Century" panose="02040604050505020304" pitchFamily="18" charset="0"/>
              </a:rPr>
              <a:t>* Восточные районы области</a:t>
            </a:r>
            <a:r>
              <a:rPr lang="ru-RU" sz="1400" dirty="0" smtClean="0">
                <a:latin typeface="Georgia" panose="02040502050405020303" pitchFamily="18" charset="0"/>
              </a:rPr>
              <a:t>: Никольский, </a:t>
            </a:r>
            <a:r>
              <a:rPr lang="ru-RU" sz="1400" dirty="0" smtClean="0">
                <a:latin typeface="Century" panose="02040604050505020304" pitchFamily="18" charset="0"/>
              </a:rPr>
              <a:t>Великоустюгский, Кич</a:t>
            </a:r>
            <a:r>
              <a:rPr lang="ru-RU" sz="1400" dirty="0" smtClean="0">
                <a:latin typeface="Georgia" panose="02040502050405020303" pitchFamily="18" charset="0"/>
              </a:rPr>
              <a:t>-</a:t>
            </a:r>
            <a:r>
              <a:rPr lang="ru-RU" sz="1400" dirty="0" smtClean="0">
                <a:latin typeface="Century" panose="02040604050505020304" pitchFamily="18" charset="0"/>
              </a:rPr>
              <a:t>Городецкий, </a:t>
            </a:r>
            <a:r>
              <a:rPr lang="ru-RU" sz="1400" dirty="0" err="1" smtClean="0">
                <a:latin typeface="Century" panose="02040604050505020304" pitchFamily="18" charset="0"/>
              </a:rPr>
              <a:t>Нюксенский</a:t>
            </a:r>
            <a:r>
              <a:rPr lang="ru-RU" sz="1400" dirty="0" smtClean="0">
                <a:latin typeface="Century" panose="02040604050505020304" pitchFamily="18" charset="0"/>
              </a:rPr>
              <a:t>, </a:t>
            </a:r>
            <a:r>
              <a:rPr lang="ru-RU" sz="1400" dirty="0" err="1" smtClean="0">
                <a:latin typeface="Century" panose="02040604050505020304" pitchFamily="18" charset="0"/>
              </a:rPr>
              <a:t>Тарногский</a:t>
            </a:r>
            <a:r>
              <a:rPr lang="ru-RU" sz="1400" dirty="0" smtClean="0">
                <a:latin typeface="Century" panose="02040604050505020304" pitchFamily="18" charset="0"/>
              </a:rPr>
              <a:t>, Бабушкинский, </a:t>
            </a:r>
            <a:r>
              <a:rPr lang="ru-RU" sz="1400" dirty="0" err="1" smtClean="0">
                <a:latin typeface="Century" panose="02040604050505020304" pitchFamily="18" charset="0"/>
              </a:rPr>
              <a:t>Тотемский</a:t>
            </a:r>
            <a:endParaRPr lang="ru-RU" sz="1400" dirty="0">
              <a:latin typeface="Georgia" panose="02040502050405020303" pitchFamily="18" charset="0"/>
            </a:endParaRPr>
          </a:p>
        </p:txBody>
      </p:sp>
      <p:grpSp>
        <p:nvGrpSpPr>
          <p:cNvPr id="8" name="Группа 95"/>
          <p:cNvGrpSpPr>
            <a:grpSpLocks/>
          </p:cNvGrpSpPr>
          <p:nvPr/>
        </p:nvGrpSpPr>
        <p:grpSpPr bwMode="auto">
          <a:xfrm>
            <a:off x="683568" y="5625788"/>
            <a:ext cx="2592289" cy="540604"/>
            <a:chOff x="-2753825" y="2780315"/>
            <a:chExt cx="2378951" cy="540588"/>
          </a:xfrm>
        </p:grpSpPr>
        <p:sp>
          <p:nvSpPr>
            <p:cNvPr id="10" name="TextBox 97"/>
            <p:cNvSpPr txBox="1">
              <a:spLocks noChangeArrowheads="1"/>
            </p:cNvSpPr>
            <p:nvPr/>
          </p:nvSpPr>
          <p:spPr bwMode="auto">
            <a:xfrm>
              <a:off x="-2753825" y="2818216"/>
              <a:ext cx="925148" cy="502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ts val="1600"/>
                </a:lnSpc>
              </a:pPr>
              <a:r>
                <a:rPr lang="en-US" altLang="ru-RU" sz="2000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&gt;</a:t>
              </a:r>
              <a:r>
                <a:rPr lang="ru-RU" altLang="ru-RU" sz="2400" b="1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15</a:t>
              </a:r>
            </a:p>
            <a:p>
              <a:pPr algn="ctr" eaLnBrk="1" hangingPunct="1">
                <a:lnSpc>
                  <a:spcPts val="1600"/>
                </a:lnSpc>
              </a:pPr>
              <a:r>
                <a:rPr lang="ru-RU" altLang="ru-RU" sz="1400" dirty="0" err="1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млн.руб</a:t>
              </a:r>
              <a:r>
                <a:rPr lang="ru-RU" altLang="ru-RU" sz="1400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.</a:t>
              </a:r>
              <a:endParaRPr lang="ru-RU" altLang="ru-RU" sz="2400" dirty="0">
                <a:solidFill>
                  <a:srgbClr val="002060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1" name="TextBox 98"/>
            <p:cNvSpPr txBox="1">
              <a:spLocks noChangeArrowheads="1"/>
            </p:cNvSpPr>
            <p:nvPr/>
          </p:nvSpPr>
          <p:spPr bwMode="auto">
            <a:xfrm>
              <a:off x="-1894759" y="2780315"/>
              <a:ext cx="1519885" cy="46165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1200" i="1" dirty="0" smtClean="0">
                  <a:solidFill>
                    <a:schemeClr val="bg2">
                      <a:lumMod val="10000"/>
                    </a:schemeClr>
                  </a:solidFill>
                  <a:latin typeface="Cambria" panose="02040503050406030204" pitchFamily="18" charset="0"/>
                </a:rPr>
                <a:t>Сельское хозяйство и рыболовство</a:t>
              </a:r>
              <a:endParaRPr lang="ru-RU" altLang="ru-RU" sz="1200" i="1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endParaRPr>
            </a:p>
          </p:txBody>
        </p:sp>
      </p:grpSp>
      <p:sp>
        <p:nvSpPr>
          <p:cNvPr id="3" name="Равнобедренный треугольник 2"/>
          <p:cNvSpPr/>
          <p:nvPr/>
        </p:nvSpPr>
        <p:spPr>
          <a:xfrm rot="10800000">
            <a:off x="251520" y="4824987"/>
            <a:ext cx="1656184" cy="264880"/>
          </a:xfrm>
          <a:prstGeom prst="triangle">
            <a:avLst/>
          </a:prstGeom>
          <a:gradFill>
            <a:gsLst>
              <a:gs pos="0">
                <a:schemeClr val="accent1"/>
              </a:gs>
              <a:gs pos="50000">
                <a:schemeClr val="accent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95"/>
          <p:cNvGrpSpPr>
            <a:grpSpLocks/>
          </p:cNvGrpSpPr>
          <p:nvPr/>
        </p:nvGrpSpPr>
        <p:grpSpPr bwMode="auto">
          <a:xfrm>
            <a:off x="683568" y="5086272"/>
            <a:ext cx="2592289" cy="540604"/>
            <a:chOff x="-2753825" y="2780315"/>
            <a:chExt cx="2378951" cy="540588"/>
          </a:xfrm>
        </p:grpSpPr>
        <p:sp>
          <p:nvSpPr>
            <p:cNvPr id="13" name="TextBox 97"/>
            <p:cNvSpPr txBox="1">
              <a:spLocks noChangeArrowheads="1"/>
            </p:cNvSpPr>
            <p:nvPr/>
          </p:nvSpPr>
          <p:spPr bwMode="auto">
            <a:xfrm>
              <a:off x="-2753825" y="2818216"/>
              <a:ext cx="925148" cy="502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ts val="1600"/>
                </a:lnSpc>
              </a:pPr>
              <a:r>
                <a:rPr lang="en-US" altLang="ru-RU" sz="2000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&gt;</a:t>
              </a:r>
              <a:r>
                <a:rPr lang="ru-RU" altLang="ru-RU" sz="2400" b="1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10</a:t>
              </a:r>
            </a:p>
            <a:p>
              <a:pPr algn="ctr" eaLnBrk="1" hangingPunct="1">
                <a:lnSpc>
                  <a:spcPts val="1600"/>
                </a:lnSpc>
              </a:pPr>
              <a:r>
                <a:rPr lang="ru-RU" altLang="ru-RU" sz="1400" dirty="0" err="1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млн.руб</a:t>
              </a:r>
              <a:r>
                <a:rPr lang="ru-RU" altLang="ru-RU" sz="1400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.</a:t>
              </a:r>
              <a:endParaRPr lang="ru-RU" altLang="ru-RU" sz="2400" dirty="0">
                <a:solidFill>
                  <a:srgbClr val="002060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4" name="TextBox 98"/>
            <p:cNvSpPr txBox="1">
              <a:spLocks noChangeArrowheads="1"/>
            </p:cNvSpPr>
            <p:nvPr/>
          </p:nvSpPr>
          <p:spPr bwMode="auto">
            <a:xfrm>
              <a:off x="-1894759" y="2780315"/>
              <a:ext cx="1519885" cy="46165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1200" i="1" dirty="0" smtClean="0">
                  <a:solidFill>
                    <a:schemeClr val="bg2">
                      <a:lumMod val="10000"/>
                    </a:schemeClr>
                  </a:solidFill>
                  <a:latin typeface="Cambria" panose="02040503050406030204" pitchFamily="18" charset="0"/>
                </a:rPr>
                <a:t>Производство пищевых продуктов</a:t>
              </a:r>
              <a:endParaRPr lang="ru-RU" altLang="ru-RU" sz="1200" i="1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endParaRPr>
            </a:p>
          </p:txBody>
        </p:sp>
      </p:grpSp>
      <p:grpSp>
        <p:nvGrpSpPr>
          <p:cNvPr id="15" name="Группа 95"/>
          <p:cNvGrpSpPr>
            <a:grpSpLocks/>
          </p:cNvGrpSpPr>
          <p:nvPr/>
        </p:nvGrpSpPr>
        <p:grpSpPr bwMode="auto">
          <a:xfrm>
            <a:off x="3275856" y="5662336"/>
            <a:ext cx="2592289" cy="540604"/>
            <a:chOff x="-2753825" y="2780315"/>
            <a:chExt cx="2378951" cy="540588"/>
          </a:xfrm>
        </p:grpSpPr>
        <p:sp>
          <p:nvSpPr>
            <p:cNvPr id="16" name="TextBox 97"/>
            <p:cNvSpPr txBox="1">
              <a:spLocks noChangeArrowheads="1"/>
            </p:cNvSpPr>
            <p:nvPr/>
          </p:nvSpPr>
          <p:spPr bwMode="auto">
            <a:xfrm>
              <a:off x="-2753825" y="2818216"/>
              <a:ext cx="925148" cy="502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ts val="1600"/>
                </a:lnSpc>
              </a:pPr>
              <a:r>
                <a:rPr lang="en-US" altLang="ru-RU" sz="2000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&gt;</a:t>
              </a:r>
              <a:r>
                <a:rPr lang="ru-RU" altLang="ru-RU" sz="2400" b="1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20</a:t>
              </a:r>
            </a:p>
            <a:p>
              <a:pPr algn="ctr" eaLnBrk="1" hangingPunct="1">
                <a:lnSpc>
                  <a:spcPts val="1600"/>
                </a:lnSpc>
              </a:pPr>
              <a:r>
                <a:rPr lang="ru-RU" altLang="ru-RU" sz="1400" dirty="0" err="1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млн.руб</a:t>
              </a:r>
              <a:r>
                <a:rPr lang="ru-RU" altLang="ru-RU" sz="1400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.</a:t>
              </a:r>
              <a:endParaRPr lang="ru-RU" altLang="ru-RU" sz="2400" dirty="0">
                <a:solidFill>
                  <a:srgbClr val="002060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7" name="TextBox 98"/>
            <p:cNvSpPr txBox="1">
              <a:spLocks noChangeArrowheads="1"/>
            </p:cNvSpPr>
            <p:nvPr/>
          </p:nvSpPr>
          <p:spPr bwMode="auto">
            <a:xfrm>
              <a:off x="-1894759" y="2780315"/>
              <a:ext cx="1519885" cy="46165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1200" i="1" dirty="0" smtClean="0">
                  <a:solidFill>
                    <a:schemeClr val="bg2">
                      <a:lumMod val="10000"/>
                    </a:schemeClr>
                  </a:solidFill>
                  <a:latin typeface="Cambria" panose="02040503050406030204" pitchFamily="18" charset="0"/>
                </a:rPr>
                <a:t>Обработка древесины</a:t>
              </a:r>
              <a:endParaRPr lang="ru-RU" altLang="ru-RU" sz="1200" i="1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endParaRPr>
            </a:p>
          </p:txBody>
        </p:sp>
      </p:grpSp>
      <p:grpSp>
        <p:nvGrpSpPr>
          <p:cNvPr id="18" name="Группа 95"/>
          <p:cNvGrpSpPr>
            <a:grpSpLocks/>
          </p:cNvGrpSpPr>
          <p:nvPr/>
        </p:nvGrpSpPr>
        <p:grpSpPr bwMode="auto">
          <a:xfrm>
            <a:off x="3275856" y="5086272"/>
            <a:ext cx="2592289" cy="540604"/>
            <a:chOff x="-2753825" y="2780315"/>
            <a:chExt cx="2378951" cy="540588"/>
          </a:xfrm>
        </p:grpSpPr>
        <p:sp>
          <p:nvSpPr>
            <p:cNvPr id="19" name="TextBox 97"/>
            <p:cNvSpPr txBox="1">
              <a:spLocks noChangeArrowheads="1"/>
            </p:cNvSpPr>
            <p:nvPr/>
          </p:nvSpPr>
          <p:spPr bwMode="auto">
            <a:xfrm>
              <a:off x="-2753825" y="2818216"/>
              <a:ext cx="925148" cy="502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ts val="1600"/>
                </a:lnSpc>
              </a:pPr>
              <a:r>
                <a:rPr lang="en-US" altLang="ru-RU" sz="2000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&gt;</a:t>
              </a:r>
              <a:r>
                <a:rPr lang="ru-RU" altLang="ru-RU" sz="2400" b="1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15</a:t>
              </a:r>
            </a:p>
            <a:p>
              <a:pPr algn="ctr" eaLnBrk="1" hangingPunct="1">
                <a:lnSpc>
                  <a:spcPts val="1600"/>
                </a:lnSpc>
              </a:pPr>
              <a:r>
                <a:rPr lang="ru-RU" altLang="ru-RU" sz="1400" dirty="0" err="1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млн.руб</a:t>
              </a:r>
              <a:r>
                <a:rPr lang="ru-RU" altLang="ru-RU" sz="1400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.</a:t>
              </a:r>
              <a:endParaRPr lang="ru-RU" altLang="ru-RU" sz="2400" dirty="0">
                <a:solidFill>
                  <a:srgbClr val="002060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20" name="TextBox 98"/>
            <p:cNvSpPr txBox="1">
              <a:spLocks noChangeArrowheads="1"/>
            </p:cNvSpPr>
            <p:nvPr/>
          </p:nvSpPr>
          <p:spPr bwMode="auto">
            <a:xfrm>
              <a:off x="-1894759" y="2780315"/>
              <a:ext cx="1519885" cy="46165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1200" i="1" dirty="0" smtClean="0">
                  <a:solidFill>
                    <a:schemeClr val="bg2">
                      <a:lumMod val="10000"/>
                    </a:schemeClr>
                  </a:solidFill>
                  <a:latin typeface="Cambria" panose="02040503050406030204" pitchFamily="18" charset="0"/>
                </a:rPr>
                <a:t>Машиностроение: пр-во компьютеров</a:t>
              </a:r>
              <a:endParaRPr lang="ru-RU" altLang="ru-RU" sz="1200" i="1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endParaRPr>
            </a:p>
          </p:txBody>
        </p:sp>
      </p:grpSp>
      <p:grpSp>
        <p:nvGrpSpPr>
          <p:cNvPr id="21" name="Группа 95"/>
          <p:cNvGrpSpPr>
            <a:grpSpLocks/>
          </p:cNvGrpSpPr>
          <p:nvPr/>
        </p:nvGrpSpPr>
        <p:grpSpPr bwMode="auto">
          <a:xfrm>
            <a:off x="5868144" y="5662336"/>
            <a:ext cx="3096343" cy="540604"/>
            <a:chOff x="-2753825" y="2780315"/>
            <a:chExt cx="2841523" cy="540588"/>
          </a:xfrm>
        </p:grpSpPr>
        <p:sp>
          <p:nvSpPr>
            <p:cNvPr id="22" name="TextBox 97"/>
            <p:cNvSpPr txBox="1">
              <a:spLocks noChangeArrowheads="1"/>
            </p:cNvSpPr>
            <p:nvPr/>
          </p:nvSpPr>
          <p:spPr bwMode="auto">
            <a:xfrm>
              <a:off x="-2753825" y="2818216"/>
              <a:ext cx="925148" cy="502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ts val="1600"/>
                </a:lnSpc>
              </a:pPr>
              <a:r>
                <a:rPr lang="en-US" altLang="ru-RU" sz="2000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&gt;</a:t>
              </a:r>
              <a:r>
                <a:rPr lang="ru-RU" altLang="ru-RU" sz="2400" b="1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30</a:t>
              </a:r>
            </a:p>
            <a:p>
              <a:pPr algn="ctr" eaLnBrk="1" hangingPunct="1">
                <a:lnSpc>
                  <a:spcPts val="1600"/>
                </a:lnSpc>
              </a:pPr>
              <a:r>
                <a:rPr lang="ru-RU" altLang="ru-RU" sz="1400" dirty="0" err="1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млн.руб</a:t>
              </a:r>
              <a:r>
                <a:rPr lang="ru-RU" altLang="ru-RU" sz="1400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.</a:t>
              </a:r>
              <a:endParaRPr lang="ru-RU" altLang="ru-RU" sz="2400" dirty="0">
                <a:solidFill>
                  <a:srgbClr val="002060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23" name="TextBox 98"/>
            <p:cNvSpPr txBox="1">
              <a:spLocks noChangeArrowheads="1"/>
            </p:cNvSpPr>
            <p:nvPr/>
          </p:nvSpPr>
          <p:spPr bwMode="auto">
            <a:xfrm>
              <a:off x="-1894760" y="2780315"/>
              <a:ext cx="1982458" cy="46165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1200" i="1" dirty="0" smtClean="0">
                  <a:solidFill>
                    <a:schemeClr val="bg2">
                      <a:lumMod val="10000"/>
                    </a:schemeClr>
                  </a:solidFill>
                  <a:latin typeface="Cambria" panose="02040503050406030204" pitchFamily="18" charset="0"/>
                </a:rPr>
                <a:t>Машиностроение: пр-во электрооборудования</a:t>
              </a:r>
              <a:endParaRPr lang="ru-RU" altLang="ru-RU" sz="1200" i="1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endParaRPr>
            </a:p>
          </p:txBody>
        </p:sp>
      </p:grpSp>
      <p:grpSp>
        <p:nvGrpSpPr>
          <p:cNvPr id="24" name="Группа 95"/>
          <p:cNvGrpSpPr>
            <a:grpSpLocks/>
          </p:cNvGrpSpPr>
          <p:nvPr/>
        </p:nvGrpSpPr>
        <p:grpSpPr bwMode="auto">
          <a:xfrm>
            <a:off x="5868144" y="5085184"/>
            <a:ext cx="3096344" cy="540604"/>
            <a:chOff x="-2753825" y="2780315"/>
            <a:chExt cx="2841524" cy="540588"/>
          </a:xfrm>
        </p:grpSpPr>
        <p:sp>
          <p:nvSpPr>
            <p:cNvPr id="25" name="TextBox 97"/>
            <p:cNvSpPr txBox="1">
              <a:spLocks noChangeArrowheads="1"/>
            </p:cNvSpPr>
            <p:nvPr/>
          </p:nvSpPr>
          <p:spPr bwMode="auto">
            <a:xfrm>
              <a:off x="-2753825" y="2818216"/>
              <a:ext cx="925148" cy="502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lnSpc>
                  <a:spcPts val="1600"/>
                </a:lnSpc>
              </a:pPr>
              <a:r>
                <a:rPr lang="en-US" altLang="ru-RU" sz="2000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&gt;</a:t>
              </a:r>
              <a:r>
                <a:rPr lang="ru-RU" altLang="ru-RU" sz="2400" b="1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25</a:t>
              </a:r>
            </a:p>
            <a:p>
              <a:pPr algn="ctr" eaLnBrk="1" hangingPunct="1">
                <a:lnSpc>
                  <a:spcPts val="1600"/>
                </a:lnSpc>
              </a:pPr>
              <a:r>
                <a:rPr lang="ru-RU" altLang="ru-RU" sz="1400" dirty="0" err="1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млн.руб</a:t>
              </a:r>
              <a:r>
                <a:rPr lang="ru-RU" altLang="ru-RU" sz="1400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.</a:t>
              </a:r>
              <a:endParaRPr lang="ru-RU" altLang="ru-RU" sz="2400" dirty="0">
                <a:solidFill>
                  <a:srgbClr val="002060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26" name="TextBox 98"/>
            <p:cNvSpPr txBox="1">
              <a:spLocks noChangeArrowheads="1"/>
            </p:cNvSpPr>
            <p:nvPr/>
          </p:nvSpPr>
          <p:spPr bwMode="auto">
            <a:xfrm>
              <a:off x="-1894760" y="2780315"/>
              <a:ext cx="1982459" cy="46165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1200" i="1" dirty="0" smtClean="0">
                  <a:solidFill>
                    <a:schemeClr val="bg2">
                      <a:lumMod val="10000"/>
                    </a:schemeClr>
                  </a:solidFill>
                  <a:latin typeface="Cambria" panose="02040503050406030204" pitchFamily="18" charset="0"/>
                </a:rPr>
                <a:t>Машиностроение: пр-во иных машин и оборудования</a:t>
              </a:r>
              <a:endParaRPr lang="ru-RU" altLang="ru-RU" sz="1200" i="1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 rot="16200000">
            <a:off x="-309317" y="5307722"/>
            <a:ext cx="141842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 smtClean="0"/>
              <a:t>min</a:t>
            </a:r>
            <a:r>
              <a:rPr lang="ru-RU" sz="1600" dirty="0" smtClean="0"/>
              <a:t> объем инвестиций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6146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9906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56376" y="0"/>
            <a:ext cx="1066800" cy="329184"/>
          </a:xfrm>
        </p:spPr>
        <p:txBody>
          <a:bodyPr/>
          <a:lstStyle/>
          <a:p>
            <a:pPr algn="r"/>
            <a:fld id="{725C68B6-61C2-468F-89AB-4B9F7531AA68}" type="slidenum">
              <a:rPr lang="ru-RU" smtClean="0"/>
              <a:pPr algn="r"/>
              <a:t>15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6192912"/>
            <a:ext cx="1584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df.gov35.ru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6158002"/>
            <a:ext cx="3024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vk.com/depfin35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8184" y="6197242"/>
            <a:ext cx="3312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facebook.com/depfin35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8" name="Рисунок 7" descr="http://ilenta.com/netcat_files/446/316/vf620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74"/>
          <a:stretch/>
        </p:blipFill>
        <p:spPr bwMode="auto">
          <a:xfrm>
            <a:off x="5855372" y="6165304"/>
            <a:ext cx="318564" cy="3558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Рисунок 8" descr="http://ilenta.com/netcat_files/446/316/vf620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945"/>
          <a:stretch/>
        </p:blipFill>
        <p:spPr bwMode="auto">
          <a:xfrm>
            <a:off x="2973519" y="6158003"/>
            <a:ext cx="334212" cy="3826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1358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1996"/>
            <a:ext cx="91440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000" b="1" spc="-100" dirty="0" smtClean="0">
                <a:solidFill>
                  <a:schemeClr val="tx2"/>
                </a:solidFill>
                <a:latin typeface="Palatino Linotype" panose="02040502050505030304" pitchFamily="18" charset="0"/>
                <a:ea typeface="+mj-ea"/>
                <a:cs typeface="+mj-cs"/>
              </a:rPr>
              <a:t>Собственные доходы бюджета области и государственный долг</a:t>
            </a:r>
            <a:endParaRPr lang="ru-RU" sz="2000" b="1" spc="-100" dirty="0">
              <a:solidFill>
                <a:schemeClr val="tx2"/>
              </a:solidFill>
              <a:latin typeface="Palatino Linotype" panose="02040502050505030304" pitchFamily="18" charset="0"/>
              <a:ea typeface="+mj-ea"/>
              <a:cs typeface="+mj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3472"/>
            <a:ext cx="594370" cy="329184"/>
          </a:xfrm>
        </p:spPr>
        <p:txBody>
          <a:bodyPr/>
          <a:lstStyle/>
          <a:p>
            <a:pPr algn="ctr"/>
            <a:fld id="{725C68B6-61C2-468F-89AB-4B9F7531AA68}" type="slidenum"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2</a:t>
            </a:fld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058250"/>
              </p:ext>
            </p:extLst>
          </p:nvPr>
        </p:nvGraphicFramePr>
        <p:xfrm>
          <a:off x="251520" y="2852544"/>
          <a:ext cx="8640960" cy="288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00600"/>
                <a:gridCol w="3240360"/>
              </a:tblGrid>
              <a:tr h="2884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Налоговые и неналоговые доходы консолидированного бюджета области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Государственный долг </a:t>
                      </a:r>
                      <a:r>
                        <a:rPr lang="ru-RU" sz="1100" b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региона</a:t>
                      </a:r>
                      <a:endParaRPr lang="ru-RU" sz="11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2957929"/>
              </p:ext>
            </p:extLst>
          </p:nvPr>
        </p:nvGraphicFramePr>
        <p:xfrm>
          <a:off x="107504" y="533291"/>
          <a:ext cx="8928992" cy="2415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9512" y="508610"/>
            <a:ext cx="1721876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000" b="1">
                <a:solidFill>
                  <a:srgbClr val="0070C0"/>
                </a:solidFill>
                <a:latin typeface="Palatino Linotype" panose="02040502050505030304" pitchFamily="18" charset="0"/>
                <a:cs typeface="Arial" panose="020B0604020202020204" pitchFamily="34" charset="0"/>
              </a:defRPr>
            </a:lvl1pPr>
          </a:lstStyle>
          <a:p>
            <a:r>
              <a:rPr lang="ru-RU" sz="1800" dirty="0" err="1"/>
              <a:t>млрд.руб</a:t>
            </a:r>
            <a:r>
              <a:rPr lang="ru-RU" sz="1800" dirty="0"/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84432" y="3212976"/>
            <a:ext cx="4543231" cy="2616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1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отношение госдолга к собственным доходам областного бюджета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-874" y="2348880"/>
            <a:ext cx="588696" cy="307777"/>
            <a:chOff x="-874" y="2348880"/>
            <a:chExt cx="588696" cy="307777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107138" y="2420888"/>
              <a:ext cx="372672" cy="19152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-874" y="2348880"/>
              <a:ext cx="5886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5</a:t>
              </a:r>
              <a:r>
                <a:rPr lang="ru-RU" sz="11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%</a:t>
              </a:r>
              <a:endParaRPr lang="ru-RU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</p:grpSp>
      <p:grpSp>
        <p:nvGrpSpPr>
          <p:cNvPr id="20" name="Группа 4"/>
          <p:cNvGrpSpPr/>
          <p:nvPr/>
        </p:nvGrpSpPr>
        <p:grpSpPr>
          <a:xfrm>
            <a:off x="2267744" y="3227968"/>
            <a:ext cx="588696" cy="269701"/>
            <a:chOff x="2267744" y="3227968"/>
            <a:chExt cx="588696" cy="269701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2403449" y="3227968"/>
              <a:ext cx="372672" cy="26353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267744" y="3236059"/>
              <a:ext cx="588696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1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%</a:t>
              </a:r>
              <a:endParaRPr lang="ru-RU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</p:grpSp>
      <p:grpSp>
        <p:nvGrpSpPr>
          <p:cNvPr id="23" name="Группа 68"/>
          <p:cNvGrpSpPr/>
          <p:nvPr/>
        </p:nvGrpSpPr>
        <p:grpSpPr>
          <a:xfrm>
            <a:off x="1043608" y="2257127"/>
            <a:ext cx="588696" cy="307777"/>
            <a:chOff x="-874" y="2363388"/>
            <a:chExt cx="588696" cy="307777"/>
          </a:xfrm>
        </p:grpSpPr>
        <p:sp>
          <p:nvSpPr>
            <p:cNvPr id="24" name="Прямоугольник 23"/>
            <p:cNvSpPr/>
            <p:nvPr/>
          </p:nvSpPr>
          <p:spPr>
            <a:xfrm>
              <a:off x="107138" y="2420888"/>
              <a:ext cx="372672" cy="19152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-874" y="2363388"/>
              <a:ext cx="5886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55</a:t>
              </a:r>
              <a:r>
                <a:rPr lang="ru-RU" sz="11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%</a:t>
              </a:r>
              <a:endParaRPr lang="ru-RU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</p:grpSp>
      <p:grpSp>
        <p:nvGrpSpPr>
          <p:cNvPr id="26" name="Группа 71"/>
          <p:cNvGrpSpPr/>
          <p:nvPr/>
        </p:nvGrpSpPr>
        <p:grpSpPr>
          <a:xfrm>
            <a:off x="1679048" y="2041103"/>
            <a:ext cx="588696" cy="307777"/>
            <a:chOff x="-874" y="2363388"/>
            <a:chExt cx="588696" cy="307777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107138" y="2420888"/>
              <a:ext cx="372672" cy="19152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-874" y="2363388"/>
              <a:ext cx="5886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72</a:t>
              </a:r>
              <a:r>
                <a:rPr lang="ru-RU" sz="11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%</a:t>
              </a:r>
              <a:endParaRPr lang="ru-RU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</p:grpSp>
      <p:grpSp>
        <p:nvGrpSpPr>
          <p:cNvPr id="29" name="Группа 74"/>
          <p:cNvGrpSpPr/>
          <p:nvPr/>
        </p:nvGrpSpPr>
        <p:grpSpPr>
          <a:xfrm>
            <a:off x="2255112" y="1897087"/>
            <a:ext cx="588696" cy="307777"/>
            <a:chOff x="-874" y="2363388"/>
            <a:chExt cx="588696" cy="307777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107138" y="2420888"/>
              <a:ext cx="372672" cy="19152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-874" y="2363388"/>
              <a:ext cx="5886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90</a:t>
              </a:r>
              <a:r>
                <a:rPr lang="ru-RU" sz="11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%</a:t>
              </a:r>
              <a:endParaRPr lang="ru-RU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</p:grpSp>
      <p:grpSp>
        <p:nvGrpSpPr>
          <p:cNvPr id="32" name="Группа 77"/>
          <p:cNvGrpSpPr/>
          <p:nvPr/>
        </p:nvGrpSpPr>
        <p:grpSpPr>
          <a:xfrm>
            <a:off x="2903184" y="1825079"/>
            <a:ext cx="588696" cy="307777"/>
            <a:chOff x="-874" y="2363388"/>
            <a:chExt cx="588696" cy="307777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107138" y="2420888"/>
              <a:ext cx="372672" cy="19152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-874" y="2363388"/>
              <a:ext cx="5886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92</a:t>
              </a:r>
              <a:r>
                <a:rPr lang="ru-RU" sz="11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%</a:t>
              </a:r>
              <a:endParaRPr lang="ru-RU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</p:grpSp>
      <p:grpSp>
        <p:nvGrpSpPr>
          <p:cNvPr id="35" name="Группа 80"/>
          <p:cNvGrpSpPr/>
          <p:nvPr/>
        </p:nvGrpSpPr>
        <p:grpSpPr>
          <a:xfrm>
            <a:off x="3491880" y="1772816"/>
            <a:ext cx="588696" cy="307777"/>
            <a:chOff x="-874" y="2365745"/>
            <a:chExt cx="588696" cy="307777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107138" y="2420888"/>
              <a:ext cx="372672" cy="19152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-874" y="2365745"/>
              <a:ext cx="5886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105</a:t>
              </a:r>
              <a:r>
                <a:rPr lang="ru-RU" sz="11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%</a:t>
              </a:r>
              <a:endParaRPr lang="ru-RU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</p:grpSp>
      <p:grpSp>
        <p:nvGrpSpPr>
          <p:cNvPr id="38" name="Группа 83"/>
          <p:cNvGrpSpPr/>
          <p:nvPr/>
        </p:nvGrpSpPr>
        <p:grpSpPr>
          <a:xfrm>
            <a:off x="4109942" y="1700808"/>
            <a:ext cx="588696" cy="307777"/>
            <a:chOff x="-874" y="2363388"/>
            <a:chExt cx="588696" cy="307777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107138" y="2420888"/>
              <a:ext cx="372672" cy="19152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-874" y="2363388"/>
              <a:ext cx="5886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100</a:t>
              </a:r>
              <a:r>
                <a:rPr lang="ru-RU" sz="11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%</a:t>
              </a:r>
              <a:endParaRPr lang="ru-RU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</p:grpSp>
      <p:grpSp>
        <p:nvGrpSpPr>
          <p:cNvPr id="41" name="Группа 86"/>
          <p:cNvGrpSpPr/>
          <p:nvPr/>
        </p:nvGrpSpPr>
        <p:grpSpPr>
          <a:xfrm>
            <a:off x="4703384" y="1700808"/>
            <a:ext cx="588696" cy="307777"/>
            <a:chOff x="-874" y="2352487"/>
            <a:chExt cx="588696" cy="307777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107138" y="2420888"/>
              <a:ext cx="372672" cy="19152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-874" y="2352487"/>
              <a:ext cx="5886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97</a:t>
              </a:r>
              <a:r>
                <a:rPr lang="ru-RU" sz="11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%</a:t>
              </a:r>
              <a:endParaRPr lang="ru-RU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</p:grpSp>
      <p:grpSp>
        <p:nvGrpSpPr>
          <p:cNvPr id="44" name="Группа 89"/>
          <p:cNvGrpSpPr/>
          <p:nvPr/>
        </p:nvGrpSpPr>
        <p:grpSpPr>
          <a:xfrm>
            <a:off x="5201163" y="1800698"/>
            <a:ext cx="588696" cy="307777"/>
            <a:chOff x="-874" y="2357239"/>
            <a:chExt cx="588696" cy="307777"/>
          </a:xfrm>
        </p:grpSpPr>
        <p:sp>
          <p:nvSpPr>
            <p:cNvPr id="45" name="Прямоугольник 44"/>
            <p:cNvSpPr/>
            <p:nvPr/>
          </p:nvSpPr>
          <p:spPr>
            <a:xfrm>
              <a:off x="107138" y="2420888"/>
              <a:ext cx="372672" cy="19152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-874" y="2357239"/>
              <a:ext cx="5886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71</a:t>
              </a:r>
              <a:r>
                <a:rPr lang="ru-RU" sz="11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%</a:t>
              </a:r>
              <a:endParaRPr lang="ru-RU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</p:grpSp>
      <p:grpSp>
        <p:nvGrpSpPr>
          <p:cNvPr id="47" name="Группа 92"/>
          <p:cNvGrpSpPr/>
          <p:nvPr/>
        </p:nvGrpSpPr>
        <p:grpSpPr>
          <a:xfrm>
            <a:off x="5838505" y="1960736"/>
            <a:ext cx="588696" cy="307777"/>
            <a:chOff x="-874" y="2355565"/>
            <a:chExt cx="588696" cy="307777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107138" y="2420888"/>
              <a:ext cx="372672" cy="19152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-874" y="2355565"/>
              <a:ext cx="5886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47</a:t>
              </a:r>
              <a:r>
                <a:rPr lang="ru-RU" sz="11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%</a:t>
              </a:r>
              <a:endParaRPr lang="ru-RU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</p:grpSp>
      <p:grpSp>
        <p:nvGrpSpPr>
          <p:cNvPr id="50" name="Группа 95"/>
          <p:cNvGrpSpPr/>
          <p:nvPr/>
        </p:nvGrpSpPr>
        <p:grpSpPr>
          <a:xfrm>
            <a:off x="6444208" y="1970431"/>
            <a:ext cx="588696" cy="307777"/>
            <a:chOff x="-874" y="2356811"/>
            <a:chExt cx="588696" cy="307777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107138" y="2420888"/>
              <a:ext cx="372672" cy="19152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-874" y="2356811"/>
              <a:ext cx="5886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47</a:t>
              </a:r>
              <a:r>
                <a:rPr lang="ru-RU" sz="11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</a:rPr>
                <a:t>%</a:t>
              </a:r>
              <a:endParaRPr lang="ru-RU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endParaRPr>
            </a:p>
          </p:txBody>
        </p:sp>
      </p:grpSp>
      <p:grpSp>
        <p:nvGrpSpPr>
          <p:cNvPr id="102" name="Группа 59"/>
          <p:cNvGrpSpPr>
            <a:grpSpLocks/>
          </p:cNvGrpSpPr>
          <p:nvPr/>
        </p:nvGrpSpPr>
        <p:grpSpPr bwMode="auto">
          <a:xfrm>
            <a:off x="-504" y="3584638"/>
            <a:ext cx="3240358" cy="996498"/>
            <a:chOff x="4392613" y="5951113"/>
            <a:chExt cx="2669380" cy="824104"/>
          </a:xfrm>
        </p:grpSpPr>
        <p:sp>
          <p:nvSpPr>
            <p:cNvPr id="103" name="Заголовок 1"/>
            <p:cNvSpPr txBox="1">
              <a:spLocks/>
            </p:cNvSpPr>
            <p:nvPr/>
          </p:nvSpPr>
          <p:spPr bwMode="auto">
            <a:xfrm>
              <a:off x="5282408" y="6134323"/>
              <a:ext cx="1779585" cy="432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cs typeface="Segoe UI" pitchFamily="34" charset="0"/>
                </a:rPr>
                <a:t>объем инвестиций </a:t>
              </a:r>
              <a:r>
                <a:rPr lang="ru-RU" altLang="ru-RU" sz="1400" b="1" dirty="0" smtClean="0">
                  <a:cs typeface="Segoe UI" pitchFamily="34" charset="0"/>
                </a:rPr>
                <a:t/>
              </a:r>
              <a:br>
                <a:rPr lang="ru-RU" altLang="ru-RU" sz="1400" b="1" dirty="0" smtClean="0">
                  <a:cs typeface="Segoe UI" pitchFamily="34" charset="0"/>
                </a:rPr>
              </a:br>
              <a:r>
                <a:rPr lang="ru-RU" altLang="ru-RU" sz="1400" b="1" dirty="0" smtClean="0">
                  <a:cs typeface="Segoe UI" pitchFamily="34" charset="0"/>
                </a:rPr>
                <a:t>в </a:t>
              </a:r>
              <a:r>
                <a:rPr lang="ru-RU" altLang="ru-RU" sz="1400" b="1" dirty="0">
                  <a:cs typeface="Segoe UI" pitchFamily="34" charset="0"/>
                </a:rPr>
                <a:t>основной капитал</a:t>
              </a:r>
            </a:p>
          </p:txBody>
        </p:sp>
        <p:grpSp>
          <p:nvGrpSpPr>
            <p:cNvPr id="105" name="Группа 4"/>
            <p:cNvGrpSpPr>
              <a:grpSpLocks/>
            </p:cNvGrpSpPr>
            <p:nvPr/>
          </p:nvGrpSpPr>
          <p:grpSpPr bwMode="auto">
            <a:xfrm>
              <a:off x="4392613" y="5951113"/>
              <a:ext cx="1049337" cy="824104"/>
              <a:chOff x="4375109" y="6018914"/>
              <a:chExt cx="1049898" cy="823589"/>
            </a:xfrm>
          </p:grpSpPr>
          <p:grpSp>
            <p:nvGrpSpPr>
              <p:cNvPr id="106" name="Группа 78"/>
              <p:cNvGrpSpPr>
                <a:grpSpLocks/>
              </p:cNvGrpSpPr>
              <p:nvPr/>
            </p:nvGrpSpPr>
            <p:grpSpPr bwMode="auto">
              <a:xfrm>
                <a:off x="4435268" y="6018914"/>
                <a:ext cx="915958" cy="580799"/>
                <a:chOff x="1701941" y="1469745"/>
                <a:chExt cx="915958" cy="580799"/>
              </a:xfrm>
            </p:grpSpPr>
            <p:sp>
              <p:nvSpPr>
                <p:cNvPr id="108" name="TextBox 107"/>
                <p:cNvSpPr txBox="1"/>
                <p:nvPr/>
              </p:nvSpPr>
              <p:spPr>
                <a:xfrm>
                  <a:off x="1701941" y="1469745"/>
                  <a:ext cx="915958" cy="406996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2600" b="1" dirty="0">
                      <a:solidFill>
                        <a:schemeClr val="tx2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rPr>
                    <a:t>637</a:t>
                  </a:r>
                </a:p>
              </p:txBody>
            </p:sp>
            <p:sp>
              <p:nvSpPr>
                <p:cNvPr id="109" name="TextBox 80"/>
                <p:cNvSpPr txBox="1">
                  <a:spLocks noChangeArrowheads="1"/>
                </p:cNvSpPr>
                <p:nvPr/>
              </p:nvSpPr>
              <p:spPr bwMode="auto">
                <a:xfrm>
                  <a:off x="1760485" y="1821609"/>
                  <a:ext cx="800436" cy="228935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ru-RU" altLang="ru-RU" sz="1200" dirty="0" err="1">
                      <a:solidFill>
                        <a:schemeClr val="bg1"/>
                      </a:solidFill>
                    </a:rPr>
                    <a:t>млрд.руб</a:t>
                  </a:r>
                  <a:r>
                    <a:rPr lang="ru-RU" altLang="ru-RU" sz="1200" dirty="0">
                      <a:solidFill>
                        <a:schemeClr val="bg1"/>
                      </a:solidFill>
                    </a:rPr>
                    <a:t>.</a:t>
                  </a:r>
                </a:p>
              </p:txBody>
            </p:sp>
          </p:grpSp>
          <p:sp>
            <p:nvSpPr>
              <p:cNvPr id="107" name="TextBox 86"/>
              <p:cNvSpPr txBox="1">
                <a:spLocks noChangeArrowheads="1"/>
              </p:cNvSpPr>
              <p:nvPr/>
            </p:nvSpPr>
            <p:spPr bwMode="auto">
              <a:xfrm>
                <a:off x="4375109" y="6613568"/>
                <a:ext cx="1049898" cy="228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ru-RU" altLang="ru-RU" sz="1200" b="1" dirty="0"/>
                  <a:t>2012-2017гг.</a:t>
                </a:r>
              </a:p>
            </p:txBody>
          </p:sp>
        </p:grpSp>
      </p:grpSp>
      <p:grpSp>
        <p:nvGrpSpPr>
          <p:cNvPr id="114" name="Группа 59"/>
          <p:cNvGrpSpPr>
            <a:grpSpLocks/>
          </p:cNvGrpSpPr>
          <p:nvPr/>
        </p:nvGrpSpPr>
        <p:grpSpPr bwMode="auto">
          <a:xfrm>
            <a:off x="3370218" y="3573016"/>
            <a:ext cx="3073990" cy="1008112"/>
            <a:chOff x="4411032" y="5941508"/>
            <a:chExt cx="2532327" cy="833709"/>
          </a:xfrm>
        </p:grpSpPr>
        <p:sp>
          <p:nvSpPr>
            <p:cNvPr id="115" name="Заголовок 1"/>
            <p:cNvSpPr txBox="1">
              <a:spLocks/>
            </p:cNvSpPr>
            <p:nvPr/>
          </p:nvSpPr>
          <p:spPr bwMode="auto">
            <a:xfrm>
              <a:off x="5341730" y="6134323"/>
              <a:ext cx="1601629" cy="4327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cs typeface="Segoe UI" pitchFamily="34" charset="0"/>
                </a:rPr>
                <a:t>рост заработной платы</a:t>
              </a:r>
              <a:endParaRPr lang="ru-RU" altLang="ru-RU" sz="1400" b="1" dirty="0">
                <a:cs typeface="Segoe UI" pitchFamily="34" charset="0"/>
              </a:endParaRPr>
            </a:p>
          </p:txBody>
        </p:sp>
        <p:grpSp>
          <p:nvGrpSpPr>
            <p:cNvPr id="116" name="Группа 4"/>
            <p:cNvGrpSpPr>
              <a:grpSpLocks/>
            </p:cNvGrpSpPr>
            <p:nvPr/>
          </p:nvGrpSpPr>
          <p:grpSpPr bwMode="auto">
            <a:xfrm>
              <a:off x="4411032" y="5941508"/>
              <a:ext cx="1049337" cy="833709"/>
              <a:chOff x="4393538" y="6009315"/>
              <a:chExt cx="1049898" cy="833188"/>
            </a:xfrm>
          </p:grpSpPr>
          <p:grpSp>
            <p:nvGrpSpPr>
              <p:cNvPr id="117" name="Группа 78"/>
              <p:cNvGrpSpPr>
                <a:grpSpLocks/>
              </p:cNvGrpSpPr>
              <p:nvPr/>
            </p:nvGrpSpPr>
            <p:grpSpPr bwMode="auto">
              <a:xfrm>
                <a:off x="4404766" y="6009315"/>
                <a:ext cx="960084" cy="590398"/>
                <a:chOff x="1671439" y="1460146"/>
                <a:chExt cx="960084" cy="590398"/>
              </a:xfrm>
            </p:grpSpPr>
            <p:sp>
              <p:nvSpPr>
                <p:cNvPr id="119" name="TextBox 118"/>
                <p:cNvSpPr txBox="1"/>
                <p:nvPr/>
              </p:nvSpPr>
              <p:spPr>
                <a:xfrm>
                  <a:off x="1671439" y="1460146"/>
                  <a:ext cx="960084" cy="406996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dirty="0" smtClean="0">
                      <a:solidFill>
                        <a:schemeClr val="tx2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rPr>
                    <a:t>в</a:t>
                  </a:r>
                  <a:r>
                    <a:rPr lang="ru-RU" sz="1400" b="1" dirty="0" smtClean="0">
                      <a:solidFill>
                        <a:schemeClr val="tx2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ru-RU" sz="2600" b="1" dirty="0" smtClean="0">
                      <a:solidFill>
                        <a:schemeClr val="tx2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rPr>
                    <a:t>1,4</a:t>
                  </a:r>
                  <a:endParaRPr lang="ru-RU" sz="2600" b="1" dirty="0">
                    <a:solidFill>
                      <a:schemeClr val="tx2"/>
                    </a:solidFill>
                    <a:latin typeface="Arial Black" panose="020B0A040201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0" name="TextBox 80"/>
                <p:cNvSpPr txBox="1">
                  <a:spLocks noChangeArrowheads="1"/>
                </p:cNvSpPr>
                <p:nvPr/>
              </p:nvSpPr>
              <p:spPr bwMode="auto">
                <a:xfrm>
                  <a:off x="1774813" y="1821609"/>
                  <a:ext cx="816594" cy="228935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ru-RU" altLang="ru-RU" sz="1200" dirty="0" smtClean="0">
                      <a:solidFill>
                        <a:schemeClr val="bg1"/>
                      </a:solidFill>
                    </a:rPr>
                    <a:t>раза</a:t>
                  </a:r>
                  <a:endParaRPr lang="ru-RU" altLang="ru-RU" sz="120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18" name="TextBox 86"/>
              <p:cNvSpPr txBox="1">
                <a:spLocks noChangeArrowheads="1"/>
              </p:cNvSpPr>
              <p:nvPr/>
            </p:nvSpPr>
            <p:spPr bwMode="auto">
              <a:xfrm>
                <a:off x="4393538" y="6613568"/>
                <a:ext cx="1049898" cy="228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ru-RU" altLang="ru-RU" sz="1200" b="1" dirty="0" smtClean="0"/>
                  <a:t>2017г. к 2012г.</a:t>
                </a:r>
                <a:endParaRPr lang="ru-RU" altLang="ru-RU" sz="1200" b="1" dirty="0"/>
              </a:p>
            </p:txBody>
          </p:sp>
        </p:grpSp>
      </p:grpSp>
      <p:grpSp>
        <p:nvGrpSpPr>
          <p:cNvPr id="161" name="Группа 59"/>
          <p:cNvGrpSpPr>
            <a:grpSpLocks/>
          </p:cNvGrpSpPr>
          <p:nvPr/>
        </p:nvGrpSpPr>
        <p:grpSpPr bwMode="auto">
          <a:xfrm>
            <a:off x="-506" y="4592748"/>
            <a:ext cx="3420378" cy="985457"/>
            <a:chOff x="4451931" y="5951111"/>
            <a:chExt cx="2817679" cy="814973"/>
          </a:xfrm>
        </p:grpSpPr>
        <p:sp>
          <p:nvSpPr>
            <p:cNvPr id="162" name="Заголовок 1"/>
            <p:cNvSpPr txBox="1">
              <a:spLocks/>
            </p:cNvSpPr>
            <p:nvPr/>
          </p:nvSpPr>
          <p:spPr bwMode="auto">
            <a:xfrm>
              <a:off x="5341725" y="6045237"/>
              <a:ext cx="1927885" cy="61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1400" b="1" dirty="0" smtClean="0">
                  <a:cs typeface="Segoe UI" pitchFamily="34" charset="0"/>
                </a:rPr>
                <a:t>среди регионов по </a:t>
              </a:r>
              <a:r>
                <a:rPr lang="ru-RU" altLang="ru-RU" sz="1400" b="1" dirty="0">
                  <a:cs typeface="Segoe UI" pitchFamily="34" charset="0"/>
                </a:rPr>
                <a:t>темпу роста налоговых и неналоговых доходов </a:t>
              </a:r>
            </a:p>
          </p:txBody>
        </p:sp>
        <p:grpSp>
          <p:nvGrpSpPr>
            <p:cNvPr id="163" name="Группа 4"/>
            <p:cNvGrpSpPr>
              <a:grpSpLocks/>
            </p:cNvGrpSpPr>
            <p:nvPr/>
          </p:nvGrpSpPr>
          <p:grpSpPr bwMode="auto">
            <a:xfrm>
              <a:off x="4451931" y="5951111"/>
              <a:ext cx="1049337" cy="814973"/>
              <a:chOff x="4434459" y="6018914"/>
              <a:chExt cx="1049898" cy="814464"/>
            </a:xfrm>
          </p:grpSpPr>
          <p:grpSp>
            <p:nvGrpSpPr>
              <p:cNvPr id="164" name="Группа 78"/>
              <p:cNvGrpSpPr>
                <a:grpSpLocks/>
              </p:cNvGrpSpPr>
              <p:nvPr/>
            </p:nvGrpSpPr>
            <p:grpSpPr bwMode="auto">
              <a:xfrm>
                <a:off x="4435268" y="6018914"/>
                <a:ext cx="915958" cy="580799"/>
                <a:chOff x="1701941" y="1469745"/>
                <a:chExt cx="915958" cy="580799"/>
              </a:xfrm>
            </p:grpSpPr>
            <p:sp>
              <p:nvSpPr>
                <p:cNvPr id="166" name="TextBox 165"/>
                <p:cNvSpPr txBox="1"/>
                <p:nvPr/>
              </p:nvSpPr>
              <p:spPr>
                <a:xfrm>
                  <a:off x="1701941" y="1469745"/>
                  <a:ext cx="915958" cy="406996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2600" b="1" dirty="0" smtClean="0">
                      <a:solidFill>
                        <a:schemeClr val="tx2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rPr>
                    <a:t>15</a:t>
                  </a:r>
                  <a:endParaRPr lang="ru-RU" sz="2600" b="1" dirty="0">
                    <a:solidFill>
                      <a:schemeClr val="tx2"/>
                    </a:solidFill>
                    <a:latin typeface="Arial Black" panose="020B0A040201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7" name="TextBox 80"/>
                <p:cNvSpPr txBox="1">
                  <a:spLocks noChangeArrowheads="1"/>
                </p:cNvSpPr>
                <p:nvPr/>
              </p:nvSpPr>
              <p:spPr bwMode="auto">
                <a:xfrm>
                  <a:off x="1819835" y="1821609"/>
                  <a:ext cx="771567" cy="228935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ru-RU" altLang="ru-RU" sz="1200" dirty="0" smtClean="0">
                      <a:solidFill>
                        <a:schemeClr val="bg1"/>
                      </a:solidFill>
                    </a:rPr>
                    <a:t>место</a:t>
                  </a:r>
                  <a:endParaRPr lang="ru-RU" altLang="ru-RU" sz="120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65" name="TextBox 86"/>
              <p:cNvSpPr txBox="1">
                <a:spLocks noChangeArrowheads="1"/>
              </p:cNvSpPr>
              <p:nvPr/>
            </p:nvSpPr>
            <p:spPr bwMode="auto">
              <a:xfrm>
                <a:off x="4434459" y="6604443"/>
                <a:ext cx="1049898" cy="228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ru-RU" altLang="ru-RU" sz="1200" b="1" dirty="0" smtClean="0"/>
                  <a:t>2016-2017гг</a:t>
                </a:r>
                <a:r>
                  <a:rPr lang="ru-RU" altLang="ru-RU" sz="1200" b="1" dirty="0"/>
                  <a:t>.</a:t>
                </a:r>
              </a:p>
            </p:txBody>
          </p:sp>
        </p:grpSp>
      </p:grpSp>
      <p:grpSp>
        <p:nvGrpSpPr>
          <p:cNvPr id="168" name="Группа 59"/>
          <p:cNvGrpSpPr>
            <a:grpSpLocks/>
          </p:cNvGrpSpPr>
          <p:nvPr/>
        </p:nvGrpSpPr>
        <p:grpSpPr bwMode="auto">
          <a:xfrm>
            <a:off x="3347863" y="4592747"/>
            <a:ext cx="2855975" cy="996497"/>
            <a:chOff x="4392613" y="5951114"/>
            <a:chExt cx="2352728" cy="824103"/>
          </a:xfrm>
        </p:grpSpPr>
        <p:sp>
          <p:nvSpPr>
            <p:cNvPr id="169" name="Заголовок 1"/>
            <p:cNvSpPr txBox="1">
              <a:spLocks/>
            </p:cNvSpPr>
            <p:nvPr/>
          </p:nvSpPr>
          <p:spPr bwMode="auto">
            <a:xfrm>
              <a:off x="5341726" y="6045237"/>
              <a:ext cx="1403615" cy="610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defRPr/>
              </a:pPr>
              <a:r>
                <a:rPr lang="ru-RU" sz="1400" b="1" dirty="0" smtClean="0">
                  <a:cs typeface="Segoe UI" pitchFamily="34" charset="0"/>
                </a:rPr>
                <a:t>среди регионов </a:t>
              </a:r>
              <a:br>
                <a:rPr lang="ru-RU" sz="1400" b="1" dirty="0" smtClean="0">
                  <a:cs typeface="Segoe UI" pitchFamily="34" charset="0"/>
                </a:rPr>
              </a:br>
              <a:r>
                <a:rPr lang="ru-RU" sz="1400" b="1" dirty="0" smtClean="0">
                  <a:cs typeface="Segoe UI" pitchFamily="34" charset="0"/>
                </a:rPr>
                <a:t>по </a:t>
              </a:r>
              <a:r>
                <a:rPr lang="ru-RU" sz="1400" b="1" dirty="0">
                  <a:cs typeface="Segoe UI" pitchFamily="34" charset="0"/>
                </a:rPr>
                <a:t>объему госдолга </a:t>
              </a:r>
            </a:p>
          </p:txBody>
        </p:sp>
        <p:grpSp>
          <p:nvGrpSpPr>
            <p:cNvPr id="170" name="Группа 4"/>
            <p:cNvGrpSpPr>
              <a:grpSpLocks/>
            </p:cNvGrpSpPr>
            <p:nvPr/>
          </p:nvGrpSpPr>
          <p:grpSpPr bwMode="auto">
            <a:xfrm>
              <a:off x="4392613" y="5951114"/>
              <a:ext cx="1049337" cy="824103"/>
              <a:chOff x="4375109" y="6018915"/>
              <a:chExt cx="1049898" cy="823588"/>
            </a:xfrm>
          </p:grpSpPr>
          <p:grpSp>
            <p:nvGrpSpPr>
              <p:cNvPr id="171" name="Группа 78"/>
              <p:cNvGrpSpPr>
                <a:grpSpLocks/>
              </p:cNvGrpSpPr>
              <p:nvPr/>
            </p:nvGrpSpPr>
            <p:grpSpPr bwMode="auto">
              <a:xfrm>
                <a:off x="4435268" y="6018915"/>
                <a:ext cx="929581" cy="580798"/>
                <a:chOff x="1701941" y="1469746"/>
                <a:chExt cx="929581" cy="580798"/>
              </a:xfrm>
            </p:grpSpPr>
            <p:sp>
              <p:nvSpPr>
                <p:cNvPr id="173" name="TextBox 172"/>
                <p:cNvSpPr txBox="1"/>
                <p:nvPr/>
              </p:nvSpPr>
              <p:spPr>
                <a:xfrm>
                  <a:off x="1701941" y="1469746"/>
                  <a:ext cx="929581" cy="406996"/>
                </a:xfrm>
                <a:prstGeom prst="rect">
                  <a:avLst/>
                </a:prstGeom>
                <a:noFill/>
              </p:spPr>
              <p:txBody>
                <a:bodyPr wrap="square" anchor="ctr"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2600" b="1" dirty="0">
                      <a:solidFill>
                        <a:schemeClr val="tx2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rPr>
                    <a:t>34</a:t>
                  </a:r>
                </a:p>
              </p:txBody>
            </p:sp>
            <p:sp>
              <p:nvSpPr>
                <p:cNvPr id="174" name="TextBox 80"/>
                <p:cNvSpPr txBox="1">
                  <a:spLocks noChangeArrowheads="1"/>
                </p:cNvSpPr>
                <p:nvPr/>
              </p:nvSpPr>
              <p:spPr bwMode="auto">
                <a:xfrm>
                  <a:off x="1774809" y="1821609"/>
                  <a:ext cx="816595" cy="228935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ru-RU" altLang="ru-RU" sz="1200" dirty="0" smtClean="0">
                      <a:solidFill>
                        <a:schemeClr val="bg1"/>
                      </a:solidFill>
                    </a:rPr>
                    <a:t>место</a:t>
                  </a:r>
                  <a:endParaRPr lang="ru-RU" altLang="ru-RU" sz="120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72" name="TextBox 86"/>
              <p:cNvSpPr txBox="1">
                <a:spLocks noChangeArrowheads="1"/>
              </p:cNvSpPr>
              <p:nvPr/>
            </p:nvSpPr>
            <p:spPr bwMode="auto">
              <a:xfrm>
                <a:off x="4375109" y="6613568"/>
                <a:ext cx="1049898" cy="228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ru-RU" altLang="ru-RU" sz="1200" b="1" dirty="0" smtClean="0"/>
                  <a:t>2017г. </a:t>
                </a:r>
                <a:endParaRPr lang="ru-RU" altLang="ru-RU" sz="1200" b="1" dirty="0"/>
              </a:p>
            </p:txBody>
          </p:sp>
        </p:grpSp>
      </p:grpSp>
      <p:grpSp>
        <p:nvGrpSpPr>
          <p:cNvPr id="2" name="Группа 1"/>
          <p:cNvGrpSpPr/>
          <p:nvPr/>
        </p:nvGrpSpPr>
        <p:grpSpPr>
          <a:xfrm>
            <a:off x="6552220" y="3566834"/>
            <a:ext cx="2484276" cy="1014294"/>
            <a:chOff x="323528" y="5835664"/>
            <a:chExt cx="2484276" cy="1014294"/>
          </a:xfrm>
        </p:grpSpPr>
        <p:grpSp>
          <p:nvGrpSpPr>
            <p:cNvPr id="146" name="Группа 145"/>
            <p:cNvGrpSpPr/>
            <p:nvPr/>
          </p:nvGrpSpPr>
          <p:grpSpPr>
            <a:xfrm>
              <a:off x="323528" y="5835664"/>
              <a:ext cx="2484276" cy="827579"/>
              <a:chOff x="666812" y="3666775"/>
              <a:chExt cx="2484276" cy="827579"/>
            </a:xfrm>
          </p:grpSpPr>
          <p:sp>
            <p:nvSpPr>
              <p:cNvPr id="147" name="TextBox 41"/>
              <p:cNvSpPr txBox="1">
                <a:spLocks noChangeArrowheads="1"/>
              </p:cNvSpPr>
              <p:nvPr/>
            </p:nvSpPr>
            <p:spPr bwMode="auto">
              <a:xfrm>
                <a:off x="1710928" y="3755690"/>
                <a:ext cx="1440160" cy="7386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defRPr/>
                </a:pPr>
                <a:r>
                  <a:rPr lang="ru-RU" sz="1400" b="1" dirty="0">
                    <a:cs typeface="Segoe UI" pitchFamily="34" charset="0"/>
                  </a:rPr>
                  <a:t>профицит бюджета области</a:t>
                </a:r>
              </a:p>
            </p:txBody>
          </p:sp>
          <p:grpSp>
            <p:nvGrpSpPr>
              <p:cNvPr id="148" name="Группа 95"/>
              <p:cNvGrpSpPr>
                <a:grpSpLocks/>
              </p:cNvGrpSpPr>
              <p:nvPr/>
            </p:nvGrpSpPr>
            <p:grpSpPr bwMode="auto">
              <a:xfrm>
                <a:off x="666812" y="3666775"/>
                <a:ext cx="1160896" cy="741252"/>
                <a:chOff x="1427896" y="1230071"/>
                <a:chExt cx="1161128" cy="741230"/>
              </a:xfrm>
            </p:grpSpPr>
            <p:sp>
              <p:nvSpPr>
                <p:cNvPr id="149" name="TextBox 97"/>
                <p:cNvSpPr txBox="1">
                  <a:spLocks noChangeArrowheads="1"/>
                </p:cNvSpPr>
                <p:nvPr/>
              </p:nvSpPr>
              <p:spPr bwMode="auto">
                <a:xfrm>
                  <a:off x="1427896" y="1230071"/>
                  <a:ext cx="1161128" cy="4924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ru-RU" altLang="ru-RU" sz="2600" b="1" dirty="0">
                      <a:solidFill>
                        <a:schemeClr val="tx2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rPr>
                    <a:t>6,9</a:t>
                  </a:r>
                </a:p>
              </p:txBody>
            </p:sp>
            <p:sp>
              <p:nvSpPr>
                <p:cNvPr id="150" name="TextBox 98"/>
                <p:cNvSpPr txBox="1">
                  <a:spLocks noChangeArrowheads="1"/>
                </p:cNvSpPr>
                <p:nvPr/>
              </p:nvSpPr>
              <p:spPr bwMode="auto">
                <a:xfrm>
                  <a:off x="1510661" y="1694310"/>
                  <a:ext cx="961560" cy="276991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ru-RU" altLang="ru-RU" sz="1200" dirty="0" err="1" smtClean="0">
                      <a:solidFill>
                        <a:schemeClr val="bg1"/>
                      </a:solidFill>
                    </a:rPr>
                    <a:t>млрд.руб</a:t>
                  </a:r>
                  <a:r>
                    <a:rPr lang="ru-RU" altLang="ru-RU" sz="1200" dirty="0" smtClean="0">
                      <a:solidFill>
                        <a:schemeClr val="bg1"/>
                      </a:solidFill>
                    </a:rPr>
                    <a:t>.</a:t>
                  </a:r>
                  <a:endParaRPr lang="ru-RU" altLang="ru-RU" sz="12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sp>
          <p:nvSpPr>
            <p:cNvPr id="175" name="TextBox 86"/>
            <p:cNvSpPr txBox="1">
              <a:spLocks noChangeArrowheads="1"/>
            </p:cNvSpPr>
            <p:nvPr/>
          </p:nvSpPr>
          <p:spPr bwMode="auto">
            <a:xfrm>
              <a:off x="358514" y="6572959"/>
              <a:ext cx="112590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1200" b="1" dirty="0" smtClean="0"/>
                <a:t>2017г. </a:t>
              </a:r>
              <a:endParaRPr lang="ru-RU" altLang="ru-RU" sz="1200" b="1" dirty="0"/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5940152" y="4641532"/>
            <a:ext cx="3298183" cy="1002553"/>
            <a:chOff x="5008626" y="5816878"/>
            <a:chExt cx="3298183" cy="1002553"/>
          </a:xfrm>
        </p:grpSpPr>
        <p:grpSp>
          <p:nvGrpSpPr>
            <p:cNvPr id="121" name="Группа 120"/>
            <p:cNvGrpSpPr/>
            <p:nvPr/>
          </p:nvGrpSpPr>
          <p:grpSpPr>
            <a:xfrm>
              <a:off x="5196700" y="5816878"/>
              <a:ext cx="3110109" cy="768788"/>
              <a:chOff x="664637" y="3709856"/>
              <a:chExt cx="3110109" cy="768788"/>
            </a:xfrm>
          </p:grpSpPr>
          <p:sp>
            <p:nvSpPr>
              <p:cNvPr id="122" name="TextBox 41"/>
              <p:cNvSpPr txBox="1">
                <a:spLocks noChangeArrowheads="1"/>
              </p:cNvSpPr>
              <p:nvPr/>
            </p:nvSpPr>
            <p:spPr bwMode="auto">
              <a:xfrm>
                <a:off x="1628691" y="3739980"/>
                <a:ext cx="2146055" cy="7386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>
                  <a:defRPr/>
                </a:pPr>
                <a:r>
                  <a:rPr lang="ru-RU" sz="1400" b="1" dirty="0">
                    <a:cs typeface="Segoe UI" pitchFamily="34" charset="0"/>
                  </a:rPr>
                  <a:t>грант за достижение высоких темпов роста </a:t>
                </a:r>
                <a:r>
                  <a:rPr lang="ru-RU" sz="1400" b="1" dirty="0" smtClean="0">
                    <a:cs typeface="Segoe UI" pitchFamily="34" charset="0"/>
                  </a:rPr>
                  <a:t>СЭР</a:t>
                </a:r>
                <a:endParaRPr lang="ru-RU" sz="1400" b="1" dirty="0">
                  <a:cs typeface="Segoe UI" pitchFamily="34" charset="0"/>
                </a:endParaRPr>
              </a:p>
            </p:txBody>
          </p:sp>
          <p:grpSp>
            <p:nvGrpSpPr>
              <p:cNvPr id="123" name="Группа 95"/>
              <p:cNvGrpSpPr>
                <a:grpSpLocks/>
              </p:cNvGrpSpPr>
              <p:nvPr/>
            </p:nvGrpSpPr>
            <p:grpSpPr bwMode="auto">
              <a:xfrm>
                <a:off x="664637" y="3709856"/>
                <a:ext cx="1127816" cy="698175"/>
                <a:chOff x="1425719" y="1273148"/>
                <a:chExt cx="1128043" cy="698153"/>
              </a:xfrm>
            </p:grpSpPr>
            <p:sp>
              <p:nvSpPr>
                <p:cNvPr id="124" name="TextBox 97"/>
                <p:cNvSpPr txBox="1">
                  <a:spLocks noChangeArrowheads="1"/>
                </p:cNvSpPr>
                <p:nvPr/>
              </p:nvSpPr>
              <p:spPr bwMode="auto">
                <a:xfrm>
                  <a:off x="1425719" y="1273148"/>
                  <a:ext cx="1128043" cy="49242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ru-RU" altLang="ru-RU" sz="2600" b="1" dirty="0">
                      <a:solidFill>
                        <a:schemeClr val="tx2"/>
                      </a:solidFill>
                      <a:latin typeface="Arial Black" panose="020B0A04020102020204" pitchFamily="34" charset="0"/>
                      <a:cs typeface="Arial" panose="020B0604020202020204" pitchFamily="34" charset="0"/>
                    </a:rPr>
                    <a:t>404</a:t>
                  </a:r>
                </a:p>
              </p:txBody>
            </p:sp>
            <p:sp>
              <p:nvSpPr>
                <p:cNvPr id="125" name="TextBox 98"/>
                <p:cNvSpPr txBox="1">
                  <a:spLocks noChangeArrowheads="1"/>
                </p:cNvSpPr>
                <p:nvPr/>
              </p:nvSpPr>
              <p:spPr bwMode="auto">
                <a:xfrm>
                  <a:off x="1428407" y="1694310"/>
                  <a:ext cx="950819" cy="276991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anchor="ctr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ctr" eaLnBrk="1" hangingPunct="1"/>
                  <a:r>
                    <a:rPr lang="ru-RU" altLang="ru-RU" sz="1200" dirty="0" err="1" smtClean="0">
                      <a:solidFill>
                        <a:schemeClr val="bg1"/>
                      </a:solidFill>
                    </a:rPr>
                    <a:t>млн.руб</a:t>
                  </a:r>
                  <a:r>
                    <a:rPr lang="ru-RU" altLang="ru-RU" sz="1200" dirty="0" smtClean="0">
                      <a:solidFill>
                        <a:schemeClr val="bg1"/>
                      </a:solidFill>
                    </a:rPr>
                    <a:t>.</a:t>
                  </a:r>
                  <a:endParaRPr lang="ru-RU" altLang="ru-RU" sz="1200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sp>
          <p:nvSpPr>
            <p:cNvPr id="176" name="TextBox 86"/>
            <p:cNvSpPr txBox="1">
              <a:spLocks noChangeArrowheads="1"/>
            </p:cNvSpPr>
            <p:nvPr/>
          </p:nvSpPr>
          <p:spPr bwMode="auto">
            <a:xfrm>
              <a:off x="5008626" y="6542432"/>
              <a:ext cx="141581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1200" b="1" dirty="0" smtClean="0"/>
                <a:t>2017г. за 2016г.</a:t>
              </a:r>
              <a:endParaRPr lang="ru-RU" altLang="ru-RU" sz="1200" b="1" dirty="0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72008" y="5661248"/>
            <a:ext cx="9036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alt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ежведомственное взаимодействие</a:t>
            </a:r>
            <a:endParaRPr lang="ru-RU" alt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2008" y="6011996"/>
            <a:ext cx="8964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alt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отивация ОМСУ к развитию доходного потенциала региона</a:t>
            </a: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07504" y="6372036"/>
            <a:ext cx="8964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комфортного налогового климата для бизнеса</a:t>
            </a:r>
            <a:endParaRPr 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8640880" y="793014"/>
            <a:ext cx="162018" cy="28308"/>
          </a:xfrm>
          <a:prstGeom prst="straightConnector1">
            <a:avLst/>
          </a:prstGeom>
          <a:ln w="60325">
            <a:solidFill>
              <a:schemeClr val="tx2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/>
          <p:nvPr/>
        </p:nvCxnSpPr>
        <p:spPr>
          <a:xfrm>
            <a:off x="8537810" y="2124319"/>
            <a:ext cx="162018" cy="51434"/>
          </a:xfrm>
          <a:prstGeom prst="straightConnector1">
            <a:avLst/>
          </a:prstGeom>
          <a:ln w="60325">
            <a:solidFill>
              <a:schemeClr val="bg1">
                <a:lumMod val="50000"/>
              </a:schemeClr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082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Диаграмма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7465157"/>
              </p:ext>
            </p:extLst>
          </p:nvPr>
        </p:nvGraphicFramePr>
        <p:xfrm>
          <a:off x="74607" y="3569997"/>
          <a:ext cx="8994785" cy="3281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3393"/>
            <a:ext cx="9144000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</a:pPr>
            <a:r>
              <a:rPr lang="ru-RU" sz="2000" b="1" spc="-100" dirty="0" smtClean="0">
                <a:solidFill>
                  <a:schemeClr val="tx2"/>
                </a:solidFill>
                <a:latin typeface="Palatino Linotype" panose="02040502050505030304" pitchFamily="18" charset="0"/>
                <a:ea typeface="+mj-ea"/>
                <a:cs typeface="+mj-cs"/>
              </a:rPr>
              <a:t>Основные доходные источники бюджетов на территории области</a:t>
            </a:r>
            <a:endParaRPr lang="ru-RU" altLang="ru-RU" sz="2000" b="1" spc="-100" dirty="0">
              <a:solidFill>
                <a:schemeClr val="tx2"/>
              </a:solidFill>
              <a:latin typeface="Palatino Linotype" panose="02040502050505030304" pitchFamily="18" charset="0"/>
              <a:ea typeface="+mj-ea"/>
              <a:cs typeface="+mj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3472"/>
            <a:ext cx="594370" cy="329184"/>
          </a:xfrm>
        </p:spPr>
        <p:txBody>
          <a:bodyPr/>
          <a:lstStyle/>
          <a:p>
            <a:pPr algn="ctr"/>
            <a:fld id="{725C68B6-61C2-468F-89AB-4B9F7531AA68}" type="slidenum"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3</a:t>
            </a:fld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3234192"/>
            <a:ext cx="9144000" cy="3427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07504" y="3256065"/>
            <a:ext cx="8928992" cy="3139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</a:pPr>
            <a:r>
              <a:rPr lang="ru-RU" sz="1600" b="1" spc="-100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Формирование </a:t>
            </a:r>
            <a:r>
              <a:rPr lang="ru-RU" sz="1600" b="1" spc="-100" dirty="0">
                <a:solidFill>
                  <a:schemeClr val="tx2"/>
                </a:solidFill>
                <a:latin typeface="Palatino Linotype" panose="02040502050505030304" pitchFamily="18" charset="0"/>
              </a:rPr>
              <a:t>налоговых доходов (без акцизов)  бюджета области по отраслям экономики</a:t>
            </a:r>
            <a:endParaRPr lang="ru-RU" altLang="ru-RU" sz="1600" b="1" spc="-100" dirty="0">
              <a:solidFill>
                <a:schemeClr val="tx2"/>
              </a:solidFill>
              <a:latin typeface="Palatino Linotype" panose="02040502050505030304" pitchFamily="18" charset="0"/>
            </a:endParaRPr>
          </a:p>
        </p:txBody>
      </p:sp>
      <p:grpSp>
        <p:nvGrpSpPr>
          <p:cNvPr id="21" name="Группа 95"/>
          <p:cNvGrpSpPr>
            <a:grpSpLocks/>
          </p:cNvGrpSpPr>
          <p:nvPr/>
        </p:nvGrpSpPr>
        <p:grpSpPr bwMode="auto">
          <a:xfrm>
            <a:off x="35496" y="332656"/>
            <a:ext cx="2160240" cy="1396608"/>
            <a:chOff x="-1056130" y="2070241"/>
            <a:chExt cx="1982458" cy="1396568"/>
          </a:xfrm>
        </p:grpSpPr>
        <p:sp>
          <p:nvSpPr>
            <p:cNvPr id="22" name="TextBox 97"/>
            <p:cNvSpPr txBox="1">
              <a:spLocks noChangeArrowheads="1"/>
            </p:cNvSpPr>
            <p:nvPr/>
          </p:nvSpPr>
          <p:spPr bwMode="auto">
            <a:xfrm>
              <a:off x="-1056130" y="2070241"/>
              <a:ext cx="1982458" cy="5847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3200" b="1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67,9</a:t>
              </a:r>
              <a:r>
                <a:rPr lang="ru-RU" altLang="ru-RU" sz="1400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млрд.руб.</a:t>
              </a:r>
              <a:endParaRPr lang="ru-RU" altLang="ru-RU" sz="2400" dirty="0">
                <a:solidFill>
                  <a:srgbClr val="002060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23" name="TextBox 98"/>
            <p:cNvSpPr txBox="1">
              <a:spLocks noChangeArrowheads="1"/>
            </p:cNvSpPr>
            <p:nvPr/>
          </p:nvSpPr>
          <p:spPr bwMode="auto">
            <a:xfrm>
              <a:off x="-1056130" y="2574283"/>
              <a:ext cx="1982458" cy="89252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1300" i="1" dirty="0" smtClean="0">
                  <a:solidFill>
                    <a:schemeClr val="bg2">
                      <a:lumMod val="10000"/>
                    </a:schemeClr>
                  </a:solidFill>
                  <a:latin typeface="Cambria" panose="02040503050406030204" pitchFamily="18" charset="0"/>
                </a:rPr>
                <a:t>собрано налоговых и неналоговых доходов на территории области за январь-август 2018г.</a:t>
              </a:r>
              <a:endParaRPr lang="ru-RU" altLang="ru-RU" sz="1300" i="1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endParaRPr>
            </a:p>
          </p:txBody>
        </p:sp>
      </p:grpSp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5745089"/>
              </p:ext>
            </p:extLst>
          </p:nvPr>
        </p:nvGraphicFramePr>
        <p:xfrm>
          <a:off x="4355976" y="1092368"/>
          <a:ext cx="3024336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103622"/>
              </p:ext>
            </p:extLst>
          </p:nvPr>
        </p:nvGraphicFramePr>
        <p:xfrm>
          <a:off x="6948265" y="476672"/>
          <a:ext cx="2088232" cy="265176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222431"/>
                <a:gridCol w="1865801"/>
              </a:tblGrid>
              <a:tr h="374736">
                <a:tc>
                  <a:txBody>
                    <a:bodyPr/>
                    <a:lstStyle/>
                    <a:p>
                      <a:endParaRPr lang="ru-RU" sz="1200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Palatino Linotype" panose="02040502050505030304" pitchFamily="18" charset="0"/>
                        </a:rPr>
                        <a:t>Налог на прибыль</a:t>
                      </a:r>
                      <a:r>
                        <a:rPr lang="ru-RU" sz="1200" baseline="0" dirty="0" smtClean="0">
                          <a:latin typeface="Palatino Linotype" panose="02040502050505030304" pitchFamily="18" charset="0"/>
                        </a:rPr>
                        <a:t> организаций</a:t>
                      </a:r>
                      <a:endParaRPr lang="ru-RU" sz="1200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20433">
                <a:tc>
                  <a:txBody>
                    <a:bodyPr/>
                    <a:lstStyle/>
                    <a:p>
                      <a:endParaRPr lang="ru-RU" sz="1200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Palatino Linotype" panose="02040502050505030304" pitchFamily="18" charset="0"/>
                        </a:rPr>
                        <a:t>НДФЛ</a:t>
                      </a:r>
                      <a:endParaRPr lang="ru-RU" sz="1200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0433">
                <a:tc>
                  <a:txBody>
                    <a:bodyPr/>
                    <a:lstStyle/>
                    <a:p>
                      <a:endParaRPr lang="ru-RU" sz="1200" dirty="0">
                        <a:latin typeface="Palatino Linotype" panose="0204050205050503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Palatino Linotype" panose="02040502050505030304" pitchFamily="18" charset="0"/>
                        </a:rPr>
                        <a:t>НДС</a:t>
                      </a:r>
                      <a:endParaRPr lang="ru-RU" sz="1200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20433">
                <a:tc>
                  <a:txBody>
                    <a:bodyPr/>
                    <a:lstStyle/>
                    <a:p>
                      <a:endParaRPr lang="ru-RU" sz="1200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Palatino Linotype" panose="02040502050505030304" pitchFamily="18" charset="0"/>
                        </a:rPr>
                        <a:t>Акцизы</a:t>
                      </a:r>
                      <a:endParaRPr lang="ru-RU" sz="1200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4736">
                <a:tc>
                  <a:txBody>
                    <a:bodyPr/>
                    <a:lstStyle/>
                    <a:p>
                      <a:endParaRPr lang="ru-RU" sz="1200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Palatino Linotype" panose="02040502050505030304" pitchFamily="18" charset="0"/>
                        </a:rPr>
                        <a:t>Налоги на совокупный доход</a:t>
                      </a:r>
                      <a:endParaRPr lang="ru-RU" sz="1200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74736">
                <a:tc>
                  <a:txBody>
                    <a:bodyPr/>
                    <a:lstStyle/>
                    <a:p>
                      <a:endParaRPr lang="ru-RU" sz="1200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Palatino Linotype" panose="02040502050505030304" pitchFamily="18" charset="0"/>
                        </a:rPr>
                        <a:t>Налог на имущество организаций</a:t>
                      </a:r>
                      <a:endParaRPr lang="ru-RU" sz="1200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4736">
                <a:tc>
                  <a:txBody>
                    <a:bodyPr/>
                    <a:lstStyle/>
                    <a:p>
                      <a:endParaRPr lang="ru-RU" sz="1200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Palatino Linotype" panose="02040502050505030304" pitchFamily="18" charset="0"/>
                        </a:rPr>
                        <a:t>Иные налоговые</a:t>
                      </a:r>
                      <a:r>
                        <a:rPr lang="ru-RU" sz="1200" baseline="0" dirty="0" smtClean="0">
                          <a:latin typeface="Palatino Linotype" panose="02040502050505030304" pitchFamily="18" charset="0"/>
                        </a:rPr>
                        <a:t> и неналоговые доходы</a:t>
                      </a:r>
                      <a:endParaRPr lang="ru-RU" sz="1200" dirty="0">
                        <a:latin typeface="Palatino Linotype" panose="02040502050505030304" pitchFamily="18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27" name="Диаграмма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2511253"/>
              </p:ext>
            </p:extLst>
          </p:nvPr>
        </p:nvGraphicFramePr>
        <p:xfrm>
          <a:off x="1541376" y="908720"/>
          <a:ext cx="4326768" cy="2407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4644008" y="349206"/>
            <a:ext cx="2376264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altLang="ru-RU" sz="1600" i="1" dirty="0" smtClean="0">
                <a:solidFill>
                  <a:srgbClr val="0070C0"/>
                </a:solidFill>
                <a:latin typeface="Palatino Linotype" panose="02040502050505030304" pitchFamily="18" charset="0"/>
              </a:rPr>
              <a:t>Федеральный бюджет</a:t>
            </a:r>
            <a:endParaRPr lang="ru-RU" sz="1600" i="1" dirty="0">
              <a:latin typeface="Palatino Linotype" panose="0204050205050503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751214" y="332656"/>
            <a:ext cx="1742786" cy="33855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ru-RU" altLang="ru-RU" sz="1600" i="1" dirty="0" smtClean="0">
                <a:solidFill>
                  <a:srgbClr val="0070C0"/>
                </a:solidFill>
                <a:latin typeface="Palatino Linotype" panose="02040502050505030304" pitchFamily="18" charset="0"/>
              </a:rPr>
              <a:t>Бюджет области</a:t>
            </a:r>
            <a:endParaRPr lang="ru-RU" sz="1600" i="1" dirty="0">
              <a:latin typeface="Palatino Linotype" panose="0204050205050503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64088" y="1731585"/>
            <a:ext cx="86409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latin typeface="Palatino Linotype" panose="02040502050505030304" pitchFamily="18" charset="0"/>
              </a:rPr>
              <a:t>25</a:t>
            </a:r>
            <a:r>
              <a:rPr lang="ru-RU" dirty="0" smtClean="0">
                <a:latin typeface="Palatino Linotype" panose="02040502050505030304" pitchFamily="18" charset="0"/>
              </a:rPr>
              <a:t>%</a:t>
            </a:r>
            <a:endParaRPr lang="ru-RU" dirty="0">
              <a:latin typeface="Palatino Linotype" panose="0204050205050503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31840" y="1825660"/>
            <a:ext cx="86409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b="1" dirty="0" smtClean="0">
                <a:latin typeface="Palatino Linotype" panose="02040502050505030304" pitchFamily="18" charset="0"/>
              </a:rPr>
              <a:t>75</a:t>
            </a:r>
            <a:r>
              <a:rPr lang="ru-RU" sz="2000" dirty="0" smtClean="0">
                <a:latin typeface="Palatino Linotype" panose="02040502050505030304" pitchFamily="18" charset="0"/>
              </a:rPr>
              <a:t>%</a:t>
            </a:r>
            <a:endParaRPr lang="ru-RU" sz="2000" dirty="0">
              <a:latin typeface="Palatino Linotype" panose="020405020505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1800" y="579457"/>
            <a:ext cx="177362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entury" panose="02040604050505020304" pitchFamily="18" charset="0"/>
              </a:rPr>
              <a:t>50,8</a:t>
            </a:r>
            <a:r>
              <a:rPr lang="ru-RU" sz="1600" dirty="0" smtClean="0">
                <a:solidFill>
                  <a:srgbClr val="002060"/>
                </a:solidFill>
                <a:latin typeface="Century" panose="02040604050505020304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Century" panose="02040604050505020304" pitchFamily="18" charset="0"/>
              </a:rPr>
              <a:t>млрд.руб</a:t>
            </a:r>
            <a:r>
              <a:rPr lang="ru-RU" sz="1200" dirty="0" smtClean="0">
                <a:solidFill>
                  <a:srgbClr val="002060"/>
                </a:solidFill>
                <a:latin typeface="Century" panose="02040604050505020304" pitchFamily="18" charset="0"/>
              </a:rPr>
              <a:t>.</a:t>
            </a:r>
            <a:endParaRPr lang="ru-RU" sz="1200" dirty="0">
              <a:solidFill>
                <a:srgbClr val="002060"/>
              </a:solidFill>
              <a:latin typeface="Century" panose="020406040505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45328" y="599926"/>
            <a:ext cx="177362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entury" panose="02040604050505020304" pitchFamily="18" charset="0"/>
              </a:rPr>
              <a:t>17,1</a:t>
            </a:r>
            <a:r>
              <a:rPr lang="ru-RU" sz="1600" dirty="0" smtClean="0">
                <a:solidFill>
                  <a:srgbClr val="002060"/>
                </a:solidFill>
                <a:latin typeface="Century" panose="02040604050505020304" pitchFamily="18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Century" panose="02040604050505020304" pitchFamily="18" charset="0"/>
              </a:rPr>
              <a:t>млрд.руб</a:t>
            </a:r>
            <a:r>
              <a:rPr lang="ru-RU" sz="1200" dirty="0" smtClean="0">
                <a:solidFill>
                  <a:srgbClr val="002060"/>
                </a:solidFill>
                <a:latin typeface="Century" panose="02040604050505020304" pitchFamily="18" charset="0"/>
              </a:rPr>
              <a:t>.</a:t>
            </a:r>
            <a:endParaRPr lang="ru-RU" sz="1200" dirty="0">
              <a:solidFill>
                <a:srgbClr val="002060"/>
              </a:solidFill>
              <a:latin typeface="Century" panose="02040604050505020304" pitchFamily="18" charset="0"/>
            </a:endParaRPr>
          </a:p>
        </p:txBody>
      </p:sp>
      <p:grpSp>
        <p:nvGrpSpPr>
          <p:cNvPr id="32" name="Группа 95"/>
          <p:cNvGrpSpPr>
            <a:grpSpLocks/>
          </p:cNvGrpSpPr>
          <p:nvPr/>
        </p:nvGrpSpPr>
        <p:grpSpPr bwMode="auto">
          <a:xfrm>
            <a:off x="7308304" y="5589240"/>
            <a:ext cx="1686720" cy="1124545"/>
            <a:chOff x="-939788" y="2070241"/>
            <a:chExt cx="1547907" cy="1124513"/>
          </a:xfrm>
        </p:grpSpPr>
        <p:sp>
          <p:nvSpPr>
            <p:cNvPr id="35" name="TextBox 97"/>
            <p:cNvSpPr txBox="1">
              <a:spLocks noChangeArrowheads="1"/>
            </p:cNvSpPr>
            <p:nvPr/>
          </p:nvSpPr>
          <p:spPr bwMode="auto">
            <a:xfrm>
              <a:off x="-911766" y="2070241"/>
              <a:ext cx="1519885" cy="523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2000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+</a:t>
              </a:r>
              <a:r>
                <a:rPr lang="ru-RU" altLang="ru-RU" sz="2800" b="1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29</a:t>
              </a:r>
              <a:r>
                <a:rPr lang="ru-RU" altLang="ru-RU" sz="1600" dirty="0">
                  <a:solidFill>
                    <a:srgbClr val="002060"/>
                  </a:solidFill>
                  <a:latin typeface="Cambria" panose="02040503050406030204" pitchFamily="18" charset="0"/>
                </a:rPr>
                <a:t>%</a:t>
              </a:r>
              <a:endParaRPr lang="ru-RU" altLang="ru-RU" sz="2800" dirty="0">
                <a:solidFill>
                  <a:srgbClr val="002060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36" name="TextBox 98"/>
            <p:cNvSpPr txBox="1">
              <a:spLocks noChangeArrowheads="1"/>
            </p:cNvSpPr>
            <p:nvPr/>
          </p:nvSpPr>
          <p:spPr bwMode="auto">
            <a:xfrm>
              <a:off x="-939788" y="2502277"/>
              <a:ext cx="1519885" cy="69247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1300" i="1" dirty="0" smtClean="0">
                  <a:solidFill>
                    <a:schemeClr val="bg2">
                      <a:lumMod val="10000"/>
                    </a:schemeClr>
                  </a:solidFill>
                  <a:latin typeface="Cambria" panose="02040503050406030204" pitchFamily="18" charset="0"/>
                </a:rPr>
                <a:t>прирост налоговых доходов за январь-август 2018г.</a:t>
              </a:r>
              <a:endParaRPr lang="ru-RU" altLang="ru-RU" sz="1300" i="1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endParaRPr>
            </a:p>
          </p:txBody>
        </p:sp>
      </p:grpSp>
      <p:grpSp>
        <p:nvGrpSpPr>
          <p:cNvPr id="34" name="Группа 95"/>
          <p:cNvGrpSpPr>
            <a:grpSpLocks/>
          </p:cNvGrpSpPr>
          <p:nvPr/>
        </p:nvGrpSpPr>
        <p:grpSpPr bwMode="auto">
          <a:xfrm>
            <a:off x="35496" y="1772817"/>
            <a:ext cx="2160240" cy="1224571"/>
            <a:chOff x="-1056130" y="2142249"/>
            <a:chExt cx="1982458" cy="1224536"/>
          </a:xfrm>
        </p:grpSpPr>
        <p:sp>
          <p:nvSpPr>
            <p:cNvPr id="37" name="TextBox 97"/>
            <p:cNvSpPr txBox="1">
              <a:spLocks noChangeArrowheads="1"/>
            </p:cNvSpPr>
            <p:nvPr/>
          </p:nvSpPr>
          <p:spPr bwMode="auto">
            <a:xfrm>
              <a:off x="-1056130" y="2142249"/>
              <a:ext cx="1982458" cy="5847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3200" b="1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6,5</a:t>
              </a:r>
              <a:r>
                <a:rPr lang="ru-RU" altLang="ru-RU" sz="1400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млрд.руб.</a:t>
              </a:r>
              <a:endParaRPr lang="ru-RU" altLang="ru-RU" sz="2400" dirty="0">
                <a:solidFill>
                  <a:srgbClr val="002060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38" name="TextBox 98"/>
            <p:cNvSpPr txBox="1">
              <a:spLocks noChangeArrowheads="1"/>
            </p:cNvSpPr>
            <p:nvPr/>
          </p:nvSpPr>
          <p:spPr bwMode="auto">
            <a:xfrm>
              <a:off x="-1056130" y="2674308"/>
              <a:ext cx="1982458" cy="69247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1300" i="1" dirty="0" smtClean="0">
                  <a:solidFill>
                    <a:schemeClr val="bg2">
                      <a:lumMod val="10000"/>
                    </a:schemeClr>
                  </a:solidFill>
                  <a:latin typeface="Cambria" panose="02040503050406030204" pitchFamily="18" charset="0"/>
                </a:rPr>
                <a:t>получено из федерального бюджета за январь-август 2018г.</a:t>
              </a:r>
              <a:endParaRPr lang="ru-RU" altLang="ru-RU" sz="1300" i="1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059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393"/>
            <a:ext cx="9144000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</a:pPr>
            <a:r>
              <a:rPr lang="ru-RU" sz="2000" b="1" spc="-100" dirty="0" smtClean="0">
                <a:solidFill>
                  <a:schemeClr val="tx2"/>
                </a:solidFill>
                <a:latin typeface="Palatino Linotype" panose="02040502050505030304" pitchFamily="18" charset="0"/>
                <a:ea typeface="+mj-ea"/>
                <a:cs typeface="+mj-cs"/>
              </a:rPr>
              <a:t>Структура расходов бюджета области в 2018 году</a:t>
            </a:r>
            <a:endParaRPr lang="ru-RU" altLang="ru-RU" sz="2000" b="1" spc="-100" dirty="0">
              <a:solidFill>
                <a:schemeClr val="tx2"/>
              </a:solidFill>
              <a:latin typeface="Palatino Linotype" panose="02040502050505030304" pitchFamily="18" charset="0"/>
              <a:ea typeface="+mj-ea"/>
              <a:cs typeface="+mj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3472"/>
            <a:ext cx="594370" cy="329184"/>
          </a:xfrm>
        </p:spPr>
        <p:txBody>
          <a:bodyPr/>
          <a:lstStyle/>
          <a:p>
            <a:pPr algn="ctr"/>
            <a:fld id="{725C68B6-61C2-468F-89AB-4B9F7531AA68}" type="slidenum"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4</a:t>
            </a:fld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3122" y="2780928"/>
            <a:ext cx="5812851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entury" panose="020406040505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БЮДЖЕТ РАЗВИТИЯ ОБЛАСТИ – </a:t>
            </a:r>
            <a:r>
              <a:rPr lang="ru-RU" sz="2400" b="1" dirty="0" smtClean="0">
                <a:solidFill>
                  <a:srgbClr val="002060"/>
                </a:solidFill>
                <a:latin typeface="Century" panose="020406040505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2018</a:t>
            </a:r>
            <a:endParaRPr lang="ru-RU" sz="2400" b="1" dirty="0">
              <a:solidFill>
                <a:srgbClr val="002060"/>
              </a:solidFill>
              <a:latin typeface="Century" panose="0204060405050502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 flipH="1">
            <a:off x="5959945" y="2789639"/>
            <a:ext cx="2670051" cy="423337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166076" y="2708920"/>
            <a:ext cx="251038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9,6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млрд.руб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611560" y="4074815"/>
            <a:ext cx="918245" cy="360040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18556" y="4037002"/>
            <a:ext cx="72008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1,2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1403648" y="4074815"/>
            <a:ext cx="360040" cy="36004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63688" y="4083168"/>
            <a:ext cx="7344815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  <a:latin typeface="Century" panose="02040604050505020304" pitchFamily="18" charset="0"/>
              </a:rPr>
              <a:t>С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Century" panose="02040604050505020304" pitchFamily="18" charset="0"/>
              </a:rPr>
              <a:t>троительство и ремонт автомобильных дорог</a:t>
            </a:r>
            <a:endParaRPr lang="ru-RU" sz="1400" dirty="0"/>
          </a:p>
        </p:txBody>
      </p:sp>
      <p:sp>
        <p:nvSpPr>
          <p:cNvPr id="15" name="Пятиугольник 14"/>
          <p:cNvSpPr/>
          <p:nvPr/>
        </p:nvSpPr>
        <p:spPr>
          <a:xfrm>
            <a:off x="467544" y="3691548"/>
            <a:ext cx="1062261" cy="360040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818556" y="3653735"/>
            <a:ext cx="72008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1,5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17" name="Нашивка 16"/>
          <p:cNvSpPr/>
          <p:nvPr/>
        </p:nvSpPr>
        <p:spPr>
          <a:xfrm>
            <a:off x="1403648" y="3691548"/>
            <a:ext cx="360040" cy="36004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63688" y="3699901"/>
            <a:ext cx="7344815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  <a:latin typeface="Century" panose="02040604050505020304" pitchFamily="18" charset="0"/>
              </a:rPr>
              <a:t>С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Century" panose="02040604050505020304" pitchFamily="18" charset="0"/>
              </a:rPr>
              <a:t>троительство школ</a:t>
            </a:r>
            <a:endParaRPr lang="ru-RU" sz="1400" dirty="0"/>
          </a:p>
        </p:txBody>
      </p:sp>
      <p:sp>
        <p:nvSpPr>
          <p:cNvPr id="19" name="Пятиугольник 18"/>
          <p:cNvSpPr/>
          <p:nvPr/>
        </p:nvSpPr>
        <p:spPr>
          <a:xfrm>
            <a:off x="755576" y="4498377"/>
            <a:ext cx="774229" cy="360040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818556" y="4460564"/>
            <a:ext cx="72008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0,6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1403648" y="4498377"/>
            <a:ext cx="360040" cy="36004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763688" y="4542444"/>
            <a:ext cx="7344815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altLang="ru-RU" sz="1400" b="1" dirty="0">
                <a:solidFill>
                  <a:srgbClr val="0070C0"/>
                </a:solidFill>
                <a:latin typeface="Century" panose="02040604050505020304" pitchFamily="18" charset="0"/>
              </a:rPr>
              <a:t>О</a:t>
            </a:r>
            <a:r>
              <a:rPr lang="ru-RU" altLang="ru-RU" sz="1400" dirty="0" smtClean="0">
                <a:solidFill>
                  <a:schemeClr val="bg2">
                    <a:lumMod val="25000"/>
                  </a:schemeClr>
                </a:solidFill>
                <a:latin typeface="Century" panose="02040604050505020304" pitchFamily="18" charset="0"/>
              </a:rPr>
              <a:t>беспечение </a:t>
            </a:r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  <a:latin typeface="Century" panose="02040604050505020304" pitchFamily="18" charset="0"/>
              </a:rPr>
              <a:t>жильем </a:t>
            </a:r>
            <a:r>
              <a:rPr lang="ru-RU" altLang="ru-RU" sz="1400" dirty="0" smtClean="0">
                <a:solidFill>
                  <a:schemeClr val="bg2">
                    <a:lumMod val="25000"/>
                  </a:schemeClr>
                </a:solidFill>
                <a:latin typeface="Century" panose="02040604050505020304" pitchFamily="18" charset="0"/>
              </a:rPr>
              <a:t>детей</a:t>
            </a:r>
            <a:r>
              <a:rPr lang="ru-RU" altLang="ru-RU" sz="1400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ru-RU" altLang="ru-RU" sz="1400" dirty="0" smtClean="0">
                <a:solidFill>
                  <a:schemeClr val="bg2">
                    <a:lumMod val="25000"/>
                  </a:schemeClr>
                </a:solidFill>
                <a:latin typeface="Century" panose="02040604050505020304" pitchFamily="18" charset="0"/>
              </a:rPr>
              <a:t>сирот</a:t>
            </a:r>
            <a:endParaRPr lang="ru-RU" sz="1400" dirty="0">
              <a:solidFill>
                <a:schemeClr val="bg2">
                  <a:lumMod val="25000"/>
                </a:schemeClr>
              </a:solidFill>
              <a:latin typeface="Century" panose="02040604050505020304" pitchFamily="18" charset="0"/>
            </a:endParaRPr>
          </a:p>
        </p:txBody>
      </p:sp>
      <p:sp>
        <p:nvSpPr>
          <p:cNvPr id="23" name="Пятиугольник 22"/>
          <p:cNvSpPr/>
          <p:nvPr/>
        </p:nvSpPr>
        <p:spPr>
          <a:xfrm>
            <a:off x="107504" y="3291438"/>
            <a:ext cx="1422301" cy="360040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818556" y="3253625"/>
            <a:ext cx="72008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2,4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5" name="Нашивка 24"/>
          <p:cNvSpPr/>
          <p:nvPr/>
        </p:nvSpPr>
        <p:spPr>
          <a:xfrm>
            <a:off x="1403648" y="3291438"/>
            <a:ext cx="360040" cy="36004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763688" y="3299792"/>
            <a:ext cx="7344815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Century" panose="02040604050505020304" pitchFamily="18" charset="0"/>
              </a:rPr>
              <a:t>У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Century" panose="02040604050505020304" pitchFamily="18" charset="0"/>
              </a:rPr>
              <a:t>крепление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entury" panose="02040604050505020304" pitchFamily="18" charset="0"/>
              </a:rPr>
              <a:t>материально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entury" panose="02040604050505020304" pitchFamily="18" charset="0"/>
              </a:rPr>
              <a:t>технической базы учреждений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Century" panose="02040604050505020304" pitchFamily="18" charset="0"/>
              </a:rPr>
              <a:t>здравоохранения</a:t>
            </a:r>
            <a:endParaRPr lang="ru-RU" sz="1400" dirty="0">
              <a:solidFill>
                <a:schemeClr val="bg2">
                  <a:lumMod val="25000"/>
                </a:schemeClr>
              </a:solidFill>
              <a:latin typeface="Century" panose="02040604050505020304" pitchFamily="18" charset="0"/>
            </a:endParaRPr>
          </a:p>
        </p:txBody>
      </p:sp>
      <p:sp>
        <p:nvSpPr>
          <p:cNvPr id="27" name="Пятиугольник 26"/>
          <p:cNvSpPr/>
          <p:nvPr/>
        </p:nvSpPr>
        <p:spPr>
          <a:xfrm>
            <a:off x="827386" y="5275946"/>
            <a:ext cx="711249" cy="360040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899592" y="5238133"/>
            <a:ext cx="72008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0,5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29" name="Нашивка 28"/>
          <p:cNvSpPr/>
          <p:nvPr/>
        </p:nvSpPr>
        <p:spPr>
          <a:xfrm>
            <a:off x="1412479" y="5275946"/>
            <a:ext cx="360040" cy="36004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772519" y="5284299"/>
            <a:ext cx="7344815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altLang="ru-RU" sz="1400" b="1" dirty="0">
                <a:solidFill>
                  <a:srgbClr val="0070C0"/>
                </a:solidFill>
                <a:latin typeface="Century" panose="02040604050505020304" pitchFamily="18" charset="0"/>
              </a:rPr>
              <a:t>Б</a:t>
            </a:r>
            <a:r>
              <a:rPr lang="ru-RU" altLang="ru-RU" sz="1400" dirty="0" smtClean="0">
                <a:solidFill>
                  <a:schemeClr val="bg2">
                    <a:lumMod val="25000"/>
                  </a:schemeClr>
                </a:solidFill>
                <a:latin typeface="Century" panose="02040604050505020304" pitchFamily="18" charset="0"/>
              </a:rPr>
              <a:t>ерегоукрепительные </a:t>
            </a:r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  <a:latin typeface="Century" panose="02040604050505020304" pitchFamily="18" charset="0"/>
              </a:rPr>
              <a:t>работы и строительство защитных сооружений </a:t>
            </a:r>
          </a:p>
        </p:txBody>
      </p:sp>
      <p:sp>
        <p:nvSpPr>
          <p:cNvPr id="31" name="Пятиугольник 30"/>
          <p:cNvSpPr/>
          <p:nvPr/>
        </p:nvSpPr>
        <p:spPr>
          <a:xfrm>
            <a:off x="755576" y="4896519"/>
            <a:ext cx="774229" cy="360040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818556" y="4858706"/>
            <a:ext cx="72008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0,6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3" name="Нашивка 32"/>
          <p:cNvSpPr/>
          <p:nvPr/>
        </p:nvSpPr>
        <p:spPr>
          <a:xfrm>
            <a:off x="1403648" y="4896519"/>
            <a:ext cx="360040" cy="36004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772519" y="4904872"/>
            <a:ext cx="7344815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Century" panose="02040604050505020304" pitchFamily="18" charset="0"/>
              </a:rPr>
              <a:t>С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Century" panose="02040604050505020304" pitchFamily="18" charset="0"/>
              </a:rPr>
              <a:t>оздание доп.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entury" panose="02040604050505020304" pitchFamily="18" charset="0"/>
              </a:rPr>
              <a:t>мест для детей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Century" panose="02040604050505020304" pitchFamily="18" charset="0"/>
              </a:rPr>
              <a:t>от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entury" panose="02040604050505020304" pitchFamily="18" charset="0"/>
              </a:rPr>
              <a:t>2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Century" panose="02040604050505020304" pitchFamily="18" charset="0"/>
              </a:rPr>
              <a:t>месяцев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entury" panose="02040604050505020304" pitchFamily="18" charset="0"/>
              </a:rPr>
              <a:t>до 3 лет</a:t>
            </a:r>
            <a:endParaRPr lang="ru-RU" altLang="ru-RU" sz="1400" dirty="0">
              <a:solidFill>
                <a:schemeClr val="bg2">
                  <a:lumMod val="25000"/>
                </a:schemeClr>
              </a:solidFill>
              <a:latin typeface="Century" panose="02040604050505020304" pitchFamily="18" charset="0"/>
            </a:endParaRPr>
          </a:p>
        </p:txBody>
      </p:sp>
      <p:sp>
        <p:nvSpPr>
          <p:cNvPr id="35" name="Пятиугольник 34"/>
          <p:cNvSpPr/>
          <p:nvPr/>
        </p:nvSpPr>
        <p:spPr>
          <a:xfrm>
            <a:off x="899592" y="5671185"/>
            <a:ext cx="630213" cy="360040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899592" y="5633372"/>
            <a:ext cx="72008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0,4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37" name="Нашивка 36"/>
          <p:cNvSpPr/>
          <p:nvPr/>
        </p:nvSpPr>
        <p:spPr>
          <a:xfrm>
            <a:off x="1403648" y="5671185"/>
            <a:ext cx="360040" cy="36004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763688" y="5679538"/>
            <a:ext cx="7344815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Century" panose="02040604050505020304" pitchFamily="18" charset="0"/>
              </a:rPr>
              <a:t>Ф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Century" panose="02040604050505020304" pitchFamily="18" charset="0"/>
              </a:rPr>
              <a:t>ормирование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entury" panose="02040604050505020304" pitchFamily="18" charset="0"/>
              </a:rPr>
              <a:t>современной городской среды</a:t>
            </a:r>
            <a:endParaRPr lang="ru-RU" altLang="ru-RU" sz="1400" dirty="0">
              <a:solidFill>
                <a:schemeClr val="bg2">
                  <a:lumMod val="25000"/>
                </a:schemeClr>
              </a:solidFill>
              <a:latin typeface="Century" panose="02040604050505020304" pitchFamily="18" charset="0"/>
            </a:endParaRPr>
          </a:p>
        </p:txBody>
      </p:sp>
      <p:sp>
        <p:nvSpPr>
          <p:cNvPr id="39" name="Пятиугольник 38"/>
          <p:cNvSpPr/>
          <p:nvPr/>
        </p:nvSpPr>
        <p:spPr>
          <a:xfrm>
            <a:off x="890662" y="6059101"/>
            <a:ext cx="639143" cy="360040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/>
          <p:cNvSpPr txBox="1"/>
          <p:nvPr/>
        </p:nvSpPr>
        <p:spPr>
          <a:xfrm>
            <a:off x="899592" y="6021288"/>
            <a:ext cx="72008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0,4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41" name="Нашивка 40"/>
          <p:cNvSpPr/>
          <p:nvPr/>
        </p:nvSpPr>
        <p:spPr>
          <a:xfrm>
            <a:off x="1403648" y="6059101"/>
            <a:ext cx="360040" cy="36004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763688" y="6067454"/>
            <a:ext cx="7344815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  <a:latin typeface="Century" panose="02040604050505020304" pitchFamily="18" charset="0"/>
              </a:rPr>
              <a:t>С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Century" panose="02040604050505020304" pitchFamily="18" charset="0"/>
              </a:rPr>
              <a:t>троительство </a:t>
            </a:r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  <a:latin typeface="Century" panose="02040604050505020304" pitchFamily="18" charset="0"/>
              </a:rPr>
              <a:t>физкультурно</a:t>
            </a:r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ru-RU" altLang="ru-RU" sz="1400" dirty="0">
                <a:solidFill>
                  <a:schemeClr val="bg2">
                    <a:lumMod val="25000"/>
                  </a:schemeClr>
                </a:solidFill>
                <a:latin typeface="Century" panose="02040604050505020304" pitchFamily="18" charset="0"/>
              </a:rPr>
              <a:t>оздоровительных объектов</a:t>
            </a:r>
          </a:p>
        </p:txBody>
      </p:sp>
      <p:sp>
        <p:nvSpPr>
          <p:cNvPr id="43" name="Пятиугольник 42"/>
          <p:cNvSpPr/>
          <p:nvPr/>
        </p:nvSpPr>
        <p:spPr>
          <a:xfrm>
            <a:off x="1012210" y="6451079"/>
            <a:ext cx="535453" cy="360040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971600" y="6413266"/>
            <a:ext cx="72008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0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,1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45" name="Нашивка 44"/>
          <p:cNvSpPr/>
          <p:nvPr/>
        </p:nvSpPr>
        <p:spPr>
          <a:xfrm>
            <a:off x="1403648" y="6451079"/>
            <a:ext cx="360040" cy="360040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763688" y="6480337"/>
            <a:ext cx="7344815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Century" panose="02040604050505020304" pitchFamily="18" charset="0"/>
              </a:rPr>
              <a:t>Р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Century" panose="02040604050505020304" pitchFamily="18" charset="0"/>
              </a:rPr>
              <a:t>еализация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entury" panose="02040604050505020304" pitchFamily="18" charset="0"/>
              </a:rPr>
              <a:t>перспективных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Century" panose="02040604050505020304" pitchFamily="18" charset="0"/>
              </a:rPr>
              <a:t>проектов в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entury" panose="02040604050505020304" pitchFamily="18" charset="0"/>
              </a:rPr>
              <a:t>сфере развития туризма</a:t>
            </a:r>
          </a:p>
        </p:txBody>
      </p:sp>
      <p:graphicFrame>
        <p:nvGraphicFramePr>
          <p:cNvPr id="47" name="Диаграмма 4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4138135"/>
              </p:ext>
            </p:extLst>
          </p:nvPr>
        </p:nvGraphicFramePr>
        <p:xfrm>
          <a:off x="107504" y="323542"/>
          <a:ext cx="4104456" cy="2385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8" name="Прямоугольник 47"/>
          <p:cNvSpPr/>
          <p:nvPr/>
        </p:nvSpPr>
        <p:spPr>
          <a:xfrm>
            <a:off x="5491322" y="541887"/>
            <a:ext cx="3375546" cy="591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 smtClean="0">
                <a:solidFill>
                  <a:srgbClr val="002060"/>
                </a:solidFill>
                <a:latin typeface="+mj-lt"/>
              </a:rPr>
              <a:t>Повышение </a:t>
            </a:r>
            <a:r>
              <a:rPr lang="ru-RU" sz="1300" b="1" dirty="0">
                <a:solidFill>
                  <a:srgbClr val="002060"/>
                </a:solidFill>
                <a:latin typeface="+mj-lt"/>
              </a:rPr>
              <a:t>оплаты труда работников бюджетной сферы</a:t>
            </a:r>
          </a:p>
        </p:txBody>
      </p:sp>
      <p:sp>
        <p:nvSpPr>
          <p:cNvPr id="49" name="Овал 48"/>
          <p:cNvSpPr/>
          <p:nvPr/>
        </p:nvSpPr>
        <p:spPr>
          <a:xfrm>
            <a:off x="4139952" y="541887"/>
            <a:ext cx="1323932" cy="66357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3,2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млрд.руб</a:t>
            </a:r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.</a:t>
            </a:r>
          </a:p>
        </p:txBody>
      </p:sp>
      <p:sp>
        <p:nvSpPr>
          <p:cNvPr id="50" name="TextBox 97"/>
          <p:cNvSpPr txBox="1">
            <a:spLocks noChangeArrowheads="1"/>
          </p:cNvSpPr>
          <p:nvPr/>
        </p:nvSpPr>
        <p:spPr bwMode="auto">
          <a:xfrm>
            <a:off x="2401861" y="1205660"/>
            <a:ext cx="109001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8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74,7</a:t>
            </a:r>
          </a:p>
          <a:p>
            <a:pPr algn="ctr" eaLnBrk="1" hangingPunct="1"/>
            <a:r>
              <a:rPr lang="ru-RU" altLang="ru-RU" sz="1400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млрд.руб</a:t>
            </a:r>
            <a:r>
              <a:rPr lang="ru-RU" altLang="ru-RU" sz="14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.</a:t>
            </a:r>
            <a:endParaRPr lang="ru-RU" altLang="ru-RU" sz="24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491322" y="1244645"/>
            <a:ext cx="3375546" cy="672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 smtClean="0">
                <a:solidFill>
                  <a:srgbClr val="002060"/>
                </a:solidFill>
                <a:latin typeface="+mj-lt"/>
              </a:rPr>
              <a:t>Обеспечение </a:t>
            </a:r>
            <a:r>
              <a:rPr lang="ru-RU" sz="1300" b="1" dirty="0">
                <a:solidFill>
                  <a:srgbClr val="002060"/>
                </a:solidFill>
                <a:latin typeface="+mj-lt"/>
              </a:rPr>
              <a:t>программы </a:t>
            </a:r>
            <a:r>
              <a:rPr lang="ru-RU" sz="1300" b="1" dirty="0" smtClean="0">
                <a:solidFill>
                  <a:srgbClr val="002060"/>
                </a:solidFill>
                <a:latin typeface="+mj-lt"/>
              </a:rPr>
              <a:t>госгарантий </a:t>
            </a:r>
            <a:r>
              <a:rPr lang="ru-RU" sz="1300" b="1" dirty="0">
                <a:solidFill>
                  <a:srgbClr val="002060"/>
                </a:solidFill>
                <a:latin typeface="+mj-lt"/>
              </a:rPr>
              <a:t>бесплатного оказания гражданам медицинской помощи </a:t>
            </a:r>
          </a:p>
        </p:txBody>
      </p:sp>
      <p:sp>
        <p:nvSpPr>
          <p:cNvPr id="52" name="Овал 51"/>
          <p:cNvSpPr/>
          <p:nvPr/>
        </p:nvSpPr>
        <p:spPr>
          <a:xfrm>
            <a:off x="4148782" y="1261967"/>
            <a:ext cx="1323932" cy="66357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4,6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млрд.руб</a:t>
            </a:r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.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5500151" y="2038354"/>
            <a:ext cx="3807595" cy="591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 smtClean="0">
                <a:solidFill>
                  <a:srgbClr val="002060"/>
                </a:solidFill>
                <a:latin typeface="+mj-lt"/>
              </a:rPr>
              <a:t>Обеспечение </a:t>
            </a:r>
            <a:r>
              <a:rPr lang="ru-RU" sz="1300" b="1" dirty="0">
                <a:solidFill>
                  <a:srgbClr val="002060"/>
                </a:solidFill>
                <a:latin typeface="+mj-lt"/>
              </a:rPr>
              <a:t>мер социальной поддержки отдельных категорий граждан</a:t>
            </a:r>
          </a:p>
        </p:txBody>
      </p:sp>
      <p:sp>
        <p:nvSpPr>
          <p:cNvPr id="54" name="Овал 53"/>
          <p:cNvSpPr/>
          <p:nvPr/>
        </p:nvSpPr>
        <p:spPr>
          <a:xfrm>
            <a:off x="4148782" y="1982047"/>
            <a:ext cx="1323932" cy="663575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10,0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млрд.руб</a:t>
            </a:r>
            <a:r>
              <a:rPr lang="ru-RU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964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11996"/>
            <a:ext cx="9144000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000" b="1" spc="-100" dirty="0">
                <a:solidFill>
                  <a:schemeClr val="tx2"/>
                </a:solidFill>
                <a:latin typeface="Palatino Linotype" panose="02040502050505030304" pitchFamily="18" charset="0"/>
                <a:ea typeface="+mj-ea"/>
                <a:cs typeface="+mj-cs"/>
              </a:rPr>
              <a:t>Н</a:t>
            </a:r>
            <a:r>
              <a:rPr lang="ru-RU" sz="2000" b="1" spc="-100" dirty="0" smtClean="0">
                <a:solidFill>
                  <a:schemeClr val="tx2"/>
                </a:solidFill>
                <a:latin typeface="Palatino Linotype" panose="02040502050505030304" pitchFamily="18" charset="0"/>
                <a:ea typeface="+mj-ea"/>
                <a:cs typeface="+mj-cs"/>
              </a:rPr>
              <a:t>овые меры социальной  поддержки  граждан с 2019 года</a:t>
            </a:r>
            <a:endParaRPr lang="ru-RU" sz="2000" b="1" spc="-100" dirty="0">
              <a:solidFill>
                <a:schemeClr val="tx2"/>
              </a:solidFill>
              <a:latin typeface="Palatino Linotype" panose="02040502050505030304" pitchFamily="18" charset="0"/>
              <a:ea typeface="+mj-ea"/>
              <a:cs typeface="+mj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3472"/>
            <a:ext cx="594370" cy="329184"/>
          </a:xfrm>
        </p:spPr>
        <p:txBody>
          <a:bodyPr/>
          <a:lstStyle/>
          <a:p>
            <a:pPr algn="ctr"/>
            <a:fld id="{725C68B6-61C2-468F-89AB-4B9F7531AA68}" type="slidenum"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5</a:t>
            </a:fld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418" y="3432484"/>
            <a:ext cx="5286669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Семейная ипотека с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господдержкой (снижение процентной ставки на 3% при рождении второго и последующих детей)</a:t>
            </a:r>
            <a:endParaRPr lang="ru-RU" sz="1600" dirty="0">
              <a:solidFill>
                <a:schemeClr val="bg2">
                  <a:lumMod val="1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3745777"/>
            <a:ext cx="2004228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Palatino Linotype" panose="020405020505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499</a:t>
            </a:r>
            <a:r>
              <a:rPr lang="ru-RU" sz="1600" b="1" dirty="0" smtClean="0">
                <a:solidFill>
                  <a:srgbClr val="0070C0"/>
                </a:solidFill>
                <a:latin typeface="Palatino Linotype" panose="020405020505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семей в год</a:t>
            </a:r>
            <a:endParaRPr lang="ru-RU" sz="1600" b="1" dirty="0">
              <a:solidFill>
                <a:srgbClr val="0070C0"/>
              </a:solidFill>
              <a:latin typeface="Palatino Linotype" panose="020405020505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5266958" y="3611054"/>
            <a:ext cx="349157" cy="676518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505" y="4398784"/>
            <a:ext cx="53045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Увеличение размера компенсации на оплату коммунальных услуг многодетным семьям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616116" y="4331133"/>
            <a:ext cx="1908212" cy="67710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Palatino Linotype" panose="020405020505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 30 до </a:t>
            </a:r>
            <a:r>
              <a:rPr lang="ru-RU" sz="2400" b="1" dirty="0" smtClean="0">
                <a:solidFill>
                  <a:srgbClr val="0070C0"/>
                </a:solidFill>
                <a:latin typeface="Palatino Linotype" panose="020405020505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50</a:t>
            </a:r>
            <a:r>
              <a:rPr lang="ru-RU" sz="2000" b="1" dirty="0" smtClean="0">
                <a:solidFill>
                  <a:srgbClr val="0070C0"/>
                </a:solidFill>
                <a:latin typeface="Palatino Linotype" panose="020405020505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%</a:t>
            </a:r>
            <a:r>
              <a:rPr lang="ru-RU" b="1" dirty="0" smtClean="0">
                <a:solidFill>
                  <a:srgbClr val="0070C0"/>
                </a:solidFill>
                <a:latin typeface="Palatino Linotype" panose="020405020505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b="1" dirty="0" smtClean="0">
                <a:solidFill>
                  <a:srgbClr val="0070C0"/>
                </a:solidFill>
                <a:latin typeface="Palatino Linotype" panose="020405020505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квартплаты</a:t>
            </a:r>
            <a:endParaRPr lang="ru-RU" sz="1600" b="1" dirty="0">
              <a:solidFill>
                <a:srgbClr val="0070C0"/>
              </a:solidFill>
              <a:latin typeface="Palatino Linotype" panose="020405020505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5266958" y="4422304"/>
            <a:ext cx="360040" cy="590872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505" y="5151988"/>
            <a:ext cx="53045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Предоставление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«Земельных сертификатов» многодетным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семьям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550535" y="5330557"/>
            <a:ext cx="1967103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Palatino Linotype" panose="020405020505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7 000 </a:t>
            </a:r>
            <a:r>
              <a:rPr lang="ru-RU" sz="1600" b="1" dirty="0" smtClean="0">
                <a:solidFill>
                  <a:srgbClr val="0070C0"/>
                </a:solidFill>
                <a:latin typeface="Palatino Linotype" panose="020405020505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участков</a:t>
            </a:r>
            <a:endParaRPr lang="ru-RU" sz="1600" b="1" dirty="0">
              <a:solidFill>
                <a:srgbClr val="0070C0"/>
              </a:solidFill>
              <a:latin typeface="Palatino Linotype" panose="020405020505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5292079" y="5309655"/>
            <a:ext cx="346923" cy="495609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7505" y="1543727"/>
            <a:ext cx="5304584" cy="107721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Единовременная выплата для молодых врачей, прибывших после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окончания медицинского вуза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/>
            </a:r>
            <a:b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</a:b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на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работу в медучреждения районов и малых городов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462818" y="1958644"/>
            <a:ext cx="2133518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Palatino Linotype" panose="020405020505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500 000 </a:t>
            </a:r>
            <a:r>
              <a:rPr lang="ru-RU" sz="1600" b="1" dirty="0" smtClean="0">
                <a:solidFill>
                  <a:srgbClr val="0070C0"/>
                </a:solidFill>
                <a:latin typeface="Palatino Linotype" panose="020405020505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рублей</a:t>
            </a:r>
            <a:endParaRPr lang="ru-RU" sz="1400" b="1" dirty="0">
              <a:solidFill>
                <a:srgbClr val="0070C0"/>
              </a:solidFill>
              <a:latin typeface="Palatino Linotype" panose="020405020505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7505" y="569585"/>
            <a:ext cx="5304584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Ежемесячная денежная надбавка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участковым терапевтам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и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педиатрам в течение первых трех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лет </a:t>
            </a:r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работы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508104" y="836712"/>
            <a:ext cx="1927988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Palatino Linotype" panose="020405020505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10 000 </a:t>
            </a:r>
            <a:r>
              <a:rPr lang="ru-RU" sz="1600" b="1" dirty="0" smtClean="0">
                <a:solidFill>
                  <a:srgbClr val="0070C0"/>
                </a:solidFill>
                <a:latin typeface="Palatino Linotype" panose="020405020505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рублей</a:t>
            </a:r>
            <a:endParaRPr lang="ru-RU" sz="1400" b="1" dirty="0">
              <a:solidFill>
                <a:srgbClr val="0070C0"/>
              </a:solidFill>
              <a:latin typeface="Palatino Linotype" panose="020405020505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Нашивка 18"/>
          <p:cNvSpPr/>
          <p:nvPr/>
        </p:nvSpPr>
        <p:spPr>
          <a:xfrm>
            <a:off x="5232068" y="692696"/>
            <a:ext cx="384048" cy="753176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1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-9364" y="1431332"/>
            <a:ext cx="54214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136510" y="2846573"/>
            <a:ext cx="5275578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600" dirty="0">
                <a:solidFill>
                  <a:schemeClr val="bg2">
                    <a:lumMod val="10000"/>
                  </a:schemeClr>
                </a:solidFill>
                <a:latin typeface="Palatino Linotype" panose="02040502050505030304" pitchFamily="18" charset="0"/>
              </a:rPr>
              <a:t>Губернаторские стипендии лучшим студентам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587793" y="2746957"/>
            <a:ext cx="1792519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Palatino Linotype" panose="020405020505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95 </a:t>
            </a:r>
            <a:r>
              <a:rPr lang="ru-RU" sz="1400" b="1" dirty="0" smtClean="0">
                <a:solidFill>
                  <a:srgbClr val="0070C0"/>
                </a:solidFill>
                <a:latin typeface="Palatino Linotype" panose="020405020505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стипендий</a:t>
            </a:r>
            <a:r>
              <a:rPr lang="ru-RU" sz="1600" b="1" dirty="0" smtClean="0">
                <a:solidFill>
                  <a:srgbClr val="0070C0"/>
                </a:solidFill>
                <a:latin typeface="Palatino Linotype" panose="020405020505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Palatino Linotype" panose="020405020505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25</a:t>
            </a:r>
            <a:r>
              <a:rPr lang="ru-RU" sz="1600" b="1" dirty="0" smtClean="0">
                <a:solidFill>
                  <a:srgbClr val="0070C0"/>
                </a:solidFill>
                <a:latin typeface="Palatino Linotype" panose="020405020505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1400" b="1" dirty="0" smtClean="0">
                <a:solidFill>
                  <a:srgbClr val="0070C0"/>
                </a:solidFill>
                <a:latin typeface="Palatino Linotype" panose="020405020505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премий</a:t>
            </a:r>
            <a:endParaRPr lang="ru-RU" b="1" dirty="0">
              <a:solidFill>
                <a:srgbClr val="0070C0"/>
              </a:solidFill>
              <a:latin typeface="Palatino Linotype" panose="020405020505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Нашивка 22"/>
          <p:cNvSpPr/>
          <p:nvPr/>
        </p:nvSpPr>
        <p:spPr>
          <a:xfrm>
            <a:off x="5266958" y="2846573"/>
            <a:ext cx="349157" cy="432048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>
            <a:off x="5266959" y="1700808"/>
            <a:ext cx="384048" cy="941042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schemeClr val="tx1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H="1">
            <a:off x="-9366" y="3278621"/>
            <a:ext cx="54214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2641" y="4278869"/>
            <a:ext cx="54214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-9362" y="5013176"/>
            <a:ext cx="54214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14644" y="5805264"/>
            <a:ext cx="54214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7884368" y="764704"/>
            <a:ext cx="1115616" cy="53860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+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7,4</a:t>
            </a:r>
          </a:p>
          <a:p>
            <a:pPr algn="ctr"/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  </a:t>
            </a:r>
            <a:r>
              <a:rPr lang="ru-RU" sz="1100" dirty="0" err="1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млн.руб</a:t>
            </a:r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.</a:t>
            </a:r>
            <a:endParaRPr lang="ru-RU" sz="11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884368" y="1874005"/>
            <a:ext cx="1115616" cy="53860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+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20,0</a:t>
            </a:r>
          </a:p>
          <a:p>
            <a:pPr algn="ctr"/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  </a:t>
            </a:r>
            <a:r>
              <a:rPr lang="ru-RU" sz="1100" dirty="0" err="1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млн.руб</a:t>
            </a:r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.</a:t>
            </a:r>
            <a:endParaRPr lang="ru-RU" sz="11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884368" y="2854679"/>
            <a:ext cx="1115616" cy="53860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+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4,0</a:t>
            </a:r>
          </a:p>
          <a:p>
            <a:pPr algn="ctr"/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  </a:t>
            </a:r>
            <a:r>
              <a:rPr lang="ru-RU" sz="1100" dirty="0" err="1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млн.руб</a:t>
            </a:r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.</a:t>
            </a:r>
            <a:endParaRPr lang="ru-RU" sz="11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884368" y="3683061"/>
            <a:ext cx="1115616" cy="53860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+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51,4</a:t>
            </a:r>
          </a:p>
          <a:p>
            <a:pPr algn="ctr"/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  </a:t>
            </a:r>
            <a:r>
              <a:rPr lang="ru-RU" sz="1100" dirty="0" err="1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млн.руб</a:t>
            </a:r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.</a:t>
            </a:r>
            <a:endParaRPr lang="ru-RU" sz="11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884368" y="4453056"/>
            <a:ext cx="1115616" cy="53860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+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67,5</a:t>
            </a:r>
          </a:p>
          <a:p>
            <a:pPr algn="ctr"/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  </a:t>
            </a:r>
            <a:r>
              <a:rPr lang="ru-RU" sz="1100" dirty="0" err="1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млн.руб</a:t>
            </a:r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.</a:t>
            </a:r>
            <a:endParaRPr lang="ru-RU" sz="11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884368" y="5266655"/>
            <a:ext cx="1115616" cy="53860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+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399,0</a:t>
            </a:r>
          </a:p>
          <a:p>
            <a:pPr algn="ctr"/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  </a:t>
            </a:r>
            <a:r>
              <a:rPr lang="ru-RU" sz="1100" dirty="0" err="1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млн.руб</a:t>
            </a:r>
            <a:r>
              <a:rPr lang="ru-RU" sz="11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.</a:t>
            </a:r>
            <a:endParaRPr lang="ru-RU" sz="11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07504" y="6213792"/>
            <a:ext cx="5306381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Century" panose="0204060405050502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ДОПОЛНИТЕЛЬНАЯ ПОТРЕБНОСТЬ</a:t>
            </a:r>
            <a:endParaRPr lang="ru-RU" b="1" dirty="0">
              <a:solidFill>
                <a:srgbClr val="002060"/>
              </a:solidFill>
              <a:latin typeface="Century" panose="0204060405050502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" name="Пятиугольник 36"/>
          <p:cNvSpPr/>
          <p:nvPr/>
        </p:nvSpPr>
        <p:spPr>
          <a:xfrm flipH="1">
            <a:off x="5485893" y="6136267"/>
            <a:ext cx="2483158" cy="524382"/>
          </a:xfrm>
          <a:prstGeom prst="homePlat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5674694" y="6084585"/>
            <a:ext cx="229435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0,5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млрд.руб.</a:t>
            </a: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96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1093"/>
            <a:ext cx="9144000" cy="3139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</a:pPr>
            <a:r>
              <a:rPr lang="ru-RU" altLang="ru-RU" sz="1550" b="1" spc="-100" dirty="0" smtClean="0">
                <a:solidFill>
                  <a:schemeClr val="tx2"/>
                </a:solidFill>
                <a:latin typeface="Palatino Linotype" panose="02040502050505030304" pitchFamily="18" charset="0"/>
                <a:ea typeface="+mj-ea"/>
                <a:cs typeface="+mj-cs"/>
              </a:rPr>
              <a:t>ФИНАНСИРОВАНИЕ ИЗ ОБЛАСТНОГО БЮДЖЕТА ОБЪЕКТОВ НИКОЛЬСКОГО РАЙОНА</a:t>
            </a:r>
            <a:endParaRPr lang="ru-RU" altLang="ru-RU" sz="1550" b="1" spc="-100" dirty="0">
              <a:solidFill>
                <a:schemeClr val="tx2"/>
              </a:solidFill>
              <a:latin typeface="Palatino Linotype" panose="02040502050505030304" pitchFamily="18" charset="0"/>
              <a:ea typeface="+mj-ea"/>
              <a:cs typeface="+mj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3472"/>
            <a:ext cx="594370" cy="329184"/>
          </a:xfrm>
        </p:spPr>
        <p:txBody>
          <a:bodyPr/>
          <a:lstStyle/>
          <a:p>
            <a:pPr algn="ctr"/>
            <a:fld id="{725C68B6-61C2-468F-89AB-4B9F7531AA68}" type="slidenum"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6</a:t>
            </a:fld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434958"/>
              </p:ext>
            </p:extLst>
          </p:nvPr>
        </p:nvGraphicFramePr>
        <p:xfrm>
          <a:off x="179512" y="566257"/>
          <a:ext cx="8784976" cy="6181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344816"/>
                <a:gridCol w="1440160"/>
              </a:tblGrid>
              <a:tr h="2050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Наименование 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объекта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2015-2018 годы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/>
                </a:tc>
              </a:tr>
              <a:tr h="262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ВСЕГО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221,3  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</a:tr>
              <a:tr h="262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 panose="02040604050505020304" pitchFamily="18" charset="0"/>
                        </a:rPr>
                        <a:t>Дорожное хозяйство и транспорт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 panose="02040604050505020304" pitchFamily="18" charset="0"/>
                        </a:rPr>
                        <a:t>133,8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solidFill>
                      <a:schemeClr val="tx2"/>
                    </a:solidFill>
                  </a:tcPr>
                </a:tc>
              </a:tr>
              <a:tr h="262864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Субсидии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 на осуществление дорожной деятельности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42,8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</a:tr>
              <a:tr h="262864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Реконструкция и ремонт моста через р. Юг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84,5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/>
                </a:tc>
              </a:tr>
              <a:tr h="262864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Замена отдельных звеньев водопропускных труб на автодороге «</a:t>
                      </a:r>
                      <a:r>
                        <a:rPr lang="ru-RU" sz="13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Соколово</a:t>
                      </a:r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-</a:t>
                      </a:r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Никольское»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4,8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</a:tr>
              <a:tr h="309122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Устройство искусственного электроосвещения на участке магистрали по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 улице Конева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1,7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2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Образование</a:t>
                      </a:r>
                      <a:endParaRPr lang="ru-RU" sz="1400" b="1" u="none" strike="noStrike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2860" marR="2860" marT="286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30,2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solidFill>
                      <a:schemeClr val="tx2"/>
                    </a:solidFill>
                  </a:tcPr>
                </a:tc>
              </a:tr>
              <a:tr h="37848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Техническое перевооружение котельных МБДОУ «</a:t>
                      </a:r>
                      <a:r>
                        <a:rPr lang="ru-RU" sz="13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Аргуновский</a:t>
                      </a:r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 детский сад «Солнышко»,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 </a:t>
                      </a:r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МО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У «</a:t>
                      </a:r>
                      <a:r>
                        <a:rPr lang="ru-RU" sz="1300" b="0" i="0" u="none" strike="noStrike" baseline="0" dirty="0" err="1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Байдаровская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 СОШ», МДОУ «Детский сад № 9»</a:t>
                      </a:r>
                      <a:endParaRPr lang="ru-RU" sz="1300" b="0" i="0" u="none" strike="noStrike" dirty="0" smtClean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6,9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</a:tr>
              <a:tr h="262864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Приобретение здания детского сада на 80 мест в г. Никольске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15,5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/>
                </a:tc>
              </a:tr>
              <a:tr h="262864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Строительство двух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 детских садов («Сказка» и «Теремок») в г. Никольске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1,9</a:t>
                      </a:r>
                      <a:endParaRPr lang="ru-RU" sz="1600" b="0" i="0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</a:tr>
              <a:tr h="262864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Ремонт помещений для устройства буфета МБОУ «СОШ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 № 1» в г. Никольске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0,8</a:t>
                      </a:r>
                      <a:endParaRPr lang="ru-RU" sz="1600" b="0" i="0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2860" marR="2860" marT="2860" marB="0" anchor="ctr"/>
                </a:tc>
              </a:tr>
              <a:tr h="262864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Ремонт зданий 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(школа в д. </a:t>
                      </a:r>
                      <a:r>
                        <a:rPr lang="ru-RU" sz="1300" b="0" i="0" u="none" strike="noStrike" baseline="0" dirty="0" err="1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Теребаево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, Никольская детская школа искусств, 2 детских сада)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5,1</a:t>
                      </a:r>
                      <a:endParaRPr lang="ru-RU" sz="1600" b="0" i="0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</a:tr>
              <a:tr h="262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 panose="02040604050505020304" pitchFamily="18" charset="0"/>
                        </a:rPr>
                        <a:t>Здравоохранение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 panose="02040604050505020304" pitchFamily="18" charset="0"/>
                        </a:rPr>
                        <a:t>14,0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solidFill>
                      <a:schemeClr val="tx2"/>
                    </a:solidFill>
                  </a:tcPr>
                </a:tc>
              </a:tr>
              <a:tr h="262864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Строительство очистных сооружений для МБУЗ НЦРБ в г. Никольске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2,9</a:t>
                      </a:r>
                      <a:endParaRPr lang="ru-RU" sz="1600" b="0" i="0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2860" marR="2860" marT="286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2864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Ремонт сети, водоснабжения, вентиляции БУЗ ВО «Никольская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 ЦРБ»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10,0</a:t>
                      </a:r>
                      <a:endParaRPr lang="ru-RU" sz="1600" b="0" i="0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</a:tr>
              <a:tr h="262864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Ремонт </a:t>
                      </a:r>
                      <a:r>
                        <a:rPr lang="ru-RU" sz="13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ФАПов</a:t>
                      </a:r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 БУЗ ВО «Никольская ЦРБ»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1,1</a:t>
                      </a:r>
                      <a:endParaRPr lang="ru-RU" sz="1600" b="0" i="0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2860" marR="2860" marT="286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286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Спорт</a:t>
                      </a:r>
                      <a:endParaRPr lang="ru-RU" sz="1400" b="1" i="0" u="none" strike="noStrike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2860" marR="2860" marT="286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32,7</a:t>
                      </a:r>
                      <a:endParaRPr lang="ru-RU" sz="1600" b="1" i="0" u="none" strike="noStrike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2860" marR="2860" marT="2860" marB="0" anchor="ctr">
                    <a:solidFill>
                      <a:schemeClr val="tx2"/>
                    </a:solidFill>
                  </a:tcPr>
                </a:tc>
              </a:tr>
              <a:tr h="262864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Строительство ФОК в г. Никольске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29,1</a:t>
                      </a:r>
                      <a:endParaRPr lang="ru-RU" sz="1600" b="0" i="0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</a:tr>
              <a:tr h="262864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Капитальный ремонт мини-стадиона Никольской ДЮСШ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3,6</a:t>
                      </a:r>
                      <a:endParaRPr lang="ru-RU" sz="1600" b="0" i="0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2860" marR="2860" marT="286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286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Формирование городской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 среды</a:t>
                      </a:r>
                      <a:endParaRPr lang="ru-RU" sz="1400" b="1" i="0" u="none" strike="noStrike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2860" marR="2860" marT="286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1,1</a:t>
                      </a:r>
                      <a:endParaRPr lang="ru-RU" sz="1600" b="1" i="0" u="none" strike="noStrike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2860" marR="2860" marT="2860" marB="0" anchor="ctr">
                    <a:solidFill>
                      <a:schemeClr val="tx2"/>
                    </a:solidFill>
                  </a:tcPr>
                </a:tc>
              </a:tr>
              <a:tr h="26286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Переселение</a:t>
                      </a:r>
                      <a:r>
                        <a:rPr lang="ru-RU" sz="1400" b="1" i="0" u="none" strike="noStrike" kern="12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 граждан из ветхого и аварийного жилья (г. Никольск)</a:t>
                      </a:r>
                      <a:endParaRPr lang="ru-RU" sz="1400" b="1" i="0" u="none" strike="noStrike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2860" marR="2860" marT="286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7,3</a:t>
                      </a:r>
                      <a:endParaRPr lang="ru-RU" sz="1600" b="1" i="0" u="none" strike="noStrike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2860" marR="2860" marT="2860" marB="0" anchor="ctr">
                    <a:solidFill>
                      <a:schemeClr val="tx2"/>
                    </a:solidFill>
                  </a:tcPr>
                </a:tc>
              </a:tr>
              <a:tr h="26286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Организация уличного освещения</a:t>
                      </a:r>
                      <a:endParaRPr lang="ru-RU" sz="1400" b="1" i="0" u="none" strike="noStrike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2860" marR="2860" marT="286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2,1</a:t>
                      </a:r>
                      <a:endParaRPr lang="ru-RU" sz="1600" b="1" i="0" u="none" strike="noStrike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2860" marR="2860" marT="2860" marB="0" anchor="ctr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7812360" y="260648"/>
            <a:ext cx="122413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ru-RU" sz="16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млн.руб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.</a:t>
            </a:r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57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7243"/>
            <a:ext cx="9144000" cy="3416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</a:pPr>
            <a:r>
              <a:rPr lang="ru-RU" altLang="ru-RU" b="1" spc="-100" dirty="0" smtClean="0">
                <a:solidFill>
                  <a:schemeClr val="tx2"/>
                </a:solidFill>
                <a:latin typeface="Palatino Linotype" panose="02040502050505030304" pitchFamily="18" charset="0"/>
                <a:ea typeface="+mj-ea"/>
                <a:cs typeface="+mj-cs"/>
              </a:rPr>
              <a:t>РЕШЕНИЯ ГРАДОСТРОИТЕЛЬНОГО СОВЕТА В НИКОЛЬСКОМ РАЙОНЕ</a:t>
            </a:r>
            <a:endParaRPr lang="ru-RU" altLang="ru-RU" b="1" spc="-100" dirty="0">
              <a:solidFill>
                <a:schemeClr val="tx2"/>
              </a:solidFill>
              <a:latin typeface="Palatino Linotype" panose="02040502050505030304" pitchFamily="18" charset="0"/>
              <a:ea typeface="+mj-ea"/>
              <a:cs typeface="+mj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3472"/>
            <a:ext cx="594370" cy="329184"/>
          </a:xfrm>
        </p:spPr>
        <p:txBody>
          <a:bodyPr/>
          <a:lstStyle/>
          <a:p>
            <a:pPr algn="ctr"/>
            <a:fld id="{725C68B6-61C2-468F-89AB-4B9F7531AA68}" type="slidenum"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7</a:t>
            </a:fld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420640"/>
              </p:ext>
            </p:extLst>
          </p:nvPr>
        </p:nvGraphicFramePr>
        <p:xfrm>
          <a:off x="179512" y="659748"/>
          <a:ext cx="8784977" cy="58114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96544"/>
                <a:gridCol w="936104"/>
                <a:gridCol w="936104"/>
                <a:gridCol w="952440"/>
                <a:gridCol w="1063785"/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Наименование 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объекта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2019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2020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2021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/>
                </a:tc>
              </a:tr>
              <a:tr h="392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ВСЕГО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143,6   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94,1   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45,0   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282,7   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</a:tr>
              <a:tr h="2729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 panose="02040604050505020304" pitchFamily="18" charset="0"/>
                        </a:rPr>
                        <a:t>Дорожное хозяйство и транспорт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 panose="02040604050505020304" pitchFamily="18" charset="0"/>
                        </a:rPr>
                        <a:t>79,0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 panose="02040604050505020304" pitchFamily="18" charset="0"/>
                        </a:rPr>
                        <a:t>20,0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 panose="02040604050505020304" pitchFamily="18" charset="0"/>
                        </a:rPr>
                        <a:t>99,0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solidFill>
                      <a:schemeClr val="tx2"/>
                    </a:solidFill>
                  </a:tcPr>
                </a:tc>
              </a:tr>
              <a:tr h="368924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Ремонт наиболее разрушенных участков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автодороги 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"Урень-Шарья-Никольск-Котлас"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50,0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50,0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</a:tr>
              <a:tr h="346045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Ремонт наиболее разрушенных участков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автодороги 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"Чекшино-Тотьма-Никольск"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9,0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9,0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/>
                </a:tc>
              </a:tr>
              <a:tr h="414682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Улучшение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технико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-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эксплуатационных 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характеристик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автодороги 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"</a:t>
                      </a:r>
                      <a:r>
                        <a:rPr lang="ru-RU" sz="1300" u="none" strike="noStrike" dirty="0" err="1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Соколово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-Никольское"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20,0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20,0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40,0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</a:tr>
              <a:tr h="2760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Здравоохранение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18,4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20,0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/>
                          <a:latin typeface="Century" panose="02040604050505020304" pitchFamily="18" charset="0"/>
                        </a:rPr>
                        <a:t>38,4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solidFill>
                      <a:schemeClr val="tx2"/>
                    </a:solidFill>
                  </a:tcPr>
                </a:tc>
              </a:tr>
              <a:tr h="311726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Капитальный ремонт здания стационара БУЗ ВО "Никольская ЦРБ"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9,7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9,7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</a:tr>
              <a:tr h="311726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Приобретение 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санитарного автомобиля для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БУЗ 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ВО "Никольская ЦРБ"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0,7</a:t>
                      </a:r>
                      <a:endParaRPr lang="ru-RU" sz="1800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2860" marR="2860" marT="2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0,7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/>
                </a:tc>
              </a:tr>
              <a:tr h="240229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Строительство здания морга в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г. Никольске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1,5</a:t>
                      </a:r>
                      <a:endParaRPr lang="ru-RU" sz="1800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20,0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21,5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</a:tr>
              <a:tr h="368924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Приобретение медицинского передвижного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лечебно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Georgia" panose="02040502050405020303" pitchFamily="18" charset="0"/>
                        </a:rPr>
                        <a:t>-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диагностического 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комплекса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6,5</a:t>
                      </a:r>
                      <a:endParaRPr lang="ru-RU" sz="1800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2860" marR="2860" marT="2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6,5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/>
                </a:tc>
              </a:tr>
              <a:tr h="2532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 panose="02040604050505020304" pitchFamily="18" charset="0"/>
                        </a:rPr>
                        <a:t>Образование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 panose="02040604050505020304" pitchFamily="18" charset="0"/>
                        </a:rPr>
                        <a:t>46,2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 panose="02040604050505020304" pitchFamily="18" charset="0"/>
                        </a:rPr>
                        <a:t>54,1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 panose="02040604050505020304" pitchFamily="18" charset="0"/>
                        </a:rPr>
                        <a:t>45,0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" panose="02040604050505020304" pitchFamily="18" charset="0"/>
                        </a:rPr>
                        <a:t>145,3</a:t>
                      </a:r>
                      <a:endParaRPr lang="ru-RU" sz="18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solidFill>
                      <a:schemeClr val="tx2"/>
                    </a:solidFill>
                  </a:tcPr>
                </a:tc>
              </a:tr>
              <a:tr h="498431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Строительство столовой и спортзала МБОУ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/>
                      </a:r>
                      <a:b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</a:b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«СОШ 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№ 1 г. Никольск"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46,2</a:t>
                      </a:r>
                      <a:endParaRPr lang="ru-RU" sz="1800" u="none" strike="noStrike" kern="12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2860" marR="2860" marT="286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800" u="none" strike="noStrike" kern="1200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860" marR="2860" marT="2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46,2 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Капитальный ремонт зданий </a:t>
                      </a: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МБОУ</a:t>
                      </a:r>
                      <a:b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</a:br>
                      <a:r>
                        <a:rPr lang="ru-RU" sz="130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 «СОШ </a:t>
                      </a:r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№ 2 г. Никольск"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45,0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45,0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90,0 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>
                    <a:noFill/>
                  </a:tcPr>
                </a:tc>
              </a:tr>
              <a:tr h="537004">
                <a:tc>
                  <a:txBody>
                    <a:bodyPr/>
                    <a:lstStyle/>
                    <a:p>
                      <a:pPr algn="l" fontAlgn="t"/>
                      <a:r>
                        <a:rPr lang="ru-RU" sz="13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Капитальный ремонт здания МБДОУ "Детский сад общеразвивающего вида г. Никольска № 5 "Теремок"</a:t>
                      </a:r>
                      <a:endParaRPr lang="ru-RU" sz="13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800" b="0" i="0" u="none" strike="noStrike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 smtClean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9,1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  <a:latin typeface="Century" panose="02040604050505020304" pitchFamily="18" charset="0"/>
                        </a:rPr>
                        <a:t>9,1 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2860" marR="2860" marT="2860" marB="0" anchor="ctr"/>
                </a:tc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7812360" y="354142"/>
            <a:ext cx="122413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ru-RU" sz="16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млн.руб</a:t>
            </a:r>
            <a:r>
              <a:rPr lang="ru-RU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anose="02040502050405020303" pitchFamily="18" charset="0"/>
              </a:rPr>
              <a:t>.</a:t>
            </a:r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96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392"/>
            <a:ext cx="9144000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>
              <a:lnSpc>
                <a:spcPct val="90000"/>
              </a:lnSpc>
            </a:pPr>
            <a:r>
              <a:rPr lang="ru-RU" sz="2000" b="1" spc="-100" dirty="0" smtClean="0">
                <a:solidFill>
                  <a:schemeClr val="tx2"/>
                </a:solidFill>
                <a:latin typeface="Palatino Linotype" panose="02040502050505030304" pitchFamily="18" charset="0"/>
                <a:ea typeface="+mj-ea"/>
                <a:cs typeface="+mj-cs"/>
              </a:rPr>
              <a:t>Реализация проекта «Народный бюджет» в 2015-2018 годах</a:t>
            </a:r>
            <a:endParaRPr lang="ru-RU" sz="2000" b="1" spc="-100" dirty="0">
              <a:solidFill>
                <a:schemeClr val="tx2"/>
              </a:solidFill>
              <a:latin typeface="Palatino Linotype" panose="02040502050505030304" pitchFamily="18" charset="0"/>
              <a:ea typeface="+mj-ea"/>
              <a:cs typeface="+mj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3472"/>
            <a:ext cx="594370" cy="329184"/>
          </a:xfrm>
        </p:spPr>
        <p:txBody>
          <a:bodyPr/>
          <a:lstStyle/>
          <a:p>
            <a:pPr algn="ctr"/>
            <a:fld id="{725C68B6-61C2-468F-89AB-4B9F7531AA68}" type="slidenum"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8</a:t>
            </a:fld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388817"/>
              </p:ext>
            </p:extLst>
          </p:nvPr>
        </p:nvGraphicFramePr>
        <p:xfrm>
          <a:off x="4572000" y="451490"/>
          <a:ext cx="4499992" cy="2367286"/>
        </p:xfrm>
        <a:graphic>
          <a:graphicData uri="http://schemas.openxmlformats.org/drawingml/2006/table">
            <a:tbl>
              <a:tblPr/>
              <a:tblGrid>
                <a:gridCol w="2474996"/>
                <a:gridCol w="524999"/>
                <a:gridCol w="524999"/>
                <a:gridCol w="524999"/>
                <a:gridCol w="449999"/>
              </a:tblGrid>
              <a:tr h="199656">
                <a:tc>
                  <a:txBody>
                    <a:bodyPr/>
                    <a:lstStyle/>
                    <a:p>
                      <a:pPr algn="ctr" fontAlgn="ctr"/>
                      <a:endParaRPr kumimoji="0" lang="ru-RU" sz="1400" b="0" u="none" strike="noStrike" kern="1200" dirty="0">
                        <a:solidFill>
                          <a:srgbClr val="0A4A84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100" b="1" u="none" strike="noStrike" kern="1200" dirty="0" smtClean="0">
                          <a:solidFill>
                            <a:srgbClr val="0A4A8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2015г</a:t>
                      </a:r>
                      <a:endParaRPr kumimoji="0" lang="ru-RU" sz="1100" b="1" u="none" strike="noStrike" kern="1200" dirty="0">
                        <a:solidFill>
                          <a:srgbClr val="0A4A84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100" b="1" u="none" strike="noStrike" kern="1200" dirty="0" smtClean="0">
                          <a:solidFill>
                            <a:srgbClr val="0A4A8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2016г</a:t>
                      </a:r>
                      <a:endParaRPr kumimoji="0" lang="ru-RU" sz="1100" b="1" u="none" strike="noStrike" kern="1200" dirty="0">
                        <a:solidFill>
                          <a:srgbClr val="0A4A84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100" b="1" u="none" strike="noStrike" kern="1200" dirty="0" smtClean="0">
                          <a:solidFill>
                            <a:srgbClr val="0A4A8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2017г</a:t>
                      </a:r>
                      <a:endParaRPr kumimoji="0" lang="ru-RU" sz="1100" b="1" u="none" strike="noStrike" kern="1200" dirty="0">
                        <a:solidFill>
                          <a:srgbClr val="0A4A84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100" b="1" u="none" strike="noStrike" kern="1200" dirty="0" smtClean="0">
                          <a:solidFill>
                            <a:srgbClr val="0A4A8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2018г</a:t>
                      </a:r>
                      <a:endParaRPr kumimoji="0" lang="ru-RU" sz="1100" b="1" u="none" strike="noStrike" kern="1200" dirty="0">
                        <a:solidFill>
                          <a:srgbClr val="0A4A84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11153">
                <a:tc>
                  <a:txBody>
                    <a:bodyPr/>
                    <a:lstStyle/>
                    <a:p>
                      <a:pPr marL="72000" algn="l" fontAlgn="ctr"/>
                      <a:r>
                        <a:rPr kumimoji="0" lang="ru-RU" sz="1400" b="0" u="none" strike="noStrike" kern="1200" dirty="0" smtClean="0">
                          <a:solidFill>
                            <a:srgbClr val="0A4A84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</a:t>
                      </a:r>
                      <a:r>
                        <a:rPr kumimoji="0" lang="ru-RU" sz="1400" b="0" u="none" strike="noStrike" kern="1200" baseline="0" dirty="0" smtClean="0">
                          <a:solidFill>
                            <a:srgbClr val="0A4A84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проектов-заявок</a:t>
                      </a:r>
                      <a:endParaRPr kumimoji="0" lang="ru-RU" sz="1400" b="0" u="none" strike="noStrike" kern="1200" dirty="0">
                        <a:solidFill>
                          <a:srgbClr val="0A4A84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1" u="none" strike="noStrike" kern="1200" dirty="0" smtClean="0">
                          <a:solidFill>
                            <a:srgbClr val="0A4A8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</a:t>
                      </a:r>
                      <a:endParaRPr kumimoji="0" lang="ru-RU" sz="1600" b="1" u="none" strike="noStrike" kern="1200" dirty="0">
                        <a:solidFill>
                          <a:srgbClr val="0A4A84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1" u="none" strike="noStrike" kern="1200" dirty="0" smtClean="0">
                          <a:solidFill>
                            <a:srgbClr val="0A4A8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221</a:t>
                      </a:r>
                      <a:endParaRPr kumimoji="0" lang="ru-RU" sz="1600" b="1" u="none" strike="noStrike" kern="1200" dirty="0">
                        <a:solidFill>
                          <a:srgbClr val="0A4A84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1" u="none" strike="noStrike" kern="1200" dirty="0" smtClean="0">
                          <a:solidFill>
                            <a:srgbClr val="0A4A8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407</a:t>
                      </a:r>
                      <a:endParaRPr kumimoji="0" lang="ru-RU" sz="1600" b="1" u="none" strike="noStrike" kern="1200" dirty="0">
                        <a:solidFill>
                          <a:srgbClr val="0A4A84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1" u="none" strike="noStrike" kern="1200" dirty="0" smtClean="0">
                          <a:solidFill>
                            <a:srgbClr val="0A4A8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490</a:t>
                      </a:r>
                      <a:endParaRPr kumimoji="0" lang="ru-RU" sz="1600" b="1" u="none" strike="noStrike" kern="1200" dirty="0">
                        <a:solidFill>
                          <a:srgbClr val="0A4A84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1153">
                <a:tc>
                  <a:txBody>
                    <a:bodyPr/>
                    <a:lstStyle/>
                    <a:p>
                      <a:pPr marL="72000" algn="l" fontAlgn="ctr"/>
                      <a:r>
                        <a:rPr kumimoji="0" lang="ru-RU" sz="1400" b="0" u="none" strike="noStrike" kern="1200" dirty="0" smtClean="0">
                          <a:solidFill>
                            <a:srgbClr val="0A4A84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проектов-победителей</a:t>
                      </a:r>
                      <a:endParaRPr kumimoji="0" lang="ru-RU" sz="1400" b="0" u="none" strike="noStrike" kern="1200" dirty="0">
                        <a:solidFill>
                          <a:srgbClr val="0A4A84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1" u="none" strike="noStrike" kern="1200" dirty="0" smtClean="0">
                          <a:solidFill>
                            <a:srgbClr val="0A4A8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</a:t>
                      </a:r>
                      <a:endParaRPr kumimoji="0" lang="ru-RU" sz="1600" b="1" u="none" strike="noStrike" kern="1200" dirty="0">
                        <a:solidFill>
                          <a:srgbClr val="0A4A84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1" u="none" strike="noStrike" kern="1200" dirty="0" smtClean="0">
                          <a:solidFill>
                            <a:srgbClr val="0A4A8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155</a:t>
                      </a:r>
                      <a:endParaRPr kumimoji="0" lang="ru-RU" sz="1600" b="1" u="none" strike="noStrike" kern="1200" dirty="0">
                        <a:solidFill>
                          <a:srgbClr val="0A4A84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1" u="none" strike="noStrike" kern="1200" dirty="0" smtClean="0">
                          <a:solidFill>
                            <a:srgbClr val="0A4A8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375</a:t>
                      </a:r>
                      <a:endParaRPr kumimoji="0" lang="ru-RU" sz="1600" b="1" u="none" strike="noStrike" kern="1200" dirty="0">
                        <a:solidFill>
                          <a:srgbClr val="0A4A84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1" u="none" strike="noStrike" kern="1200" dirty="0" smtClean="0">
                          <a:solidFill>
                            <a:srgbClr val="0A4A8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458</a:t>
                      </a:r>
                      <a:endParaRPr kumimoji="0" lang="ru-RU" sz="1600" b="1" u="none" strike="noStrike" kern="1200" dirty="0">
                        <a:solidFill>
                          <a:srgbClr val="0A4A84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1902">
                <a:tc>
                  <a:txBody>
                    <a:bodyPr/>
                    <a:lstStyle/>
                    <a:p>
                      <a:pPr marL="72000" algn="l" fontAlgn="ctr"/>
                      <a:r>
                        <a:rPr kumimoji="0" lang="ru-RU" sz="1400" b="0" u="none" strike="noStrike" kern="1200" dirty="0" smtClean="0">
                          <a:solidFill>
                            <a:srgbClr val="0A4A84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поселений, участвующих в реализации проекта </a:t>
                      </a:r>
                      <a:endParaRPr kumimoji="0" lang="ru-RU" sz="1400" b="0" u="none" strike="noStrike" kern="1200" dirty="0">
                        <a:solidFill>
                          <a:srgbClr val="0A4A84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1" u="none" strike="noStrike" kern="1200" dirty="0" smtClean="0">
                          <a:solidFill>
                            <a:srgbClr val="0A4A8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</a:t>
                      </a:r>
                      <a:endParaRPr kumimoji="0" lang="ru-RU" sz="1600" b="1" u="none" strike="noStrike" kern="1200" dirty="0">
                        <a:solidFill>
                          <a:srgbClr val="0A4A84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1" u="none" strike="noStrike" kern="1200" dirty="0" smtClean="0">
                          <a:solidFill>
                            <a:srgbClr val="0A4A8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94</a:t>
                      </a:r>
                      <a:endParaRPr kumimoji="0" lang="ru-RU" sz="1600" b="1" u="none" strike="noStrike" kern="1200" dirty="0">
                        <a:solidFill>
                          <a:srgbClr val="0A4A84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1" u="none" strike="noStrike" kern="1200" dirty="0" smtClean="0">
                          <a:solidFill>
                            <a:srgbClr val="0A4A8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124</a:t>
                      </a:r>
                      <a:endParaRPr kumimoji="0" lang="ru-RU" sz="1600" b="1" u="none" strike="noStrike" kern="1200" dirty="0">
                        <a:solidFill>
                          <a:srgbClr val="0A4A84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1" u="none" strike="noStrike" kern="1200" dirty="0" smtClean="0">
                          <a:solidFill>
                            <a:srgbClr val="0A4A8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128</a:t>
                      </a:r>
                      <a:endParaRPr kumimoji="0" lang="ru-RU" sz="1600" b="1" u="none" strike="noStrike" kern="1200" dirty="0">
                        <a:solidFill>
                          <a:srgbClr val="0A4A84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779">
                <a:tc>
                  <a:txBody>
                    <a:bodyPr/>
                    <a:lstStyle/>
                    <a:p>
                      <a:pPr marL="72000" algn="l" fontAlgn="ctr"/>
                      <a:r>
                        <a:rPr kumimoji="0" lang="ru-RU" sz="1400" b="0" u="none" strike="noStrike" kern="1200" dirty="0" smtClean="0">
                          <a:solidFill>
                            <a:srgbClr val="0A4A84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Доля в общем количестве  поселений</a:t>
                      </a:r>
                      <a:endParaRPr kumimoji="0" lang="ru-RU" sz="1400" b="0" u="none" strike="noStrike" kern="1200" dirty="0">
                        <a:solidFill>
                          <a:srgbClr val="0A4A84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1" u="none" strike="noStrike" kern="1200" dirty="0" smtClean="0">
                          <a:solidFill>
                            <a:srgbClr val="0A4A8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</a:t>
                      </a:r>
                      <a:r>
                        <a:rPr kumimoji="0" lang="ru-RU" sz="1600" b="1" u="none" strike="noStrike" kern="1200" dirty="0" smtClean="0">
                          <a:solidFill>
                            <a:srgbClr val="0A4A8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kumimoji="0" lang="ru-RU" sz="1600" b="1" u="none" strike="noStrike" kern="1200" dirty="0">
                        <a:solidFill>
                          <a:srgbClr val="0A4A84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1" u="none" strike="noStrike" kern="1200" dirty="0" smtClean="0">
                          <a:solidFill>
                            <a:srgbClr val="0A4A8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49</a:t>
                      </a:r>
                      <a:r>
                        <a:rPr kumimoji="0" lang="ru-RU" sz="1600" b="1" u="none" strike="noStrike" kern="1200" dirty="0" smtClean="0">
                          <a:solidFill>
                            <a:srgbClr val="0A4A8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kumimoji="0" lang="ru-RU" sz="1600" b="1" u="none" strike="noStrike" kern="1200" dirty="0">
                        <a:solidFill>
                          <a:srgbClr val="0A4A84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US" sz="1600" b="1" u="none" strike="noStrike" kern="1200" dirty="0" smtClean="0">
                          <a:solidFill>
                            <a:srgbClr val="0A4A8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</a:t>
                      </a:r>
                      <a:r>
                        <a:rPr kumimoji="0" lang="ru-RU" sz="1600" b="1" u="none" strike="noStrike" kern="1200" dirty="0" smtClean="0">
                          <a:solidFill>
                            <a:srgbClr val="0A4A8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kumimoji="0" lang="ru-RU" sz="1600" b="1" u="none" strike="noStrike" kern="1200" dirty="0">
                        <a:solidFill>
                          <a:srgbClr val="0A4A84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1" u="none" strike="noStrike" kern="1200" dirty="0" smtClean="0">
                          <a:solidFill>
                            <a:srgbClr val="0A4A8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71%</a:t>
                      </a:r>
                      <a:endParaRPr kumimoji="0" lang="ru-RU" sz="1600" b="1" u="none" strike="noStrike" kern="1200" dirty="0">
                        <a:solidFill>
                          <a:srgbClr val="0A4A84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0779">
                <a:tc>
                  <a:txBody>
                    <a:bodyPr/>
                    <a:lstStyle/>
                    <a:p>
                      <a:pPr marL="72000" algn="l" fontAlgn="ctr"/>
                      <a:r>
                        <a:rPr kumimoji="0" lang="ru-RU" sz="1400" b="0" u="none" strike="noStrike" kern="1200" dirty="0" smtClean="0">
                          <a:solidFill>
                            <a:srgbClr val="0A4A84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Предусмотрено субсидий из </a:t>
                      </a:r>
                      <a:r>
                        <a:rPr kumimoji="0" lang="ru-RU" sz="1400" b="0" u="none" strike="noStrike" kern="1200" baseline="0" dirty="0" smtClean="0">
                          <a:solidFill>
                            <a:srgbClr val="0A4A84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областного бюджета, </a:t>
                      </a:r>
                      <a:r>
                        <a:rPr kumimoji="0" lang="ru-RU" sz="1400" b="0" u="none" strike="noStrike" kern="1200" baseline="0" dirty="0" err="1" smtClean="0">
                          <a:solidFill>
                            <a:srgbClr val="0A4A84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млн.руб</a:t>
                      </a:r>
                      <a:r>
                        <a:rPr kumimoji="0" lang="ru-RU" sz="1400" b="0" u="none" strike="noStrike" kern="1200" baseline="0" dirty="0" smtClean="0">
                          <a:solidFill>
                            <a:srgbClr val="0A4A84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kumimoji="0" lang="ru-RU" sz="1400" b="0" u="none" strike="noStrike" kern="1200" dirty="0">
                        <a:solidFill>
                          <a:srgbClr val="0A4A84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1" u="none" strike="noStrike" kern="1200" dirty="0" smtClean="0">
                          <a:solidFill>
                            <a:srgbClr val="0A4A8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10,0</a:t>
                      </a:r>
                      <a:endParaRPr kumimoji="0" lang="ru-RU" sz="1600" b="1" u="none" strike="noStrike" kern="1200" dirty="0">
                        <a:solidFill>
                          <a:srgbClr val="0A4A84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1" u="none" strike="noStrike" kern="1200" dirty="0" smtClean="0">
                          <a:solidFill>
                            <a:srgbClr val="0A4A8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20,0</a:t>
                      </a:r>
                      <a:endParaRPr kumimoji="0" lang="ru-RU" sz="1600" b="1" u="none" strike="noStrike" kern="1200" dirty="0">
                        <a:solidFill>
                          <a:srgbClr val="0A4A84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1" u="none" strike="noStrike" kern="1200" dirty="0" smtClean="0">
                          <a:solidFill>
                            <a:srgbClr val="0A4A8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40,0</a:t>
                      </a:r>
                      <a:endParaRPr kumimoji="0" lang="ru-RU" sz="1600" b="1" u="none" strike="noStrike" kern="1200" dirty="0">
                        <a:solidFill>
                          <a:srgbClr val="0A4A84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600" b="1" u="none" strike="noStrike" kern="1200" dirty="0" smtClean="0">
                          <a:solidFill>
                            <a:srgbClr val="0A4A84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60,0</a:t>
                      </a:r>
                      <a:endParaRPr kumimoji="0" lang="ru-RU" sz="1600" b="1" u="none" strike="noStrike" kern="1200" dirty="0">
                        <a:solidFill>
                          <a:srgbClr val="0A4A84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5182659"/>
              </p:ext>
            </p:extLst>
          </p:nvPr>
        </p:nvGraphicFramePr>
        <p:xfrm>
          <a:off x="0" y="476672"/>
          <a:ext cx="5472608" cy="2717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129319" y="3094221"/>
            <a:ext cx="3938625" cy="3575139"/>
            <a:chOff x="129319" y="3094221"/>
            <a:chExt cx="3938625" cy="3575139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129319" y="3094221"/>
              <a:ext cx="3888973" cy="357513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201868" y="3204265"/>
              <a:ext cx="381642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0066FF"/>
                  </a:solidFill>
                  <a:latin typeface="Palatino Linotype" panose="02040502050505030304" pitchFamily="18" charset="0"/>
                  <a:cs typeface="Arial" pitchFamily="34" charset="0"/>
                </a:rPr>
                <a:t>«</a:t>
              </a:r>
              <a:r>
                <a:rPr lang="ru-RU" sz="1600" b="1" dirty="0">
                  <a:solidFill>
                    <a:srgbClr val="0066FF"/>
                  </a:solidFill>
                  <a:latin typeface="Palatino Linotype" panose="02040502050505030304" pitchFamily="18" charset="0"/>
                  <a:cs typeface="Arial" pitchFamily="34" charset="0"/>
                </a:rPr>
                <a:t>НАРОДНЫЙ БЮДЖЕТ» </a:t>
              </a:r>
              <a:r>
                <a:rPr lang="ru-RU" sz="1600" b="1" dirty="0" smtClean="0">
                  <a:solidFill>
                    <a:srgbClr val="0066FF"/>
                  </a:solidFill>
                  <a:latin typeface="Palatino Linotype" panose="02040502050505030304" pitchFamily="18" charset="0"/>
                  <a:cs typeface="Arial" pitchFamily="34" charset="0"/>
                </a:rPr>
                <a:t/>
              </a:r>
              <a:br>
                <a:rPr lang="ru-RU" sz="1600" b="1" dirty="0" smtClean="0">
                  <a:solidFill>
                    <a:srgbClr val="0066FF"/>
                  </a:solidFill>
                  <a:latin typeface="Palatino Linotype" panose="02040502050505030304" pitchFamily="18" charset="0"/>
                  <a:cs typeface="Arial" pitchFamily="34" charset="0"/>
                </a:rPr>
              </a:br>
              <a:r>
                <a:rPr lang="ru-RU" sz="1600" b="1" dirty="0" smtClean="0">
                  <a:solidFill>
                    <a:srgbClr val="0066FF"/>
                  </a:solidFill>
                  <a:latin typeface="Palatino Linotype" panose="02040502050505030304" pitchFamily="18" charset="0"/>
                  <a:cs typeface="Arial" pitchFamily="34" charset="0"/>
                </a:rPr>
                <a:t>В НИКОЛЬСКОМ РАЙОНЕ</a:t>
              </a:r>
              <a:endParaRPr lang="ru-RU" sz="1600" b="1" dirty="0">
                <a:solidFill>
                  <a:srgbClr val="0066FF"/>
                </a:solidFill>
                <a:latin typeface="Palatino Linotype" panose="02040502050505030304" pitchFamily="18" charset="0"/>
                <a:cs typeface="Arial" pitchFamily="34" charset="0"/>
              </a:endParaRPr>
            </a:p>
          </p:txBody>
        </p:sp>
        <p:graphicFrame>
          <p:nvGraphicFramePr>
            <p:cNvPr id="2" name="Диаграмма 1"/>
            <p:cNvGraphicFramePr/>
            <p:nvPr>
              <p:extLst>
                <p:ext uri="{D42A27DB-BD31-4B8C-83A1-F6EECF244321}">
                  <p14:modId xmlns:p14="http://schemas.microsoft.com/office/powerpoint/2010/main" val="189932958"/>
                </p:ext>
              </p:extLst>
            </p:nvPr>
          </p:nvGraphicFramePr>
          <p:xfrm>
            <a:off x="171822" y="3814568"/>
            <a:ext cx="3896122" cy="201622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118" name="Группа 78"/>
            <p:cNvGrpSpPr>
              <a:grpSpLocks/>
            </p:cNvGrpSpPr>
            <p:nvPr/>
          </p:nvGrpSpPr>
          <p:grpSpPr bwMode="auto">
            <a:xfrm>
              <a:off x="201867" y="5807649"/>
              <a:ext cx="864096" cy="702267"/>
              <a:chOff x="1879186" y="1463772"/>
              <a:chExt cx="712216" cy="580412"/>
            </a:xfrm>
          </p:grpSpPr>
          <p:sp>
            <p:nvSpPr>
              <p:cNvPr id="120" name="TextBox 119"/>
              <p:cNvSpPr txBox="1"/>
              <p:nvPr/>
            </p:nvSpPr>
            <p:spPr>
              <a:xfrm>
                <a:off x="1879186" y="1463772"/>
                <a:ext cx="712216" cy="406996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600" b="1" dirty="0" smtClean="0">
                    <a:solidFill>
                      <a:schemeClr val="tx2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4</a:t>
                </a:r>
                <a:endParaRPr lang="ru-RU" sz="2600" b="1" dirty="0">
                  <a:solidFill>
                    <a:schemeClr val="tx2"/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1" name="TextBox 80"/>
              <p:cNvSpPr txBox="1">
                <a:spLocks noChangeArrowheads="1"/>
              </p:cNvSpPr>
              <p:nvPr/>
            </p:nvSpPr>
            <p:spPr bwMode="auto">
              <a:xfrm>
                <a:off x="1879186" y="1827968"/>
                <a:ext cx="712216" cy="216216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ru-RU" altLang="ru-RU" sz="1100" dirty="0" smtClean="0">
                    <a:solidFill>
                      <a:schemeClr val="bg1"/>
                    </a:solidFill>
                  </a:rPr>
                  <a:t>проекта</a:t>
                </a:r>
                <a:endParaRPr lang="ru-RU" altLang="ru-RU" sz="11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23" name="Группа 78"/>
            <p:cNvGrpSpPr>
              <a:grpSpLocks/>
            </p:cNvGrpSpPr>
            <p:nvPr/>
          </p:nvGrpSpPr>
          <p:grpSpPr bwMode="auto">
            <a:xfrm>
              <a:off x="1137970" y="5815366"/>
              <a:ext cx="864096" cy="694550"/>
              <a:chOff x="1879186" y="1463772"/>
              <a:chExt cx="712216" cy="574034"/>
            </a:xfrm>
          </p:grpSpPr>
          <p:sp>
            <p:nvSpPr>
              <p:cNvPr id="125" name="TextBox 124"/>
              <p:cNvSpPr txBox="1"/>
              <p:nvPr/>
            </p:nvSpPr>
            <p:spPr>
              <a:xfrm>
                <a:off x="1879186" y="1463772"/>
                <a:ext cx="712216" cy="406996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600" b="1" dirty="0" smtClean="0">
                    <a:solidFill>
                      <a:schemeClr val="tx2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8</a:t>
                </a:r>
                <a:endParaRPr lang="ru-RU" sz="2600" b="1" dirty="0">
                  <a:solidFill>
                    <a:schemeClr val="tx2"/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6" name="TextBox 80"/>
              <p:cNvSpPr txBox="1">
                <a:spLocks noChangeArrowheads="1"/>
              </p:cNvSpPr>
              <p:nvPr/>
            </p:nvSpPr>
            <p:spPr bwMode="auto">
              <a:xfrm>
                <a:off x="1879186" y="1821590"/>
                <a:ext cx="712216" cy="216216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ru-RU" altLang="ru-RU" sz="1100" dirty="0" smtClean="0">
                    <a:solidFill>
                      <a:schemeClr val="bg1"/>
                    </a:solidFill>
                  </a:rPr>
                  <a:t>проектов</a:t>
                </a:r>
                <a:endParaRPr lang="ru-RU" altLang="ru-RU" sz="11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3" name="Группа 78"/>
            <p:cNvGrpSpPr>
              <a:grpSpLocks/>
            </p:cNvGrpSpPr>
            <p:nvPr/>
          </p:nvGrpSpPr>
          <p:grpSpPr bwMode="auto">
            <a:xfrm>
              <a:off x="2074075" y="5815366"/>
              <a:ext cx="864096" cy="702267"/>
              <a:chOff x="1879186" y="1463772"/>
              <a:chExt cx="712216" cy="580412"/>
            </a:xfrm>
          </p:grpSpPr>
          <p:sp>
            <p:nvSpPr>
              <p:cNvPr id="135" name="TextBox 134"/>
              <p:cNvSpPr txBox="1"/>
              <p:nvPr/>
            </p:nvSpPr>
            <p:spPr>
              <a:xfrm>
                <a:off x="1879186" y="1463772"/>
                <a:ext cx="712216" cy="406996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600" b="1" dirty="0" smtClean="0">
                    <a:solidFill>
                      <a:schemeClr val="tx2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32</a:t>
                </a:r>
                <a:endParaRPr lang="ru-RU" sz="2600" b="1" dirty="0">
                  <a:solidFill>
                    <a:schemeClr val="tx2"/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6" name="TextBox 80"/>
              <p:cNvSpPr txBox="1">
                <a:spLocks noChangeArrowheads="1"/>
              </p:cNvSpPr>
              <p:nvPr/>
            </p:nvSpPr>
            <p:spPr bwMode="auto">
              <a:xfrm>
                <a:off x="1879186" y="1827968"/>
                <a:ext cx="712216" cy="216216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ru-RU" altLang="ru-RU" sz="1100" dirty="0" smtClean="0">
                    <a:solidFill>
                      <a:schemeClr val="bg1"/>
                    </a:solidFill>
                  </a:rPr>
                  <a:t>проекта</a:t>
                </a:r>
                <a:endParaRPr lang="ru-RU" altLang="ru-RU" sz="1100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8" name="Группа 78"/>
            <p:cNvGrpSpPr>
              <a:grpSpLocks/>
            </p:cNvGrpSpPr>
            <p:nvPr/>
          </p:nvGrpSpPr>
          <p:grpSpPr bwMode="auto">
            <a:xfrm>
              <a:off x="3010178" y="5830794"/>
              <a:ext cx="864096" cy="694550"/>
              <a:chOff x="1879186" y="1463772"/>
              <a:chExt cx="712216" cy="574034"/>
            </a:xfrm>
          </p:grpSpPr>
          <p:sp>
            <p:nvSpPr>
              <p:cNvPr id="140" name="TextBox 139"/>
              <p:cNvSpPr txBox="1"/>
              <p:nvPr/>
            </p:nvSpPr>
            <p:spPr>
              <a:xfrm>
                <a:off x="1879186" y="1463772"/>
                <a:ext cx="712216" cy="406996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600" b="1" dirty="0" smtClean="0">
                    <a:solidFill>
                      <a:schemeClr val="tx2"/>
                    </a:solidFill>
                    <a:latin typeface="Arial Black" panose="020B0A04020102020204" pitchFamily="34" charset="0"/>
                    <a:cs typeface="Arial" panose="020B0604020202020204" pitchFamily="34" charset="0"/>
                  </a:rPr>
                  <a:t>26</a:t>
                </a:r>
                <a:endParaRPr lang="ru-RU" sz="2600" b="1" dirty="0">
                  <a:solidFill>
                    <a:schemeClr val="tx2"/>
                  </a:solidFill>
                  <a:latin typeface="Arial Black" panose="020B0A040201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1" name="TextBox 80"/>
              <p:cNvSpPr txBox="1">
                <a:spLocks noChangeArrowheads="1"/>
              </p:cNvSpPr>
              <p:nvPr/>
            </p:nvSpPr>
            <p:spPr bwMode="auto">
              <a:xfrm>
                <a:off x="1879186" y="1821590"/>
                <a:ext cx="712216" cy="216216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ru-RU" altLang="ru-RU" sz="1100" dirty="0" smtClean="0">
                    <a:solidFill>
                      <a:schemeClr val="bg1"/>
                    </a:solidFill>
                  </a:rPr>
                  <a:t>проектов</a:t>
                </a:r>
                <a:endParaRPr lang="ru-RU" altLang="ru-RU" sz="1100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42" name="Прямоугольник 141"/>
          <p:cNvSpPr/>
          <p:nvPr/>
        </p:nvSpPr>
        <p:spPr>
          <a:xfrm>
            <a:off x="4211960" y="2924944"/>
            <a:ext cx="4968552" cy="338554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66FF"/>
                </a:solidFill>
                <a:latin typeface="Palatino Linotype" panose="02040502050505030304" pitchFamily="18" charset="0"/>
                <a:cs typeface="Arial" pitchFamily="34" charset="0"/>
              </a:rPr>
              <a:t>НАПРАВЛЕНИЯ «НАРОДНОГО БЮДЖЕТА» </a:t>
            </a:r>
            <a:endParaRPr lang="ru-RU" sz="1600" b="1" dirty="0">
              <a:solidFill>
                <a:srgbClr val="0066FF"/>
              </a:solidFill>
              <a:latin typeface="Palatino Linotype" panose="02040502050505030304" pitchFamily="18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054412882"/>
              </p:ext>
            </p:extLst>
          </p:nvPr>
        </p:nvGraphicFramePr>
        <p:xfrm>
          <a:off x="4067944" y="3263498"/>
          <a:ext cx="4968552" cy="3594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16416" y="3356992"/>
            <a:ext cx="864096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1100" dirty="0">
                <a:solidFill>
                  <a:srgbClr val="2C2C2C"/>
                </a:solidFill>
                <a:latin typeface="Century" panose="02040604050505020304" pitchFamily="18" charset="0"/>
              </a:rPr>
              <a:t>проектов</a:t>
            </a:r>
          </a:p>
        </p:txBody>
      </p:sp>
    </p:spTree>
    <p:extLst>
      <p:ext uri="{BB962C8B-B14F-4D97-AF65-F5344CB8AC3E}">
        <p14:creationId xmlns:p14="http://schemas.microsoft.com/office/powerpoint/2010/main" val="276765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Диаграмма 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0836896"/>
              </p:ext>
            </p:extLst>
          </p:nvPr>
        </p:nvGraphicFramePr>
        <p:xfrm>
          <a:off x="-180528" y="986990"/>
          <a:ext cx="5467494" cy="223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-10457"/>
            <a:ext cx="9144000" cy="3970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</a:pPr>
            <a:r>
              <a:rPr lang="ru-RU" altLang="ru-RU" sz="2200" b="1" spc="-100" dirty="0" smtClean="0">
                <a:solidFill>
                  <a:schemeClr val="tx2"/>
                </a:solidFill>
                <a:latin typeface="Palatino Linotype" panose="02040502050505030304" pitchFamily="18" charset="0"/>
                <a:ea typeface="+mj-ea"/>
                <a:cs typeface="+mj-cs"/>
              </a:rPr>
              <a:t>Влияние </a:t>
            </a:r>
            <a:r>
              <a:rPr lang="ru-RU" altLang="ru-RU" sz="2200" b="1" spc="-100" dirty="0">
                <a:solidFill>
                  <a:schemeClr val="tx2"/>
                </a:solidFill>
                <a:latin typeface="Palatino Linotype" panose="02040502050505030304" pitchFamily="18" charset="0"/>
                <a:ea typeface="+mj-ea"/>
                <a:cs typeface="+mj-cs"/>
              </a:rPr>
              <a:t>малого бизнеса на экономику и бюджет </a:t>
            </a:r>
            <a:r>
              <a:rPr lang="ru-RU" altLang="ru-RU" sz="2200" b="1" spc="-100" dirty="0" smtClean="0">
                <a:solidFill>
                  <a:schemeClr val="tx2"/>
                </a:solidFill>
                <a:latin typeface="Palatino Linotype" panose="02040502050505030304" pitchFamily="18" charset="0"/>
                <a:ea typeface="+mj-ea"/>
                <a:cs typeface="+mj-cs"/>
              </a:rPr>
              <a:t>области</a:t>
            </a:r>
            <a:endParaRPr lang="ru-RU" altLang="ru-RU" sz="2200" b="1" spc="-100" dirty="0">
              <a:solidFill>
                <a:schemeClr val="tx2"/>
              </a:solidFill>
              <a:latin typeface="Palatino Linotype" panose="02040502050505030304" pitchFamily="18" charset="0"/>
              <a:ea typeface="+mj-ea"/>
              <a:cs typeface="+mj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3472"/>
            <a:ext cx="594370" cy="329184"/>
          </a:xfrm>
        </p:spPr>
        <p:txBody>
          <a:bodyPr/>
          <a:lstStyle/>
          <a:p>
            <a:pPr algn="ctr"/>
            <a:fld id="{725C68B6-61C2-468F-89AB-4B9F7531AA68}" type="slidenum">
              <a:rPr lang="ru-RU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/>
              <a:t>9</a:t>
            </a:fld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73062" y="781997"/>
            <a:ext cx="1703388" cy="296863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755576" y="781998"/>
            <a:ext cx="14255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200" dirty="0">
                <a:solidFill>
                  <a:srgbClr val="002060"/>
                </a:solidFill>
              </a:rPr>
              <a:t>г. </a:t>
            </a:r>
            <a:r>
              <a:rPr lang="ru-RU" altLang="ru-RU" sz="1200" dirty="0" smtClean="0">
                <a:solidFill>
                  <a:srgbClr val="002060"/>
                </a:solidFill>
              </a:rPr>
              <a:t>С-Петербург</a:t>
            </a:r>
            <a:endParaRPr lang="ru-RU" altLang="ru-RU" sz="1200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4"/>
          <p:cNvSpPr>
            <a:spLocks noChangeArrowheads="1"/>
          </p:cNvSpPr>
          <p:nvPr/>
        </p:nvSpPr>
        <p:spPr bwMode="auto">
          <a:xfrm>
            <a:off x="-36512" y="407798"/>
            <a:ext cx="9180512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/>
          <a:p>
            <a:pPr algn="ctr"/>
            <a:r>
              <a:rPr lang="ru-RU" altLang="ru-RU" sz="1600" b="1" dirty="0" smtClean="0">
                <a:solidFill>
                  <a:srgbClr val="0066FF"/>
                </a:solidFill>
                <a:latin typeface="Palatino Linotype" panose="02040502050505030304" pitchFamily="18" charset="0"/>
                <a:cs typeface="Arial" pitchFamily="34" charset="0"/>
              </a:rPr>
              <a:t>СРЕДНЕСПИСОЧНАЯ ЧИСЛЕННОСТЬ РАБОТНИКОВ У МСП НА 10.08.2018, ТЫС.ЧЕЛ.</a:t>
            </a:r>
            <a:endParaRPr lang="ru-RU" altLang="ru-RU" sz="1600" b="1" dirty="0">
              <a:solidFill>
                <a:srgbClr val="0066FF"/>
              </a:solidFill>
              <a:latin typeface="Palatino Linotype" panose="02040502050505030304" pitchFamily="18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46327" y="764704"/>
            <a:ext cx="1201737" cy="296863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3676450" y="764704"/>
            <a:ext cx="3048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13"/>
          <p:cNvSpPr txBox="1">
            <a:spLocks noChangeArrowheads="1"/>
          </p:cNvSpPr>
          <p:nvPr/>
        </p:nvSpPr>
        <p:spPr bwMode="auto">
          <a:xfrm>
            <a:off x="4106923" y="764704"/>
            <a:ext cx="8640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 b="1" dirty="0" smtClean="0">
                <a:solidFill>
                  <a:schemeClr val="bg1"/>
                </a:solidFill>
              </a:rPr>
              <a:t>1 101,7</a:t>
            </a:r>
            <a:endParaRPr lang="ru-RU" altLang="ru-RU" sz="1600" b="1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5575" y="1556792"/>
            <a:ext cx="3574693" cy="211668"/>
          </a:xfrm>
          <a:prstGeom prst="rect">
            <a:avLst/>
          </a:prstGeom>
          <a:noFill/>
          <a:ln w="66675" cap="rnd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5" name="Группа 4"/>
          <p:cNvGrpSpPr>
            <a:grpSpLocks/>
          </p:cNvGrpSpPr>
          <p:nvPr/>
        </p:nvGrpSpPr>
        <p:grpSpPr bwMode="auto">
          <a:xfrm>
            <a:off x="3905787" y="1340768"/>
            <a:ext cx="1674325" cy="584775"/>
            <a:chOff x="5700615" y="1785828"/>
            <a:chExt cx="3659135" cy="517307"/>
          </a:xfrm>
        </p:grpSpPr>
        <p:sp>
          <p:nvSpPr>
            <p:cNvPr id="16" name="Овал 15"/>
            <p:cNvSpPr/>
            <p:nvPr/>
          </p:nvSpPr>
          <p:spPr>
            <a:xfrm>
              <a:off x="5700615" y="1825144"/>
              <a:ext cx="1153831" cy="463433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 sz="1400"/>
            </a:p>
          </p:txBody>
        </p:sp>
        <p:sp>
          <p:nvSpPr>
            <p:cNvPr id="17" name="TextBox 22"/>
            <p:cNvSpPr txBox="1">
              <a:spLocks noChangeArrowheads="1"/>
            </p:cNvSpPr>
            <p:nvPr/>
          </p:nvSpPr>
          <p:spPr bwMode="auto">
            <a:xfrm>
              <a:off x="5740261" y="1785828"/>
              <a:ext cx="1114185" cy="517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Palatino Linotype" panose="02040502050505030304" pitchFamily="18" charset="0"/>
                </a:rPr>
                <a:t>4</a:t>
              </a:r>
            </a:p>
          </p:txBody>
        </p:sp>
        <p:sp>
          <p:nvSpPr>
            <p:cNvPr id="18" name="TextBox 41"/>
            <p:cNvSpPr txBox="1">
              <a:spLocks noChangeArrowheads="1"/>
            </p:cNvSpPr>
            <p:nvPr/>
          </p:nvSpPr>
          <p:spPr bwMode="auto">
            <a:xfrm>
              <a:off x="6854448" y="1825433"/>
              <a:ext cx="2505302" cy="4628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ru-RU" altLang="ru-RU" sz="1400" b="1" dirty="0">
                  <a:solidFill>
                    <a:srgbClr val="0070C0"/>
                  </a:solidFill>
                  <a:latin typeface="Century Gothic" pitchFamily="34" charset="0"/>
                  <a:cs typeface="Segoe UI" pitchFamily="34" charset="0"/>
                </a:rPr>
                <a:t>место </a:t>
              </a:r>
              <a:r>
                <a:rPr lang="ru-RU" altLang="ru-RU" sz="1400" b="1" dirty="0" smtClean="0">
                  <a:solidFill>
                    <a:srgbClr val="0070C0"/>
                  </a:solidFill>
                  <a:latin typeface="Century Gothic" pitchFamily="34" charset="0"/>
                  <a:cs typeface="Segoe UI" pitchFamily="34" charset="0"/>
                </a:rPr>
                <a:t/>
              </a:r>
              <a:br>
                <a:rPr lang="ru-RU" altLang="ru-RU" sz="1400" b="1" dirty="0" smtClean="0">
                  <a:solidFill>
                    <a:srgbClr val="0070C0"/>
                  </a:solidFill>
                  <a:latin typeface="Century Gothic" pitchFamily="34" charset="0"/>
                  <a:cs typeface="Segoe UI" pitchFamily="34" charset="0"/>
                </a:rPr>
              </a:br>
              <a:r>
                <a:rPr lang="ru-RU" altLang="ru-RU" sz="1400" b="1" dirty="0" smtClean="0">
                  <a:solidFill>
                    <a:srgbClr val="0070C0"/>
                  </a:solidFill>
                  <a:latin typeface="Century Gothic" pitchFamily="34" charset="0"/>
                  <a:cs typeface="Segoe UI" pitchFamily="34" charset="0"/>
                </a:rPr>
                <a:t>по </a:t>
              </a:r>
              <a:r>
                <a:rPr lang="ru-RU" altLang="ru-RU" sz="1400" b="1" dirty="0">
                  <a:solidFill>
                    <a:srgbClr val="0070C0"/>
                  </a:solidFill>
                  <a:latin typeface="Century Gothic" pitchFamily="34" charset="0"/>
                  <a:cs typeface="Segoe UI" pitchFamily="34" charset="0"/>
                </a:rPr>
                <a:t>СЗФО</a:t>
              </a:r>
              <a:endParaRPr lang="ru-RU" altLang="ru-RU" sz="1400" b="1" dirty="0">
                <a:solidFill>
                  <a:srgbClr val="0070C0"/>
                </a:solidFill>
                <a:latin typeface="Century Gothic" pitchFamily="34" charset="0"/>
              </a:endParaRPr>
            </a:p>
          </p:txBody>
        </p:sp>
      </p:grpSp>
      <p:cxnSp>
        <p:nvCxnSpPr>
          <p:cNvPr id="21" name="Прямая соединительная линия 20"/>
          <p:cNvCxnSpPr/>
          <p:nvPr/>
        </p:nvCxnSpPr>
        <p:spPr>
          <a:xfrm>
            <a:off x="3676450" y="1078859"/>
            <a:ext cx="3048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Группа 95"/>
          <p:cNvGrpSpPr>
            <a:grpSpLocks/>
          </p:cNvGrpSpPr>
          <p:nvPr/>
        </p:nvGrpSpPr>
        <p:grpSpPr bwMode="auto">
          <a:xfrm>
            <a:off x="5580112" y="620688"/>
            <a:ext cx="3395758" cy="1250888"/>
            <a:chOff x="-1828677" y="2142248"/>
            <a:chExt cx="3116297" cy="1250852"/>
          </a:xfrm>
        </p:grpSpPr>
        <p:sp>
          <p:nvSpPr>
            <p:cNvPr id="51" name="TextBox 97"/>
            <p:cNvSpPr txBox="1">
              <a:spLocks noChangeArrowheads="1"/>
            </p:cNvSpPr>
            <p:nvPr/>
          </p:nvSpPr>
          <p:spPr bwMode="auto">
            <a:xfrm>
              <a:off x="-1466375" y="2142248"/>
              <a:ext cx="2555748" cy="5847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3200" b="1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53,0 </a:t>
              </a:r>
              <a:r>
                <a:rPr lang="ru-RU" altLang="ru-RU" sz="1600" dirty="0" err="1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тыс.ед</a:t>
              </a:r>
              <a:r>
                <a:rPr lang="ru-RU" altLang="ru-RU" sz="1600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.</a:t>
              </a:r>
              <a:endParaRPr lang="ru-RU" altLang="ru-RU" sz="2800" dirty="0">
                <a:solidFill>
                  <a:srgbClr val="002060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52" name="TextBox 98"/>
            <p:cNvSpPr txBox="1">
              <a:spLocks noChangeArrowheads="1"/>
            </p:cNvSpPr>
            <p:nvPr/>
          </p:nvSpPr>
          <p:spPr bwMode="auto">
            <a:xfrm>
              <a:off x="-1828677" y="2654457"/>
              <a:ext cx="3116297" cy="73864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1400" i="1" dirty="0" smtClean="0">
                  <a:solidFill>
                    <a:schemeClr val="bg2">
                      <a:lumMod val="10000"/>
                    </a:schemeClr>
                  </a:solidFill>
                  <a:latin typeface="Cambria" panose="02040503050406030204" pitchFamily="18" charset="0"/>
                </a:rPr>
                <a:t>количество субъектов МСП</a:t>
              </a:r>
              <a:br>
                <a:rPr lang="ru-RU" altLang="ru-RU" sz="1400" i="1" dirty="0" smtClean="0">
                  <a:solidFill>
                    <a:schemeClr val="bg2">
                      <a:lumMod val="10000"/>
                    </a:schemeClr>
                  </a:solidFill>
                  <a:latin typeface="Cambria" panose="02040503050406030204" pitchFamily="18" charset="0"/>
                </a:rPr>
              </a:br>
              <a:r>
                <a:rPr lang="ru-RU" altLang="ru-RU" sz="1400" i="1" dirty="0" smtClean="0">
                  <a:solidFill>
                    <a:schemeClr val="bg2">
                      <a:lumMod val="10000"/>
                    </a:schemeClr>
                  </a:solidFill>
                  <a:latin typeface="Cambria" panose="02040503050406030204" pitchFamily="18" charset="0"/>
                </a:rPr>
                <a:t>в Вологодской области </a:t>
              </a:r>
              <a:br>
                <a:rPr lang="ru-RU" altLang="ru-RU" sz="1400" i="1" dirty="0" smtClean="0">
                  <a:solidFill>
                    <a:schemeClr val="bg2">
                      <a:lumMod val="10000"/>
                    </a:schemeClr>
                  </a:solidFill>
                  <a:latin typeface="Cambria" panose="02040503050406030204" pitchFamily="18" charset="0"/>
                </a:rPr>
              </a:br>
              <a:r>
                <a:rPr lang="ru-RU" altLang="ru-RU" sz="1400" i="1" dirty="0" smtClean="0">
                  <a:solidFill>
                    <a:schemeClr val="bg2">
                      <a:lumMod val="10000"/>
                    </a:schemeClr>
                  </a:solidFill>
                  <a:latin typeface="Cambria" panose="02040503050406030204" pitchFamily="18" charset="0"/>
                </a:rPr>
                <a:t>по состоянию на 10.08.2018</a:t>
              </a:r>
              <a:endParaRPr lang="ru-RU" altLang="ru-RU" sz="1400" i="1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endParaRPr>
            </a:p>
          </p:txBody>
        </p:sp>
      </p:grpSp>
      <p:sp>
        <p:nvSpPr>
          <p:cNvPr id="42" name="Прямоугольник 14"/>
          <p:cNvSpPr>
            <a:spLocks noChangeArrowheads="1"/>
          </p:cNvSpPr>
          <p:nvPr/>
        </p:nvSpPr>
        <p:spPr bwMode="auto">
          <a:xfrm>
            <a:off x="-3483" y="3409255"/>
            <a:ext cx="4863515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/>
          <a:p>
            <a:pPr algn="ctr"/>
            <a:r>
              <a:rPr lang="ru-RU" altLang="ru-RU" sz="1400" b="1" dirty="0" smtClean="0">
                <a:solidFill>
                  <a:srgbClr val="0066FF"/>
                </a:solidFill>
                <a:latin typeface="Palatino Linotype" panose="02040502050505030304" pitchFamily="18" charset="0"/>
                <a:cs typeface="Arial" pitchFamily="34" charset="0"/>
              </a:rPr>
              <a:t>ЭКОНОМИЧЕСКИЕ ПОКАЗАТЕЛИ ЗА 2017 ГОД</a:t>
            </a:r>
            <a:endParaRPr lang="ru-RU" altLang="ru-RU" sz="1400" b="1" dirty="0">
              <a:solidFill>
                <a:srgbClr val="0066FF"/>
              </a:solidFill>
              <a:latin typeface="Palatino Linotype" panose="02040502050505030304" pitchFamily="18" charset="0"/>
              <a:cs typeface="Arial" pitchFamily="34" charset="0"/>
            </a:endParaRPr>
          </a:p>
        </p:txBody>
      </p:sp>
      <p:grpSp>
        <p:nvGrpSpPr>
          <p:cNvPr id="84" name="Группа 59"/>
          <p:cNvGrpSpPr>
            <a:grpSpLocks/>
          </p:cNvGrpSpPr>
          <p:nvPr/>
        </p:nvGrpSpPr>
        <p:grpSpPr bwMode="auto">
          <a:xfrm>
            <a:off x="10206" y="3835889"/>
            <a:ext cx="4705810" cy="517064"/>
            <a:chOff x="4366465" y="5946736"/>
            <a:chExt cx="3876604" cy="427612"/>
          </a:xfrm>
        </p:grpSpPr>
        <p:sp>
          <p:nvSpPr>
            <p:cNvPr id="85" name="Заголовок 1"/>
            <p:cNvSpPr txBox="1">
              <a:spLocks/>
            </p:cNvSpPr>
            <p:nvPr/>
          </p:nvSpPr>
          <p:spPr bwMode="auto">
            <a:xfrm>
              <a:off x="5382416" y="5946736"/>
              <a:ext cx="2860653" cy="427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dirty="0">
                  <a:solidFill>
                    <a:srgbClr val="002060"/>
                  </a:solidFill>
                  <a:latin typeface="Century" panose="02040604050505020304" pitchFamily="18" charset="0"/>
                </a:rPr>
                <a:t>Выручка от реализации товаров, работ и услуг </a:t>
              </a:r>
              <a:r>
                <a:rPr lang="ru-RU" sz="1200" dirty="0" smtClean="0">
                  <a:solidFill>
                    <a:srgbClr val="002060"/>
                  </a:solidFill>
                  <a:latin typeface="Century" panose="02040604050505020304" pitchFamily="18" charset="0"/>
                </a:rPr>
                <a:t>МСП, </a:t>
              </a:r>
              <a:r>
                <a:rPr lang="ru-RU" sz="1200" dirty="0" err="1" smtClean="0">
                  <a:solidFill>
                    <a:srgbClr val="002060"/>
                  </a:solidFill>
                  <a:latin typeface="Century" panose="02040604050505020304" pitchFamily="18" charset="0"/>
                </a:rPr>
                <a:t>млрд.руб</a:t>
              </a:r>
              <a:r>
                <a:rPr lang="ru-RU" sz="1200" dirty="0" smtClean="0">
                  <a:solidFill>
                    <a:srgbClr val="002060"/>
                  </a:solidFill>
                  <a:latin typeface="Century" panose="02040604050505020304" pitchFamily="18" charset="0"/>
                </a:rPr>
                <a:t>.</a:t>
              </a:r>
              <a:endParaRPr lang="ru-RU" sz="1200" dirty="0">
                <a:solidFill>
                  <a:srgbClr val="002060"/>
                </a:solidFill>
                <a:latin typeface="Century" panose="02040604050505020304" pitchFamily="18" charset="0"/>
                <a:ea typeface="Calibri"/>
                <a:cs typeface="Times New Roman"/>
              </a:endParaRPr>
            </a:p>
          </p:txBody>
        </p:sp>
        <p:sp>
          <p:nvSpPr>
            <p:cNvPr id="87" name="TextBox 86"/>
            <p:cNvSpPr txBox="1"/>
            <p:nvPr/>
          </p:nvSpPr>
          <p:spPr bwMode="auto">
            <a:xfrm>
              <a:off x="4366465" y="5948879"/>
              <a:ext cx="1034746" cy="407250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b="1" dirty="0" smtClean="0">
                  <a:solidFill>
                    <a:schemeClr val="tx2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166,0</a:t>
              </a:r>
              <a:endParaRPr lang="ru-RU" sz="2600" b="1" dirty="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9" name="Группа 59"/>
          <p:cNvGrpSpPr>
            <a:grpSpLocks/>
          </p:cNvGrpSpPr>
          <p:nvPr/>
        </p:nvGrpSpPr>
        <p:grpSpPr bwMode="auto">
          <a:xfrm>
            <a:off x="323529" y="5276049"/>
            <a:ext cx="4680520" cy="517065"/>
            <a:chOff x="4400387" y="5938121"/>
            <a:chExt cx="3855770" cy="427612"/>
          </a:xfrm>
        </p:grpSpPr>
        <p:sp>
          <p:nvSpPr>
            <p:cNvPr id="90" name="Заголовок 1"/>
            <p:cNvSpPr txBox="1">
              <a:spLocks/>
            </p:cNvSpPr>
            <p:nvPr/>
          </p:nvSpPr>
          <p:spPr bwMode="auto">
            <a:xfrm>
              <a:off x="5110191" y="5938121"/>
              <a:ext cx="3145966" cy="427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dirty="0">
                  <a:solidFill>
                    <a:srgbClr val="002060"/>
                  </a:solidFill>
                  <a:latin typeface="Century" panose="02040604050505020304" pitchFamily="18" charset="0"/>
                </a:rPr>
                <a:t>Объем инвестиций в основной капитал </a:t>
              </a:r>
              <a:r>
                <a:rPr lang="ru-RU" sz="1200" dirty="0" smtClean="0">
                  <a:solidFill>
                    <a:srgbClr val="002060"/>
                  </a:solidFill>
                  <a:latin typeface="Century" panose="02040604050505020304" pitchFamily="18" charset="0"/>
                </a:rPr>
                <a:t>МСП, </a:t>
              </a:r>
              <a:r>
                <a:rPr lang="ru-RU" sz="1200" dirty="0" err="1" smtClean="0">
                  <a:solidFill>
                    <a:srgbClr val="002060"/>
                  </a:solidFill>
                  <a:latin typeface="Century" panose="02040604050505020304" pitchFamily="18" charset="0"/>
                </a:rPr>
                <a:t>млрд.руб</a:t>
              </a:r>
              <a:r>
                <a:rPr lang="ru-RU" sz="1200" dirty="0" smtClean="0">
                  <a:solidFill>
                    <a:srgbClr val="002060"/>
                  </a:solidFill>
                  <a:latin typeface="Century" panose="02040604050505020304" pitchFamily="18" charset="0"/>
                </a:rPr>
                <a:t>.</a:t>
              </a:r>
              <a:endParaRPr lang="ru-RU" sz="1200" dirty="0">
                <a:solidFill>
                  <a:srgbClr val="002060"/>
                </a:solidFill>
                <a:latin typeface="Century" panose="02040604050505020304" pitchFamily="18" charset="0"/>
                <a:ea typeface="Calibri"/>
                <a:cs typeface="Times New Roman"/>
              </a:endParaRPr>
            </a:p>
          </p:txBody>
        </p:sp>
        <p:sp>
          <p:nvSpPr>
            <p:cNvPr id="92" name="TextBox 91"/>
            <p:cNvSpPr txBox="1"/>
            <p:nvPr/>
          </p:nvSpPr>
          <p:spPr bwMode="auto">
            <a:xfrm>
              <a:off x="4400387" y="5948879"/>
              <a:ext cx="915468" cy="407250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b="1" dirty="0" smtClean="0">
                  <a:solidFill>
                    <a:schemeClr val="tx2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4,1</a:t>
              </a:r>
              <a:endParaRPr lang="ru-RU" sz="2600" b="1" dirty="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4" name="Группа 59"/>
          <p:cNvGrpSpPr>
            <a:grpSpLocks/>
          </p:cNvGrpSpPr>
          <p:nvPr/>
        </p:nvGrpSpPr>
        <p:grpSpPr bwMode="auto">
          <a:xfrm>
            <a:off x="212540" y="4542962"/>
            <a:ext cx="4935524" cy="517063"/>
            <a:chOff x="4452737" y="5928520"/>
            <a:chExt cx="4065839" cy="427612"/>
          </a:xfrm>
        </p:grpSpPr>
        <p:sp>
          <p:nvSpPr>
            <p:cNvPr id="95" name="Заголовок 1"/>
            <p:cNvSpPr txBox="1">
              <a:spLocks/>
            </p:cNvSpPr>
            <p:nvPr/>
          </p:nvSpPr>
          <p:spPr bwMode="auto">
            <a:xfrm>
              <a:off x="5258043" y="5928520"/>
              <a:ext cx="3260533" cy="427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dirty="0">
                  <a:solidFill>
                    <a:srgbClr val="002060"/>
                  </a:solidFill>
                  <a:latin typeface="Century" panose="02040604050505020304" pitchFamily="18" charset="0"/>
                </a:rPr>
                <a:t>Доля среднесписочной численности работников МСП в общей численности занятого </a:t>
              </a:r>
              <a:r>
                <a:rPr lang="ru-RU" sz="1200" dirty="0" smtClean="0">
                  <a:solidFill>
                    <a:srgbClr val="002060"/>
                  </a:solidFill>
                  <a:latin typeface="Century" panose="02040604050505020304" pitchFamily="18" charset="0"/>
                </a:rPr>
                <a:t>населения, %</a:t>
              </a:r>
              <a:endParaRPr lang="ru-RU" sz="1200" dirty="0">
                <a:solidFill>
                  <a:srgbClr val="002060"/>
                </a:solidFill>
                <a:latin typeface="Century" panose="02040604050505020304" pitchFamily="18" charset="0"/>
                <a:ea typeface="Calibri"/>
                <a:cs typeface="Times New Roman"/>
              </a:endParaRPr>
            </a:p>
          </p:txBody>
        </p:sp>
        <p:sp>
          <p:nvSpPr>
            <p:cNvPr id="97" name="TextBox 96"/>
            <p:cNvSpPr txBox="1"/>
            <p:nvPr/>
          </p:nvSpPr>
          <p:spPr bwMode="auto">
            <a:xfrm>
              <a:off x="4452737" y="5948879"/>
              <a:ext cx="915468" cy="407250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b="1" dirty="0" smtClean="0">
                  <a:solidFill>
                    <a:schemeClr val="tx2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25,2</a:t>
              </a:r>
              <a:endParaRPr lang="ru-RU" sz="2600" b="1" dirty="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9" name="Группа 59"/>
          <p:cNvGrpSpPr>
            <a:grpSpLocks/>
          </p:cNvGrpSpPr>
          <p:nvPr/>
        </p:nvGrpSpPr>
        <p:grpSpPr bwMode="auto">
          <a:xfrm>
            <a:off x="323529" y="5996129"/>
            <a:ext cx="5832647" cy="529215"/>
            <a:chOff x="4452737" y="5918469"/>
            <a:chExt cx="4804881" cy="437660"/>
          </a:xfrm>
        </p:grpSpPr>
        <p:sp>
          <p:nvSpPr>
            <p:cNvPr id="100" name="Заголовок 1"/>
            <p:cNvSpPr txBox="1">
              <a:spLocks/>
            </p:cNvSpPr>
            <p:nvPr/>
          </p:nvSpPr>
          <p:spPr bwMode="auto">
            <a:xfrm>
              <a:off x="5105252" y="5918469"/>
              <a:ext cx="4152366" cy="427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0"/>
                </a:spcAft>
              </a:pPr>
              <a:r>
                <a:rPr lang="ru-RU" sz="1200" dirty="0" smtClean="0">
                  <a:solidFill>
                    <a:srgbClr val="002060"/>
                  </a:solidFill>
                  <a:latin typeface="Century" panose="02040604050505020304" pitchFamily="18" charset="0"/>
                </a:rPr>
                <a:t>Доля МО области</a:t>
              </a:r>
              <a:r>
                <a:rPr lang="ru-RU" sz="1200" dirty="0">
                  <a:solidFill>
                    <a:srgbClr val="002060"/>
                  </a:solidFill>
                  <a:latin typeface="Century" panose="02040604050505020304" pitchFamily="18" charset="0"/>
                </a:rPr>
                <a:t>, на территории которых зафиксирована положительная динамика </a:t>
              </a:r>
              <a:r>
                <a:rPr lang="ru-RU" sz="1200" dirty="0" smtClean="0">
                  <a:solidFill>
                    <a:srgbClr val="002060"/>
                  </a:solidFill>
                  <a:latin typeface="Century" panose="02040604050505020304" pitchFamily="18" charset="0"/>
                </a:rPr>
                <a:t>зарегистрированных МСП, %</a:t>
              </a:r>
              <a:endParaRPr lang="ru-RU" sz="1200" dirty="0">
                <a:solidFill>
                  <a:srgbClr val="002060"/>
                </a:solidFill>
                <a:latin typeface="Century" panose="02040604050505020304" pitchFamily="18" charset="0"/>
                <a:ea typeface="Calibri"/>
                <a:cs typeface="Times New Roman"/>
              </a:endParaRPr>
            </a:p>
          </p:txBody>
        </p:sp>
        <p:sp>
          <p:nvSpPr>
            <p:cNvPr id="102" name="TextBox 101"/>
            <p:cNvSpPr txBox="1"/>
            <p:nvPr/>
          </p:nvSpPr>
          <p:spPr bwMode="auto">
            <a:xfrm>
              <a:off x="4452737" y="5948879"/>
              <a:ext cx="915468" cy="407250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b="1" dirty="0" smtClean="0">
                  <a:solidFill>
                    <a:schemeClr val="tx2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19</a:t>
              </a:r>
              <a:endParaRPr lang="ru-RU" sz="2600" b="1" dirty="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1" name="Группа 95"/>
          <p:cNvGrpSpPr>
            <a:grpSpLocks/>
          </p:cNvGrpSpPr>
          <p:nvPr/>
        </p:nvGrpSpPr>
        <p:grpSpPr bwMode="auto">
          <a:xfrm>
            <a:off x="5580112" y="4149080"/>
            <a:ext cx="3395758" cy="1232845"/>
            <a:chOff x="-1828677" y="2160289"/>
            <a:chExt cx="3116297" cy="1232809"/>
          </a:xfrm>
        </p:grpSpPr>
        <p:sp>
          <p:nvSpPr>
            <p:cNvPr id="112" name="TextBox 97"/>
            <p:cNvSpPr txBox="1">
              <a:spLocks noChangeArrowheads="1"/>
            </p:cNvSpPr>
            <p:nvPr/>
          </p:nvSpPr>
          <p:spPr bwMode="auto">
            <a:xfrm>
              <a:off x="-1466375" y="2160289"/>
              <a:ext cx="2555748" cy="5847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3200" b="1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5,3 </a:t>
              </a:r>
              <a:r>
                <a:rPr lang="ru-RU" altLang="ru-RU" sz="1600" dirty="0" err="1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млрд.руб</a:t>
              </a:r>
              <a:r>
                <a:rPr lang="ru-RU" altLang="ru-RU" sz="1600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.</a:t>
              </a:r>
              <a:endParaRPr lang="ru-RU" altLang="ru-RU" sz="2800" dirty="0">
                <a:solidFill>
                  <a:srgbClr val="002060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13" name="TextBox 98"/>
            <p:cNvSpPr txBox="1">
              <a:spLocks noChangeArrowheads="1"/>
            </p:cNvSpPr>
            <p:nvPr/>
          </p:nvSpPr>
          <p:spPr bwMode="auto">
            <a:xfrm>
              <a:off x="-1828677" y="2654455"/>
              <a:ext cx="3116297" cy="73864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1400" i="1" dirty="0" smtClean="0">
                  <a:solidFill>
                    <a:schemeClr val="bg2">
                      <a:lumMod val="10000"/>
                    </a:schemeClr>
                  </a:solidFill>
                  <a:latin typeface="Cambria" panose="02040503050406030204" pitchFamily="18" charset="0"/>
                </a:rPr>
                <a:t>сумма </a:t>
              </a:r>
              <a:r>
                <a:rPr lang="ru-RU" altLang="ru-RU" sz="1400" i="1" dirty="0">
                  <a:solidFill>
                    <a:schemeClr val="bg2">
                      <a:lumMod val="10000"/>
                    </a:schemeClr>
                  </a:solidFill>
                  <a:latin typeface="Cambria" panose="02040503050406030204" pitchFamily="18" charset="0"/>
                </a:rPr>
                <a:t>налоговых поступлений </a:t>
              </a:r>
              <a:r>
                <a:rPr lang="ru-RU" altLang="ru-RU" sz="1400" i="1" dirty="0" smtClean="0">
                  <a:solidFill>
                    <a:schemeClr val="bg2">
                      <a:lumMod val="10000"/>
                    </a:schemeClr>
                  </a:solidFill>
                  <a:latin typeface="Cambria" panose="02040503050406030204" pitchFamily="18" charset="0"/>
                </a:rPr>
                <a:t/>
              </a:r>
              <a:br>
                <a:rPr lang="ru-RU" altLang="ru-RU" sz="1400" i="1" dirty="0" smtClean="0">
                  <a:solidFill>
                    <a:schemeClr val="bg2">
                      <a:lumMod val="10000"/>
                    </a:schemeClr>
                  </a:solidFill>
                  <a:latin typeface="Cambria" panose="02040503050406030204" pitchFamily="18" charset="0"/>
                </a:rPr>
              </a:br>
              <a:r>
                <a:rPr lang="ru-RU" altLang="ru-RU" sz="1400" i="1" dirty="0" smtClean="0">
                  <a:solidFill>
                    <a:schemeClr val="bg2">
                      <a:lumMod val="10000"/>
                    </a:schemeClr>
                  </a:solidFill>
                  <a:latin typeface="Cambria" panose="02040503050406030204" pitchFamily="18" charset="0"/>
                </a:rPr>
                <a:t>в </a:t>
              </a:r>
              <a:r>
                <a:rPr lang="ru-RU" altLang="ru-RU" sz="1400" i="1" dirty="0">
                  <a:solidFill>
                    <a:schemeClr val="bg2">
                      <a:lumMod val="10000"/>
                    </a:schemeClr>
                  </a:solidFill>
                  <a:latin typeface="Cambria" panose="02040503050406030204" pitchFamily="18" charset="0"/>
                </a:rPr>
                <a:t>бюджет области от деятельности </a:t>
              </a:r>
              <a:r>
                <a:rPr lang="ru-RU" altLang="ru-RU" sz="1400" i="1" dirty="0" smtClean="0">
                  <a:solidFill>
                    <a:schemeClr val="bg2">
                      <a:lumMod val="10000"/>
                    </a:schemeClr>
                  </a:solidFill>
                  <a:latin typeface="Cambria" panose="02040503050406030204" pitchFamily="18" charset="0"/>
                </a:rPr>
                <a:t>субъектов МСП за 9 месяцев 2018г.</a:t>
              </a:r>
              <a:endParaRPr lang="ru-RU" altLang="ru-RU" sz="1400" i="1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endParaRPr>
            </a:p>
          </p:txBody>
        </p:sp>
      </p:grpSp>
      <p:sp>
        <p:nvSpPr>
          <p:cNvPr id="116" name="Прямоугольник 115"/>
          <p:cNvSpPr/>
          <p:nvPr/>
        </p:nvSpPr>
        <p:spPr>
          <a:xfrm>
            <a:off x="5663502" y="2060848"/>
            <a:ext cx="3296317" cy="19572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Прямоугольник 14"/>
          <p:cNvSpPr>
            <a:spLocks noChangeArrowheads="1"/>
          </p:cNvSpPr>
          <p:nvPr/>
        </p:nvSpPr>
        <p:spPr bwMode="auto">
          <a:xfrm>
            <a:off x="7222111" y="2090243"/>
            <a:ext cx="1675200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300" b="1" dirty="0">
                <a:solidFill>
                  <a:srgbClr val="0070C0"/>
                </a:solidFill>
                <a:latin typeface="+mn-lt"/>
                <a:cs typeface="Segoe UI" pitchFamily="34" charset="0"/>
              </a:rPr>
              <a:t>Н</a:t>
            </a:r>
            <a:r>
              <a:rPr lang="ru-RU" altLang="ru-RU" sz="1300" b="1" dirty="0" smtClean="0">
                <a:solidFill>
                  <a:srgbClr val="0070C0"/>
                </a:solidFill>
                <a:latin typeface="+mn-lt"/>
                <a:cs typeface="Segoe UI" pitchFamily="34" charset="0"/>
              </a:rPr>
              <a:t>алоги </a:t>
            </a:r>
            <a:r>
              <a:rPr lang="ru-RU" altLang="ru-RU" sz="1300" b="1" dirty="0">
                <a:solidFill>
                  <a:srgbClr val="0070C0"/>
                </a:solidFill>
                <a:latin typeface="+mn-lt"/>
                <a:cs typeface="Segoe UI" pitchFamily="34" charset="0"/>
              </a:rPr>
              <a:t>от МСП </a:t>
            </a:r>
            <a:r>
              <a:rPr lang="ru-RU" altLang="ru-RU" sz="1300" b="1" dirty="0" smtClean="0">
                <a:solidFill>
                  <a:srgbClr val="0070C0"/>
                </a:solidFill>
                <a:latin typeface="+mn-lt"/>
                <a:cs typeface="Segoe UI" pitchFamily="34" charset="0"/>
              </a:rPr>
              <a:t/>
            </a:r>
            <a:br>
              <a:rPr lang="ru-RU" altLang="ru-RU" sz="1300" b="1" dirty="0" smtClean="0">
                <a:solidFill>
                  <a:srgbClr val="0070C0"/>
                </a:solidFill>
                <a:latin typeface="+mn-lt"/>
                <a:cs typeface="Segoe UI" pitchFamily="34" charset="0"/>
              </a:rPr>
            </a:br>
            <a:r>
              <a:rPr lang="ru-RU" altLang="ru-RU" sz="1300" b="1" dirty="0" smtClean="0">
                <a:solidFill>
                  <a:srgbClr val="0070C0"/>
                </a:solidFill>
                <a:latin typeface="+mn-lt"/>
                <a:cs typeface="Segoe UI" pitchFamily="34" charset="0"/>
              </a:rPr>
              <a:t>в </a:t>
            </a:r>
            <a:r>
              <a:rPr lang="ru-RU" altLang="ru-RU" sz="1300" b="1" dirty="0">
                <a:solidFill>
                  <a:srgbClr val="0070C0"/>
                </a:solidFill>
                <a:latin typeface="+mn-lt"/>
                <a:cs typeface="Segoe UI" pitchFamily="34" charset="0"/>
              </a:rPr>
              <a:t>бюджет </a:t>
            </a:r>
            <a:r>
              <a:rPr lang="ru-RU" altLang="ru-RU" sz="1300" b="1" dirty="0" err="1" smtClean="0">
                <a:solidFill>
                  <a:srgbClr val="0070C0"/>
                </a:solidFill>
                <a:latin typeface="+mn-lt"/>
                <a:cs typeface="Segoe UI" pitchFamily="34" charset="0"/>
              </a:rPr>
              <a:t>бласти</a:t>
            </a:r>
            <a:r>
              <a:rPr lang="ru-RU" altLang="ru-RU" sz="1300" b="1" dirty="0" smtClean="0">
                <a:solidFill>
                  <a:srgbClr val="0070C0"/>
                </a:solidFill>
                <a:latin typeface="+mn-lt"/>
                <a:cs typeface="Segoe UI" pitchFamily="34" charset="0"/>
              </a:rPr>
              <a:t> за </a:t>
            </a:r>
            <a:r>
              <a:rPr lang="ru-RU" altLang="ru-RU" sz="1300" b="1" dirty="0">
                <a:solidFill>
                  <a:srgbClr val="0070C0"/>
                </a:solidFill>
                <a:latin typeface="+mn-lt"/>
                <a:cs typeface="Segoe UI" pitchFamily="34" charset="0"/>
              </a:rPr>
              <a:t>2013-2017гг.</a:t>
            </a:r>
          </a:p>
        </p:txBody>
      </p:sp>
      <p:graphicFrame>
        <p:nvGraphicFramePr>
          <p:cNvPr id="118" name="Диаграмма 1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9734041"/>
              </p:ext>
            </p:extLst>
          </p:nvPr>
        </p:nvGraphicFramePr>
        <p:xfrm>
          <a:off x="5663502" y="2282510"/>
          <a:ext cx="2195852" cy="1607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19" name="Группа 95"/>
          <p:cNvGrpSpPr>
            <a:grpSpLocks/>
          </p:cNvGrpSpPr>
          <p:nvPr/>
        </p:nvGrpSpPr>
        <p:grpSpPr bwMode="auto">
          <a:xfrm>
            <a:off x="7379900" y="2908455"/>
            <a:ext cx="1235930" cy="792089"/>
            <a:chOff x="1264336" y="1194622"/>
            <a:chExt cx="1134217" cy="792066"/>
          </a:xfrm>
        </p:grpSpPr>
        <p:sp>
          <p:nvSpPr>
            <p:cNvPr id="120" name="TextBox 97"/>
            <p:cNvSpPr txBox="1">
              <a:spLocks noChangeArrowheads="1"/>
            </p:cNvSpPr>
            <p:nvPr/>
          </p:nvSpPr>
          <p:spPr bwMode="auto">
            <a:xfrm>
              <a:off x="1264336" y="1194622"/>
              <a:ext cx="1134217" cy="523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2800" b="1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27,5</a:t>
              </a:r>
              <a:endParaRPr lang="ru-RU" altLang="ru-RU" sz="2800" b="1" dirty="0">
                <a:solidFill>
                  <a:srgbClr val="002060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21" name="TextBox 98"/>
            <p:cNvSpPr txBox="1">
              <a:spLocks noChangeArrowheads="1"/>
            </p:cNvSpPr>
            <p:nvPr/>
          </p:nvSpPr>
          <p:spPr bwMode="auto">
            <a:xfrm>
              <a:off x="1381274" y="1678920"/>
              <a:ext cx="900343" cy="30776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1400" i="1" dirty="0" smtClean="0">
                  <a:solidFill>
                    <a:schemeClr val="bg2">
                      <a:lumMod val="10000"/>
                    </a:schemeClr>
                  </a:solidFill>
                  <a:latin typeface="Cambria" panose="02040503050406030204" pitchFamily="18" charset="0"/>
                </a:rPr>
                <a:t>млрд. руб.</a:t>
              </a:r>
              <a:endParaRPr lang="ru-RU" altLang="ru-RU" sz="1400" i="1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endParaRPr>
            </a:p>
          </p:txBody>
        </p:sp>
      </p:grpSp>
      <p:sp>
        <p:nvSpPr>
          <p:cNvPr id="122" name="Прямоугольник 64"/>
          <p:cNvSpPr>
            <a:spLocks noChangeArrowheads="1"/>
          </p:cNvSpPr>
          <p:nvPr/>
        </p:nvSpPr>
        <p:spPr bwMode="auto">
          <a:xfrm>
            <a:off x="6541768" y="2100697"/>
            <a:ext cx="7523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  <a:latin typeface="Palatino Linotype" panose="02040502050505030304" pitchFamily="18" charset="0"/>
                <a:cs typeface="Arial" charset="0"/>
              </a:rPr>
              <a:t>11</a:t>
            </a:r>
            <a:r>
              <a:rPr lang="ru-RU" dirty="0">
                <a:solidFill>
                  <a:srgbClr val="002060"/>
                </a:solidFill>
                <a:latin typeface="Palatino Linotype" panose="02040502050505030304" pitchFamily="18" charset="0"/>
                <a:cs typeface="Arial" charset="0"/>
              </a:rPr>
              <a:t>%</a:t>
            </a:r>
          </a:p>
        </p:txBody>
      </p:sp>
      <p:grpSp>
        <p:nvGrpSpPr>
          <p:cNvPr id="123" name="Группа 95"/>
          <p:cNvGrpSpPr>
            <a:grpSpLocks/>
          </p:cNvGrpSpPr>
          <p:nvPr/>
        </p:nvGrpSpPr>
        <p:grpSpPr bwMode="auto">
          <a:xfrm>
            <a:off x="5902897" y="5589240"/>
            <a:ext cx="2784941" cy="1035984"/>
            <a:chOff x="-1466375" y="2160289"/>
            <a:chExt cx="2555748" cy="1035954"/>
          </a:xfrm>
        </p:grpSpPr>
        <p:sp>
          <p:nvSpPr>
            <p:cNvPr id="124" name="TextBox 97"/>
            <p:cNvSpPr txBox="1">
              <a:spLocks noChangeArrowheads="1"/>
            </p:cNvSpPr>
            <p:nvPr/>
          </p:nvSpPr>
          <p:spPr bwMode="auto">
            <a:xfrm>
              <a:off x="-1466375" y="2160289"/>
              <a:ext cx="2555748" cy="5847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3200" b="1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12,5</a:t>
              </a:r>
              <a:r>
                <a:rPr lang="ru-RU" altLang="ru-RU" dirty="0" smtClean="0">
                  <a:solidFill>
                    <a:srgbClr val="002060"/>
                  </a:solidFill>
                  <a:latin typeface="Cambria" panose="02040503050406030204" pitchFamily="18" charset="0"/>
                </a:rPr>
                <a:t>%</a:t>
              </a:r>
              <a:endParaRPr lang="ru-RU" altLang="ru-RU" sz="3200" dirty="0">
                <a:solidFill>
                  <a:srgbClr val="002060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25" name="TextBox 98"/>
            <p:cNvSpPr txBox="1">
              <a:spLocks noChangeArrowheads="1"/>
            </p:cNvSpPr>
            <p:nvPr/>
          </p:nvSpPr>
          <p:spPr bwMode="auto">
            <a:xfrm>
              <a:off x="-1442629" y="2673038"/>
              <a:ext cx="2455476" cy="52320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square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ru-RU" altLang="ru-RU" sz="1400" i="1" dirty="0" smtClean="0">
                  <a:solidFill>
                    <a:schemeClr val="bg2">
                      <a:lumMod val="10000"/>
                    </a:schemeClr>
                  </a:solidFill>
                  <a:latin typeface="Cambria" panose="02040503050406030204" pitchFamily="18" charset="0"/>
                </a:rPr>
                <a:t>прирост поступления налогов </a:t>
              </a:r>
              <a:br>
                <a:rPr lang="ru-RU" altLang="ru-RU" sz="1400" i="1" dirty="0" smtClean="0">
                  <a:solidFill>
                    <a:schemeClr val="bg2">
                      <a:lumMod val="10000"/>
                    </a:schemeClr>
                  </a:solidFill>
                  <a:latin typeface="Cambria" panose="02040503050406030204" pitchFamily="18" charset="0"/>
                </a:rPr>
              </a:br>
              <a:r>
                <a:rPr lang="ru-RU" altLang="ru-RU" sz="1400" i="1" dirty="0" smtClean="0">
                  <a:solidFill>
                    <a:schemeClr val="bg2">
                      <a:lumMod val="10000"/>
                    </a:schemeClr>
                  </a:solidFill>
                  <a:latin typeface="Cambria" panose="02040503050406030204" pitchFamily="18" charset="0"/>
                </a:rPr>
                <a:t>за 9 месяцев 2018 года</a:t>
              </a:r>
              <a:endParaRPr lang="ru-RU" altLang="ru-RU" sz="1400" i="1" dirty="0">
                <a:solidFill>
                  <a:schemeClr val="bg2">
                    <a:lumMod val="10000"/>
                  </a:schemeClr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745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Птичка">
  <a:themeElements>
    <a:clrScheme name="Другая 19">
      <a:dk1>
        <a:srgbClr val="2C2C2C"/>
      </a:dk1>
      <a:lt1>
        <a:srgbClr val="FFFFFF"/>
      </a:lt1>
      <a:dk2>
        <a:srgbClr val="0674A5"/>
      </a:dk2>
      <a:lt2>
        <a:srgbClr val="EDEDED"/>
      </a:lt2>
      <a:accent1>
        <a:srgbClr val="FFC000"/>
      </a:accent1>
      <a:accent2>
        <a:srgbClr val="93DAFA"/>
      </a:accent2>
      <a:accent3>
        <a:srgbClr val="0CC978"/>
      </a:accent3>
      <a:accent4>
        <a:srgbClr val="002060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Тема Птичка</Template>
  <TotalTime>1443</TotalTime>
  <Words>2059</Words>
  <Application>Microsoft Office PowerPoint</Application>
  <PresentationFormat>Экран (4:3)</PresentationFormat>
  <Paragraphs>579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Птичка</vt:lpstr>
      <vt:lpstr>ОБ ОСОБЕННОСТЯХ БЮДЖЕТНОЙ И НАЛОГОВОЙ ПОЛИТИКИ  В СОВРЕМЕННЫХ УСЛОВИЯХ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Соколова Оксана Николаевна</dc:creator>
  <cp:lastModifiedBy>Хламова Мария Алексеевна</cp:lastModifiedBy>
  <cp:revision>179</cp:revision>
  <cp:lastPrinted>2018-10-11T06:28:31Z</cp:lastPrinted>
  <dcterms:created xsi:type="dcterms:W3CDTF">2018-10-05T05:51:48Z</dcterms:created>
  <dcterms:modified xsi:type="dcterms:W3CDTF">2018-10-11T08:24:47Z</dcterms:modified>
</cp:coreProperties>
</file>