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3.xml" ContentType="application/vnd.openxmlformats-officedocument.drawingml.chartshapes+xml"/>
  <Override PartName="/ppt/charts/chart20.xml" ContentType="application/vnd.openxmlformats-officedocument.drawingml.chart+xml"/>
  <Override PartName="/ppt/notesSlides/notesSlide14.xml" ContentType="application/vnd.openxmlformats-officedocument.presentationml.notesSlide+xml"/>
  <Override PartName="/ppt/charts/chart21.xml" ContentType="application/vnd.openxmlformats-officedocument.drawingml.chart+xml"/>
  <Override PartName="/ppt/drawings/drawing4.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drawings/drawing5.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drawings/drawing6.xml" ContentType="application/vnd.openxmlformats-officedocument.drawingml.chartshapes+xml"/>
  <Override PartName="/ppt/charts/chart26.xml" ContentType="application/vnd.openxmlformats-officedocument.drawingml.chart+xml"/>
  <Override PartName="/ppt/drawings/drawing7.xml" ContentType="application/vnd.openxmlformats-officedocument.drawingml.chartshapes+xml"/>
  <Override PartName="/ppt/charts/chart27.xml" ContentType="application/vnd.openxmlformats-officedocument.drawingml.chart+xml"/>
  <Override PartName="/ppt/drawings/drawing8.xml" ContentType="application/vnd.openxmlformats-officedocument.drawingml.chartshapes+xml"/>
  <Override PartName="/ppt/charts/chart28.xml" ContentType="application/vnd.openxmlformats-officedocument.drawingml.chart+xml"/>
  <Override PartName="/ppt/drawings/drawing9.xml" ContentType="application/vnd.openxmlformats-officedocument.drawingml.chartshapes+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drawings/drawing10.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drawings/drawing11.xml" ContentType="application/vnd.openxmlformats-officedocument.drawingml.chartshapes+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9"/>
  </p:notesMasterIdLst>
  <p:handoutMasterIdLst>
    <p:handoutMasterId r:id="rId50"/>
  </p:handoutMasterIdLst>
  <p:sldIdLst>
    <p:sldId id="364" r:id="rId2"/>
    <p:sldId id="336" r:id="rId3"/>
    <p:sldId id="409" r:id="rId4"/>
    <p:sldId id="411" r:id="rId5"/>
    <p:sldId id="378" r:id="rId6"/>
    <p:sldId id="412" r:id="rId7"/>
    <p:sldId id="414" r:id="rId8"/>
    <p:sldId id="415" r:id="rId9"/>
    <p:sldId id="416" r:id="rId10"/>
    <p:sldId id="422" r:id="rId11"/>
    <p:sldId id="370" r:id="rId12"/>
    <p:sldId id="403" r:id="rId13"/>
    <p:sldId id="373" r:id="rId14"/>
    <p:sldId id="374" r:id="rId15"/>
    <p:sldId id="375" r:id="rId16"/>
    <p:sldId id="417" r:id="rId17"/>
    <p:sldId id="418" r:id="rId18"/>
    <p:sldId id="419" r:id="rId19"/>
    <p:sldId id="420" r:id="rId20"/>
    <p:sldId id="421" r:id="rId21"/>
    <p:sldId id="335" r:id="rId22"/>
    <p:sldId id="379" r:id="rId23"/>
    <p:sldId id="380" r:id="rId24"/>
    <p:sldId id="423" r:id="rId25"/>
    <p:sldId id="385" r:id="rId26"/>
    <p:sldId id="386" r:id="rId27"/>
    <p:sldId id="382" r:id="rId28"/>
    <p:sldId id="383" r:id="rId29"/>
    <p:sldId id="388" r:id="rId30"/>
    <p:sldId id="389" r:id="rId31"/>
    <p:sldId id="391" r:id="rId32"/>
    <p:sldId id="392" r:id="rId33"/>
    <p:sldId id="393" r:id="rId34"/>
    <p:sldId id="397" r:id="rId35"/>
    <p:sldId id="394" r:id="rId36"/>
    <p:sldId id="401" r:id="rId37"/>
    <p:sldId id="396" r:id="rId38"/>
    <p:sldId id="399" r:id="rId39"/>
    <p:sldId id="398" r:id="rId40"/>
    <p:sldId id="424" r:id="rId41"/>
    <p:sldId id="400" r:id="rId42"/>
    <p:sldId id="406" r:id="rId43"/>
    <p:sldId id="407" r:id="rId44"/>
    <p:sldId id="425" r:id="rId45"/>
    <p:sldId id="404" r:id="rId46"/>
    <p:sldId id="405" r:id="rId47"/>
    <p:sldId id="36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98827" autoAdjust="0"/>
  </p:normalViewPr>
  <p:slideViewPr>
    <p:cSldViewPr>
      <p:cViewPr varScale="1">
        <p:scale>
          <a:sx n="115" d="100"/>
          <a:sy n="115" d="100"/>
        </p:scale>
        <p:origin x="136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Excel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Excel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Excel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Excel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Excel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Excel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Excel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Excel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Excel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Excel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_____Microsoft_Excel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Microsoft_Excel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Microsoft_Excel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Microsoft_Excel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_____Microsoft_Excel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Microsoft_Excel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Excel43.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_____Microsoft_Excel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Excel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Excel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Excel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Excel48.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90"/>
      <c:rAngAx val="0"/>
    </c:view3D>
    <c:floor>
      <c:thickness val="0"/>
    </c:floor>
    <c:sideWall>
      <c:thickness val="0"/>
    </c:sideWall>
    <c:backWall>
      <c:thickness val="0"/>
    </c:backWall>
    <c:plotArea>
      <c:layout>
        <c:manualLayout>
          <c:layoutTarget val="inner"/>
          <c:xMode val="edge"/>
          <c:yMode val="edge"/>
          <c:x val="0"/>
          <c:y val="0.15529971978422363"/>
          <c:w val="1"/>
          <c:h val="0.75508863212730049"/>
        </c:manualLayout>
      </c:layout>
      <c:bar3DChart>
        <c:barDir val="col"/>
        <c:grouping val="clustered"/>
        <c:varyColors val="0"/>
        <c:ser>
          <c:idx val="0"/>
          <c:order val="0"/>
          <c:tx>
            <c:strRef>
              <c:f>Лист1!$B$1</c:f>
              <c:strCache>
                <c:ptCount val="1"/>
                <c:pt idx="0">
                  <c:v>Доходы</c:v>
                </c:pt>
              </c:strCache>
            </c:strRef>
          </c:tx>
          <c:spPr>
            <a:gradFill>
              <a:gsLst>
                <a:gs pos="0">
                  <a:srgbClr val="03D4A8"/>
                </a:gs>
                <a:gs pos="25000">
                  <a:srgbClr val="21D6E0"/>
                </a:gs>
                <a:gs pos="75000">
                  <a:srgbClr val="0087E6"/>
                </a:gs>
                <a:gs pos="100000">
                  <a:srgbClr val="005CBF"/>
                </a:gs>
              </a:gsLst>
              <a:lin ang="5400000" scaled="0"/>
            </a:gradFill>
            <a:scene3d>
              <a:camera prst="orthographicFront"/>
              <a:lightRig rig="threePt" dir="t"/>
            </a:scene3d>
            <a:sp3d>
              <a:bevelT/>
            </a:sp3d>
          </c:spPr>
          <c:invertIfNegative val="1"/>
          <c:dLbls>
            <c:dLbl>
              <c:idx val="2"/>
              <c:layout>
                <c:manualLayout>
                  <c:x val="-8.080751522617196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54-47CA-A3BA-CABF73B8D95E}"/>
                </c:ext>
              </c:extLst>
            </c:dLbl>
            <c:spPr>
              <a:noFill/>
              <a:ln>
                <a:noFill/>
              </a:ln>
              <a:effectLst/>
            </c:spPr>
            <c:txPr>
              <a:bodyPr/>
              <a:lstStyle/>
              <a:p>
                <a:pPr>
                  <a:defRPr sz="1600">
                    <a:solidFill>
                      <a:schemeClr val="accent1">
                        <a:lumMod val="50000"/>
                      </a:schemeClr>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2019 год </c:v>
                </c:pt>
                <c:pt idx="1">
                  <c:v>2020 год оценка</c:v>
                </c:pt>
                <c:pt idx="2">
                  <c:v>2021 год</c:v>
                </c:pt>
                <c:pt idx="3">
                  <c:v>2022 год</c:v>
                </c:pt>
                <c:pt idx="4">
                  <c:v>2023 год</c:v>
                </c:pt>
              </c:strCache>
            </c:strRef>
          </c:cat>
          <c:val>
            <c:numRef>
              <c:f>Лист1!$B$2:$B$6</c:f>
              <c:numCache>
                <c:formatCode>General</c:formatCode>
                <c:ptCount val="5"/>
                <c:pt idx="0">
                  <c:v>692</c:v>
                </c:pt>
                <c:pt idx="1">
                  <c:v>841.9</c:v>
                </c:pt>
                <c:pt idx="2">
                  <c:v>764.3</c:v>
                </c:pt>
                <c:pt idx="3">
                  <c:v>788.9</c:v>
                </c:pt>
                <c:pt idx="4">
                  <c:v>738.9</c:v>
                </c:pt>
              </c:numCache>
            </c:numRef>
          </c:val>
          <c:extLst>
            <c:ext xmlns:c16="http://schemas.microsoft.com/office/drawing/2014/chart" uri="{C3380CC4-5D6E-409C-BE32-E72D297353CC}">
              <c16:uniqueId val="{00000001-5954-47CA-A3BA-CABF73B8D95E}"/>
            </c:ext>
          </c:extLst>
        </c:ser>
        <c:ser>
          <c:idx val="1"/>
          <c:order val="1"/>
          <c:tx>
            <c:strRef>
              <c:f>Лист1!$C$1</c:f>
              <c:strCache>
                <c:ptCount val="1"/>
                <c:pt idx="0">
                  <c:v>Расходы</c:v>
                </c:pt>
              </c:strCache>
            </c:strRef>
          </c:tx>
          <c:spPr>
            <a:gradFill>
              <a:gsLst>
                <a:gs pos="0">
                  <a:srgbClr val="FFF200"/>
                </a:gs>
                <a:gs pos="45000">
                  <a:srgbClr val="FF7A00"/>
                </a:gs>
                <a:gs pos="70000">
                  <a:srgbClr val="FF0300"/>
                </a:gs>
                <a:gs pos="100000">
                  <a:srgbClr val="4D0808"/>
                </a:gs>
              </a:gsLst>
              <a:lin ang="5400000" scaled="0"/>
            </a:gradFill>
            <a:scene3d>
              <a:camera prst="orthographicFront"/>
              <a:lightRig rig="threePt" dir="t"/>
            </a:scene3d>
            <a:sp3d>
              <a:bevelT/>
            </a:sp3d>
          </c:spPr>
          <c:invertIfNegative val="0"/>
          <c:dLbls>
            <c:dLbl>
              <c:idx val="0"/>
              <c:layout>
                <c:manualLayout>
                  <c:x val="1.7509375708955069E-2"/>
                  <c:y val="-7.4223234455432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54-47CA-A3BA-CABF73B8D95E}"/>
                </c:ext>
              </c:extLst>
            </c:dLbl>
            <c:dLbl>
              <c:idx val="1"/>
              <c:layout>
                <c:manualLayout>
                  <c:x val="1.9105136777519585E-2"/>
                  <c:y val="-3.5026972311718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54-47CA-A3BA-CABF73B8D95E}"/>
                </c:ext>
              </c:extLst>
            </c:dLbl>
            <c:dLbl>
              <c:idx val="2"/>
              <c:layout>
                <c:manualLayout>
                  <c:x val="1.8723526517595391E-2"/>
                  <c:y val="-2.3515905640114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54-47CA-A3BA-CABF73B8D95E}"/>
                </c:ext>
              </c:extLst>
            </c:dLbl>
            <c:dLbl>
              <c:idx val="3"/>
              <c:layout>
                <c:manualLayout>
                  <c:x val="9.6969018271406728E-3"/>
                  <c:y val="-4.3360130121360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54-47CA-A3BA-CABF73B8D95E}"/>
                </c:ext>
              </c:extLst>
            </c:dLbl>
            <c:dLbl>
              <c:idx val="4"/>
              <c:layout>
                <c:manualLayout>
                  <c:x val="8.0807515226171047E-3"/>
                  <c:y val="-4.3360130121361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54-47CA-A3BA-CABF73B8D95E}"/>
                </c:ext>
              </c:extLst>
            </c:dLbl>
            <c:spPr>
              <a:noFill/>
              <a:ln>
                <a:noFill/>
              </a:ln>
              <a:effectLst/>
            </c:spPr>
            <c:txPr>
              <a:bodyPr/>
              <a:lstStyle/>
              <a:p>
                <a:pPr>
                  <a:defRPr sz="1600">
                    <a:solidFill>
                      <a:schemeClr val="accent1">
                        <a:lumMod val="50000"/>
                      </a:schemeClr>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2019 год </c:v>
                </c:pt>
                <c:pt idx="1">
                  <c:v>2020 год оценка</c:v>
                </c:pt>
                <c:pt idx="2">
                  <c:v>2021 год</c:v>
                </c:pt>
                <c:pt idx="3">
                  <c:v>2022 год</c:v>
                </c:pt>
                <c:pt idx="4">
                  <c:v>2023 год</c:v>
                </c:pt>
              </c:strCache>
            </c:strRef>
          </c:cat>
          <c:val>
            <c:numRef>
              <c:f>Лист1!$C$2:$C$6</c:f>
              <c:numCache>
                <c:formatCode>General</c:formatCode>
                <c:ptCount val="5"/>
                <c:pt idx="0">
                  <c:v>663</c:v>
                </c:pt>
                <c:pt idx="1">
                  <c:v>864.7</c:v>
                </c:pt>
                <c:pt idx="2">
                  <c:v>764.3</c:v>
                </c:pt>
                <c:pt idx="3">
                  <c:v>788.9</c:v>
                </c:pt>
                <c:pt idx="4">
                  <c:v>738.9</c:v>
                </c:pt>
              </c:numCache>
            </c:numRef>
          </c:val>
          <c:extLst>
            <c:ext xmlns:c16="http://schemas.microsoft.com/office/drawing/2014/chart" uri="{C3380CC4-5D6E-409C-BE32-E72D297353CC}">
              <c16:uniqueId val="{00000007-5954-47CA-A3BA-CABF73B8D95E}"/>
            </c:ext>
          </c:extLst>
        </c:ser>
        <c:ser>
          <c:idx val="2"/>
          <c:order val="2"/>
          <c:tx>
            <c:strRef>
              <c:f>Лист1!$D$1</c:f>
              <c:strCache>
                <c:ptCount val="1"/>
                <c:pt idx="0">
                  <c:v>Дефицит(-)/профицит(+)</c:v>
                </c:pt>
              </c:strCache>
            </c:strRef>
          </c:tx>
          <c:spPr>
            <a:gradFill>
              <a:gsLst>
                <a:gs pos="0">
                  <a:srgbClr val="D6B19C"/>
                </a:gs>
                <a:gs pos="30000">
                  <a:srgbClr val="D49E6C"/>
                </a:gs>
                <a:gs pos="70000">
                  <a:srgbClr val="A65528"/>
                </a:gs>
                <a:gs pos="100000">
                  <a:srgbClr val="663012"/>
                </a:gs>
              </a:gsLst>
              <a:lin ang="5400000" scaled="0"/>
            </a:gradFill>
            <a:scene3d>
              <a:camera prst="orthographicFront"/>
              <a:lightRig rig="threePt" dir="t"/>
            </a:scene3d>
            <a:sp3d>
              <a:bevelT/>
            </a:sp3d>
          </c:spPr>
          <c:invertIfNegative val="0"/>
          <c:dLbls>
            <c:dLbl>
              <c:idx val="0"/>
              <c:layout>
                <c:manualLayout>
                  <c:x val="1.1462268081324301E-2"/>
                  <c:y val="1.9595523868995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54-47CA-A3BA-CABF73B8D95E}"/>
                </c:ext>
              </c:extLst>
            </c:dLbl>
            <c:dLbl>
              <c:idx val="1"/>
              <c:layout>
                <c:manualLayout>
                  <c:x val="2.1921754064363253E-3"/>
                  <c:y val="6.28474230832590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54-47CA-A3BA-CABF73B8D95E}"/>
                </c:ext>
              </c:extLst>
            </c:dLbl>
            <c:dLbl>
              <c:idx val="2"/>
              <c:layout>
                <c:manualLayout>
                  <c:x val="7.8633238282166309E-3"/>
                  <c:y val="2.83804673043991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54-47CA-A3BA-CABF73B8D95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2019 год </c:v>
                </c:pt>
                <c:pt idx="1">
                  <c:v>2020 год оценка</c:v>
                </c:pt>
                <c:pt idx="2">
                  <c:v>2021 год</c:v>
                </c:pt>
                <c:pt idx="3">
                  <c:v>2022 год</c:v>
                </c:pt>
                <c:pt idx="4">
                  <c:v>2023 год</c:v>
                </c:pt>
              </c:strCache>
            </c:strRef>
          </c:cat>
          <c:val>
            <c:numRef>
              <c:f>Лист1!$D$2:$D$6</c:f>
              <c:numCache>
                <c:formatCode>General</c:formatCode>
                <c:ptCount val="5"/>
                <c:pt idx="0">
                  <c:v>29</c:v>
                </c:pt>
                <c:pt idx="1">
                  <c:v>-22.8</c:v>
                </c:pt>
                <c:pt idx="2">
                  <c:v>0</c:v>
                </c:pt>
                <c:pt idx="3">
                  <c:v>0</c:v>
                </c:pt>
                <c:pt idx="4">
                  <c:v>0</c:v>
                </c:pt>
              </c:numCache>
            </c:numRef>
          </c:val>
          <c:extLst>
            <c:ext xmlns:c16="http://schemas.microsoft.com/office/drawing/2014/chart" uri="{C3380CC4-5D6E-409C-BE32-E72D297353CC}">
              <c16:uniqueId val="{0000000B-5954-47CA-A3BA-CABF73B8D95E}"/>
            </c:ext>
          </c:extLst>
        </c:ser>
        <c:dLbls>
          <c:showLegendKey val="0"/>
          <c:showVal val="1"/>
          <c:showCatName val="0"/>
          <c:showSerName val="0"/>
          <c:showPercent val="0"/>
          <c:showBubbleSize val="0"/>
        </c:dLbls>
        <c:gapWidth val="17"/>
        <c:shape val="cylinder"/>
        <c:axId val="132778624"/>
        <c:axId val="134029696"/>
        <c:axId val="0"/>
      </c:bar3DChart>
      <c:catAx>
        <c:axId val="132778624"/>
        <c:scaling>
          <c:orientation val="minMax"/>
        </c:scaling>
        <c:delete val="0"/>
        <c:axPos val="b"/>
        <c:numFmt formatCode="General" sourceLinked="0"/>
        <c:majorTickMark val="none"/>
        <c:minorTickMark val="none"/>
        <c:tickLblPos val="nextTo"/>
        <c:txPr>
          <a:bodyPr/>
          <a:lstStyle/>
          <a:p>
            <a:pPr>
              <a:defRPr sz="1600" b="1" i="1" baseline="0">
                <a:solidFill>
                  <a:schemeClr val="tx1"/>
                </a:solidFill>
                <a:latin typeface="Times New Roman" pitchFamily="18" charset="0"/>
                <a:cs typeface="Times New Roman" pitchFamily="18" charset="0"/>
              </a:defRPr>
            </a:pPr>
            <a:endParaRPr lang="ru-RU"/>
          </a:p>
        </c:txPr>
        <c:crossAx val="134029696"/>
        <c:crosses val="autoZero"/>
        <c:auto val="1"/>
        <c:lblAlgn val="ctr"/>
        <c:lblOffset val="300"/>
        <c:tickMarkSkip val="2"/>
        <c:noMultiLvlLbl val="0"/>
      </c:catAx>
      <c:valAx>
        <c:axId val="134029696"/>
        <c:scaling>
          <c:orientation val="minMax"/>
        </c:scaling>
        <c:delete val="1"/>
        <c:axPos val="l"/>
        <c:numFmt formatCode="General" sourceLinked="1"/>
        <c:majorTickMark val="none"/>
        <c:minorTickMark val="none"/>
        <c:tickLblPos val="none"/>
        <c:crossAx val="132778624"/>
        <c:crosses val="autoZero"/>
        <c:crossBetween val="between"/>
      </c:valAx>
    </c:plotArea>
    <c:legend>
      <c:legendPos val="t"/>
      <c:layout>
        <c:manualLayout>
          <c:xMode val="edge"/>
          <c:yMode val="edge"/>
          <c:x val="0.15238285638015528"/>
          <c:y val="5.7828584180302095E-2"/>
          <c:w val="0.55904291884235058"/>
          <c:h val="8.1087972983844764E-2"/>
        </c:manualLayout>
      </c:layout>
      <c:overlay val="0"/>
      <c:txPr>
        <a:bodyPr/>
        <a:lstStyle/>
        <a:p>
          <a:pPr>
            <a:defRPr i="1">
              <a:solidFill>
                <a:schemeClr val="accent1">
                  <a:lumMod val="50000"/>
                </a:schemeClr>
              </a:solidFill>
            </a:defRPr>
          </a:pPr>
          <a:endParaRPr lang="ru-RU"/>
        </a:p>
      </c:txPr>
    </c:legend>
    <c:plotVisOnly val="1"/>
    <c:dispBlanksAs val="gap"/>
    <c:showDLblsOverMax val="0"/>
  </c:chart>
  <c:spPr>
    <a:ln w="0"/>
    <a:effectLst>
      <a:innerShdw blurRad="63500" dist="50800" dir="18900000">
        <a:prstClr val="black">
          <a:alpha val="43000"/>
        </a:prstClr>
      </a:innerShdw>
    </a:effectLst>
  </c:spPr>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ru-RU" dirty="0" smtClean="0">
                <a:latin typeface="Times New Roman" pitchFamily="18" charset="0"/>
                <a:cs typeface="Times New Roman" pitchFamily="18" charset="0"/>
              </a:rPr>
              <a:t>Всего расходов</a:t>
            </a:r>
          </a:p>
          <a:p>
            <a:pPr>
              <a:defRPr>
                <a:latin typeface="Times New Roman" pitchFamily="18" charset="0"/>
                <a:cs typeface="Times New Roman" pitchFamily="18" charset="0"/>
              </a:defRPr>
            </a:pPr>
            <a:r>
              <a:rPr lang="ru-RU" baseline="0" dirty="0" smtClean="0">
                <a:latin typeface="Times New Roman" pitchFamily="18" charset="0"/>
                <a:cs typeface="Times New Roman" pitchFamily="18" charset="0"/>
              </a:rPr>
              <a:t>788886,0 тыс. рублей</a:t>
            </a:r>
            <a:endParaRPr lang="ru-RU" dirty="0">
              <a:latin typeface="Times New Roman" pitchFamily="18" charset="0"/>
              <a:cs typeface="Times New Roman" pitchFamily="18" charset="0"/>
            </a:endParaRPr>
          </a:p>
        </c:rich>
      </c:tx>
      <c:layout>
        <c:manualLayout>
          <c:xMode val="edge"/>
          <c:yMode val="edge"/>
          <c:x val="0.67918897779917276"/>
          <c:y val="5.0562588755264815E-2"/>
        </c:manualLayout>
      </c:layout>
      <c:overlay val="0"/>
      <c:spPr>
        <a:ln>
          <a:solidFill>
            <a:schemeClr val="tx2">
              <a:lumMod val="60000"/>
              <a:lumOff val="40000"/>
            </a:schemeClr>
          </a:solidFill>
        </a:ln>
        <a:effectLst/>
        <a:scene3d>
          <a:camera prst="orthographicFront"/>
          <a:lightRig rig="threePt" dir="t"/>
        </a:scene3d>
        <a:sp3d>
          <a:bevelT w="139700" prst="cross"/>
        </a:sp3d>
      </c:spPr>
    </c:title>
    <c:autoTitleDeleted val="0"/>
    <c:view3D>
      <c:rotX val="40"/>
      <c:rotY val="162"/>
      <c:rAngAx val="0"/>
    </c:view3D>
    <c:floor>
      <c:thickness val="0"/>
    </c:floor>
    <c:sideWall>
      <c:thickness val="0"/>
    </c:sideWall>
    <c:backWall>
      <c:thickness val="0"/>
    </c:backWall>
    <c:plotArea>
      <c:layout>
        <c:manualLayout>
          <c:layoutTarget val="inner"/>
          <c:xMode val="edge"/>
          <c:yMode val="edge"/>
          <c:x val="8.3174899223874124E-2"/>
          <c:y val="9.2357724829254285E-4"/>
          <c:w val="0.64901088983815669"/>
          <c:h val="0.60221595290292251"/>
        </c:manualLayout>
      </c:layout>
      <c:pie3DChart>
        <c:varyColors val="1"/>
        <c:ser>
          <c:idx val="0"/>
          <c:order val="0"/>
          <c:tx>
            <c:strRef>
              <c:f>Лист1!$B$1</c:f>
              <c:strCache>
                <c:ptCount val="1"/>
                <c:pt idx="0">
                  <c:v>Продажи</c:v>
                </c:pt>
              </c:strCache>
            </c:strRef>
          </c:tx>
          <c:spPr>
            <a:scene3d>
              <a:camera prst="orthographicFront"/>
              <a:lightRig rig="threePt" dir="t"/>
            </a:scene3d>
            <a:sp3d prstMaterial="metal">
              <a:bevelT w="292100" h="171450" prst="cross"/>
              <a:bevelB w="114300" prst="artDeco"/>
            </a:sp3d>
          </c:spPr>
          <c:explosion val="43"/>
          <c:dPt>
            <c:idx val="0"/>
            <c:bubble3D val="0"/>
            <c:spPr>
              <a:solidFill>
                <a:srgbClr val="00B050"/>
              </a:solidFill>
              <a:scene3d>
                <a:camera prst="orthographicFront"/>
                <a:lightRig rig="threePt" dir="t"/>
              </a:scene3d>
              <a:sp3d prstMaterial="metal">
                <a:bevelT w="292100" h="171450" prst="cross"/>
                <a:bevelB w="114300" prst="artDeco"/>
              </a:sp3d>
            </c:spPr>
            <c:extLst>
              <c:ext xmlns:c16="http://schemas.microsoft.com/office/drawing/2014/chart" uri="{C3380CC4-5D6E-409C-BE32-E72D297353CC}">
                <c16:uniqueId val="{00000000-47E4-482A-80CD-318B78FCE6C8}"/>
              </c:ext>
            </c:extLst>
          </c:dPt>
          <c:dPt>
            <c:idx val="1"/>
            <c:bubble3D val="0"/>
            <c:spPr>
              <a:solidFill>
                <a:srgbClr val="FF0000"/>
              </a:solidFill>
              <a:ln>
                <a:solidFill>
                  <a:srgbClr val="FF0000"/>
                </a:solidFill>
              </a:ln>
              <a:scene3d>
                <a:camera prst="orthographicFront"/>
                <a:lightRig rig="threePt" dir="t"/>
              </a:scene3d>
              <a:sp3d prstMaterial="metal">
                <a:bevelT w="292100" h="171450" prst="cross"/>
                <a:bevelB w="114300" prst="artDeco"/>
              </a:sp3d>
            </c:spPr>
            <c:extLst>
              <c:ext xmlns:c16="http://schemas.microsoft.com/office/drawing/2014/chart" uri="{C3380CC4-5D6E-409C-BE32-E72D297353CC}">
                <c16:uniqueId val="{00000001-47E4-482A-80CD-318B78FCE6C8}"/>
              </c:ext>
            </c:extLst>
          </c:dPt>
          <c:dPt>
            <c:idx val="2"/>
            <c:bubble3D val="0"/>
            <c:spPr>
              <a:solidFill>
                <a:srgbClr val="00B0F0"/>
              </a:solidFill>
              <a:scene3d>
                <a:camera prst="orthographicFront"/>
                <a:lightRig rig="threePt" dir="t"/>
              </a:scene3d>
              <a:sp3d prstMaterial="metal">
                <a:bevelT w="292100" h="171450" prst="cross"/>
                <a:bevelB w="114300" prst="artDeco"/>
              </a:sp3d>
            </c:spPr>
            <c:extLst>
              <c:ext xmlns:c16="http://schemas.microsoft.com/office/drawing/2014/chart" uri="{C3380CC4-5D6E-409C-BE32-E72D297353CC}">
                <c16:uniqueId val="{00000002-47E4-482A-80CD-318B78FCE6C8}"/>
              </c:ext>
            </c:extLst>
          </c:dPt>
          <c:dPt>
            <c:idx val="4"/>
            <c:bubble3D val="0"/>
            <c:spPr>
              <a:solidFill>
                <a:srgbClr val="FF0000"/>
              </a:solidFill>
              <a:ln>
                <a:solidFill>
                  <a:srgbClr val="FF0000"/>
                </a:solidFill>
              </a:ln>
              <a:scene3d>
                <a:camera prst="orthographicFront"/>
                <a:lightRig rig="threePt" dir="t"/>
              </a:scene3d>
              <a:sp3d prstMaterial="metal">
                <a:bevelT w="292100" h="171450" prst="cross"/>
                <a:bevelB w="114300" prst="artDeco"/>
              </a:sp3d>
            </c:spPr>
            <c:extLst>
              <c:ext xmlns:c16="http://schemas.microsoft.com/office/drawing/2014/chart" uri="{C3380CC4-5D6E-409C-BE32-E72D297353CC}">
                <c16:uniqueId val="{00000003-47E4-482A-80CD-318B78FCE6C8}"/>
              </c:ext>
            </c:extLst>
          </c:dPt>
          <c:dPt>
            <c:idx val="5"/>
            <c:bubble3D val="0"/>
            <c:explosion val="13"/>
            <c:spPr>
              <a:solidFill>
                <a:schemeClr val="accent3">
                  <a:lumMod val="75000"/>
                </a:schemeClr>
              </a:solidFill>
              <a:scene3d>
                <a:camera prst="orthographicFront"/>
                <a:lightRig rig="threePt" dir="t"/>
              </a:scene3d>
              <a:sp3d prstMaterial="metal">
                <a:bevelT w="292100" h="171450" prst="cross"/>
                <a:bevelB w="114300" prst="artDeco"/>
              </a:sp3d>
            </c:spPr>
            <c:extLst>
              <c:ext xmlns:c16="http://schemas.microsoft.com/office/drawing/2014/chart" uri="{C3380CC4-5D6E-409C-BE32-E72D297353CC}">
                <c16:uniqueId val="{00000004-47E4-482A-80CD-318B78FCE6C8}"/>
              </c:ext>
            </c:extLst>
          </c:dPt>
          <c:dPt>
            <c:idx val="7"/>
            <c:bubble3D val="0"/>
            <c:spPr>
              <a:solidFill>
                <a:srgbClr val="FF0000"/>
              </a:solidFill>
              <a:ln>
                <a:solidFill>
                  <a:srgbClr val="FF0000"/>
                </a:solidFill>
              </a:ln>
              <a:scene3d>
                <a:camera prst="orthographicFront"/>
                <a:lightRig rig="threePt" dir="t"/>
              </a:scene3d>
              <a:sp3d prstMaterial="metal">
                <a:bevelT w="292100" h="171450" prst="cross"/>
                <a:bevelB w="114300" prst="artDeco"/>
              </a:sp3d>
            </c:spPr>
            <c:extLst>
              <c:ext xmlns:c16="http://schemas.microsoft.com/office/drawing/2014/chart" uri="{C3380CC4-5D6E-409C-BE32-E72D297353CC}">
                <c16:uniqueId val="{00000005-47E4-482A-80CD-318B78FCE6C8}"/>
              </c:ext>
            </c:extLst>
          </c:dPt>
          <c:dPt>
            <c:idx val="8"/>
            <c:bubble3D val="0"/>
            <c:spPr>
              <a:solidFill>
                <a:srgbClr val="FFFF00"/>
              </a:solidFill>
              <a:scene3d>
                <a:camera prst="orthographicFront"/>
                <a:lightRig rig="threePt" dir="t"/>
              </a:scene3d>
              <a:sp3d prstMaterial="metal">
                <a:bevelT w="292100" h="171450" prst="cross"/>
                <a:bevelB w="114300" prst="artDeco"/>
              </a:sp3d>
            </c:spPr>
            <c:extLst>
              <c:ext xmlns:c16="http://schemas.microsoft.com/office/drawing/2014/chart" uri="{C3380CC4-5D6E-409C-BE32-E72D297353CC}">
                <c16:uniqueId val="{00000006-47E4-482A-80CD-318B78FCE6C8}"/>
              </c:ext>
            </c:extLst>
          </c:dPt>
          <c:dPt>
            <c:idx val="11"/>
            <c:bubble3D val="0"/>
            <c:spPr>
              <a:solidFill>
                <a:schemeClr val="accent2">
                  <a:lumMod val="20000"/>
                  <a:lumOff val="80000"/>
                </a:schemeClr>
              </a:solidFill>
              <a:scene3d>
                <a:camera prst="orthographicFront"/>
                <a:lightRig rig="threePt" dir="t"/>
              </a:scene3d>
              <a:sp3d prstMaterial="metal">
                <a:bevelT w="292100" h="171450" prst="cross"/>
                <a:bevelB w="114300" prst="artDeco"/>
              </a:sp3d>
            </c:spPr>
            <c:extLst>
              <c:ext xmlns:c16="http://schemas.microsoft.com/office/drawing/2014/chart" uri="{C3380CC4-5D6E-409C-BE32-E72D297353CC}">
                <c16:uniqueId val="{00000007-47E4-482A-80CD-318B78FCE6C8}"/>
              </c:ext>
            </c:extLst>
          </c:dPt>
          <c:dLbls>
            <c:dLbl>
              <c:idx val="0"/>
              <c:layout>
                <c:manualLayout>
                  <c:x val="5.0657200730000199E-2"/>
                  <c:y val="0.1300750686667376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E4-482A-80CD-318B78FCE6C8}"/>
                </c:ext>
              </c:extLst>
            </c:dLbl>
            <c:dLbl>
              <c:idx val="1"/>
              <c:layout>
                <c:manualLayout>
                  <c:x val="0.10383611094398704"/>
                  <c:y val="5.3809615213271135E-2"/>
                </c:manualLayout>
              </c:layout>
              <c:tx>
                <c:rich>
                  <a:bodyPr/>
                  <a:lstStyle/>
                  <a:p>
                    <a:r>
                      <a:rPr lang="ru-RU" b="1" dirty="0" err="1" smtClean="0">
                        <a:latin typeface="Times New Roman" pitchFamily="18" charset="0"/>
                        <a:cs typeface="Times New Roman" pitchFamily="18" charset="0"/>
                      </a:rPr>
                      <a:t>Н</a:t>
                    </a:r>
                    <a:r>
                      <a:rPr lang="ru-RU" dirty="0" err="1" smtClean="0"/>
                      <a:t>ац.безопасность</a:t>
                    </a:r>
                    <a:r>
                      <a:rPr lang="ru-RU" dirty="0" smtClean="0"/>
                      <a:t> </a:t>
                    </a:r>
                    <a:r>
                      <a:rPr lang="ru-RU" dirty="0"/>
                      <a:t>и </a:t>
                    </a:r>
                    <a:r>
                      <a:rPr lang="ru-RU" dirty="0" smtClean="0"/>
                      <a:t>662,1</a:t>
                    </a:r>
                    <a:endParaRPr lang="ru-RU"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E4-482A-80CD-318B78FCE6C8}"/>
                </c:ext>
              </c:extLst>
            </c:dLbl>
            <c:dLbl>
              <c:idx val="2"/>
              <c:layout>
                <c:manualLayout>
                  <c:x val="-1.9657862543369046E-3"/>
                  <c:y val="0.126934603525900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E4-482A-80CD-318B78FCE6C8}"/>
                </c:ext>
              </c:extLst>
            </c:dLbl>
            <c:dLbl>
              <c:idx val="3"/>
              <c:layout>
                <c:manualLayout>
                  <c:x val="7.3873413152037593E-3"/>
                  <c:y val="-1.851884444082670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E4-482A-80CD-318B78FCE6C8}"/>
                </c:ext>
              </c:extLst>
            </c:dLbl>
            <c:dLbl>
              <c:idx val="4"/>
              <c:layout>
                <c:manualLayout>
                  <c:x val="4.3946312897338732E-2"/>
                  <c:y val="-0.16701484683789494"/>
                </c:manualLayout>
              </c:layout>
              <c:tx>
                <c:rich>
                  <a:bodyPr/>
                  <a:lstStyle/>
                  <a:p>
                    <a:r>
                      <a:rPr lang="ru-RU" b="1" dirty="0">
                        <a:latin typeface="Times New Roman" pitchFamily="18" charset="0"/>
                        <a:cs typeface="Times New Roman" pitchFamily="18" charset="0"/>
                      </a:rPr>
                      <a:t>О</a:t>
                    </a:r>
                    <a:r>
                      <a:rPr lang="ru-RU" dirty="0"/>
                      <a:t>храна </a:t>
                    </a:r>
                    <a:endParaRPr lang="ru-RU" dirty="0" smtClean="0"/>
                  </a:p>
                  <a:p>
                    <a:r>
                      <a:rPr lang="ru-RU" dirty="0" smtClean="0"/>
                      <a:t>окружающей </a:t>
                    </a:r>
                    <a:r>
                      <a:rPr lang="ru-RU" dirty="0"/>
                      <a:t>среды; </a:t>
                    </a:r>
                    <a:r>
                      <a:rPr lang="ru-RU" dirty="0" smtClean="0"/>
                      <a:t>788,9</a:t>
                    </a:r>
                    <a:endParaRPr lang="ru-RU"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E4-482A-80CD-318B78FCE6C8}"/>
                </c:ext>
              </c:extLst>
            </c:dLbl>
            <c:dLbl>
              <c:idx val="5"/>
              <c:layout>
                <c:manualLayout>
                  <c:x val="0.12815735114212995"/>
                  <c:y val="0.11990059410340545"/>
                </c:manualLayout>
              </c:layout>
              <c:tx>
                <c:rich>
                  <a:bodyPr/>
                  <a:lstStyle/>
                  <a:p>
                    <a:pPr>
                      <a:defRPr sz="1800" b="1">
                        <a:solidFill>
                          <a:schemeClr val="bg1"/>
                        </a:solidFill>
                        <a:latin typeface="Times New Roman" pitchFamily="18" charset="0"/>
                        <a:cs typeface="Times New Roman" pitchFamily="18" charset="0"/>
                      </a:defRPr>
                    </a:pPr>
                    <a:r>
                      <a:rPr lang="ru-RU" sz="1800" b="1" dirty="0" smtClean="0">
                        <a:solidFill>
                          <a:schemeClr val="bg1"/>
                        </a:solidFill>
                        <a:latin typeface="Times New Roman" pitchFamily="18" charset="0"/>
                        <a:cs typeface="Times New Roman" pitchFamily="18" charset="0"/>
                      </a:rPr>
                      <a:t>О</a:t>
                    </a:r>
                    <a:r>
                      <a:rPr lang="ru-RU" sz="1800" dirty="0" smtClean="0">
                        <a:solidFill>
                          <a:schemeClr val="bg1"/>
                        </a:solidFill>
                      </a:rPr>
                      <a:t>бразование;                 563316,0</a:t>
                    </a:r>
                    <a:endParaRPr lang="ru-RU" sz="1800" dirty="0">
                      <a:solidFill>
                        <a:schemeClr val="bg1"/>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E4-482A-80CD-318B78FCE6C8}"/>
                </c:ext>
              </c:extLst>
            </c:dLbl>
            <c:dLbl>
              <c:idx val="6"/>
              <c:layout>
                <c:manualLayout>
                  <c:x val="4.6572809498024545E-2"/>
                  <c:y val="-0.12610480023671697"/>
                </c:manualLayout>
              </c:layout>
              <c:tx>
                <c:rich>
                  <a:bodyPr/>
                  <a:lstStyle/>
                  <a:p>
                    <a:r>
                      <a:rPr lang="ru-RU" dirty="0">
                        <a:latin typeface="Times New Roman" pitchFamily="18" charset="0"/>
                        <a:cs typeface="Times New Roman" pitchFamily="18" charset="0"/>
                      </a:rPr>
                      <a:t>К</a:t>
                    </a:r>
                    <a:r>
                      <a:rPr lang="ru-RU" dirty="0"/>
                      <a:t>ультура, кинематография</a:t>
                    </a:r>
                    <a:r>
                      <a:rPr lang="ru-RU" dirty="0" smtClean="0"/>
                      <a:t>;           37977,4</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E4-482A-80CD-318B78FCE6C8}"/>
                </c:ext>
              </c:extLst>
            </c:dLbl>
            <c:dLbl>
              <c:idx val="7"/>
              <c:layout>
                <c:manualLayout>
                  <c:x val="2.7589294667388645E-2"/>
                  <c:y val="-1.967742295169706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E4-482A-80CD-318B78FCE6C8}"/>
                </c:ext>
              </c:extLst>
            </c:dLbl>
            <c:dLbl>
              <c:idx val="8"/>
              <c:layout>
                <c:manualLayout>
                  <c:x val="3.6931091189860633E-2"/>
                  <c:y val="2.5716085684976481E-2"/>
                </c:manualLayout>
              </c:layout>
              <c:tx>
                <c:rich>
                  <a:bodyPr/>
                  <a:lstStyle/>
                  <a:p>
                    <a:r>
                      <a:rPr lang="ru-RU" b="1" dirty="0" smtClean="0">
                        <a:latin typeface="Times New Roman" pitchFamily="18" charset="0"/>
                        <a:cs typeface="Times New Roman" pitchFamily="18" charset="0"/>
                      </a:rPr>
                      <a:t>С</a:t>
                    </a:r>
                    <a:r>
                      <a:rPr lang="ru-RU" dirty="0" smtClean="0"/>
                      <a:t>оциальная </a:t>
                    </a:r>
                    <a:r>
                      <a:rPr lang="ru-RU" dirty="0"/>
                      <a:t>политика; </a:t>
                    </a:r>
                    <a:r>
                      <a:rPr lang="ru-RU" dirty="0" smtClean="0"/>
                      <a:t>  31409,5</a:t>
                    </a:r>
                    <a:endParaRPr lang="ru-RU"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E4-482A-80CD-318B78FCE6C8}"/>
                </c:ext>
              </c:extLst>
            </c:dLbl>
            <c:dLbl>
              <c:idx val="9"/>
              <c:layout>
                <c:manualLayout>
                  <c:x val="5.7306920963440519E-2"/>
                  <c:y val="5.399386316811882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E4-482A-80CD-318B78FCE6C8}"/>
                </c:ext>
              </c:extLst>
            </c:dLbl>
            <c:dLbl>
              <c:idx val="10"/>
              <c:layout>
                <c:manualLayout>
                  <c:x val="2.0548101798929071E-2"/>
                  <c:y val="4.7116739504191978E-2"/>
                </c:manualLayout>
              </c:layout>
              <c:tx>
                <c:rich>
                  <a:bodyPr/>
                  <a:lstStyle/>
                  <a:p>
                    <a:r>
                      <a:rPr lang="ru-RU" b="1" dirty="0" smtClean="0">
                        <a:latin typeface="Times New Roman" pitchFamily="18" charset="0"/>
                        <a:cs typeface="Times New Roman" pitchFamily="18" charset="0"/>
                      </a:rPr>
                      <a:t>М</a:t>
                    </a:r>
                    <a:r>
                      <a:rPr lang="ru-RU" dirty="0" smtClean="0"/>
                      <a:t>БТ; 40454,9</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E4-482A-80CD-318B78FCE6C8}"/>
                </c:ext>
              </c:extLst>
            </c:dLbl>
            <c:dLbl>
              <c:idx val="11"/>
              <c:layout>
                <c:manualLayout>
                  <c:x val="4.0483123759099925E-2"/>
                  <c:y val="5.68510814529959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E4-482A-80CD-318B78FCE6C8}"/>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Лист1!$A$2:$A$13</c:f>
              <c:strCache>
                <c:ptCount val="12"/>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Здравоохранение</c:v>
                </c:pt>
                <c:pt idx="8">
                  <c:v>Социальная политика</c:v>
                </c:pt>
                <c:pt idx="9">
                  <c:v>Физическая культура и спорт</c:v>
                </c:pt>
                <c:pt idx="10">
                  <c:v>Межбюджетные трансферты</c:v>
                </c:pt>
                <c:pt idx="11">
                  <c:v>Условно утверждаемые расходы</c:v>
                </c:pt>
              </c:strCache>
            </c:strRef>
          </c:cat>
          <c:val>
            <c:numRef>
              <c:f>Лист1!$B$2:$B$13</c:f>
              <c:numCache>
                <c:formatCode>#,##0.0</c:formatCode>
                <c:ptCount val="12"/>
                <c:pt idx="0">
                  <c:v>69484.3</c:v>
                </c:pt>
                <c:pt idx="1">
                  <c:v>662.1</c:v>
                </c:pt>
                <c:pt idx="2">
                  <c:v>24486</c:v>
                </c:pt>
                <c:pt idx="3">
                  <c:v>2122.8000000000002</c:v>
                </c:pt>
                <c:pt idx="4">
                  <c:v>788.9</c:v>
                </c:pt>
                <c:pt idx="5">
                  <c:v>563316</c:v>
                </c:pt>
                <c:pt idx="6">
                  <c:v>37977.4</c:v>
                </c:pt>
                <c:pt idx="7">
                  <c:v>953.5</c:v>
                </c:pt>
                <c:pt idx="8">
                  <c:v>31409.5</c:v>
                </c:pt>
                <c:pt idx="9">
                  <c:v>7230.6</c:v>
                </c:pt>
                <c:pt idx="10">
                  <c:v>40454.9</c:v>
                </c:pt>
                <c:pt idx="11">
                  <c:v>10000</c:v>
                </c:pt>
              </c:numCache>
            </c:numRef>
          </c:val>
          <c:extLst>
            <c:ext xmlns:c16="http://schemas.microsoft.com/office/drawing/2014/chart" uri="{C3380CC4-5D6E-409C-BE32-E72D297353CC}">
              <c16:uniqueId val="{0000000C-47E4-482A-80CD-318B78FCE6C8}"/>
            </c:ext>
          </c:extLst>
        </c:ser>
        <c:dLbls>
          <c:showLegendKey val="0"/>
          <c:showVal val="0"/>
          <c:showCatName val="0"/>
          <c:showSerName val="0"/>
          <c:showPercent val="0"/>
          <c:showBubbleSize val="0"/>
          <c:showLeaderLines val="1"/>
        </c:dLbls>
      </c:pie3DChart>
      <c:spPr>
        <a:noFill/>
        <a:ln w="25400">
          <a:noFill/>
        </a:ln>
        <a:effectLst>
          <a:glow rad="101600">
            <a:schemeClr val="accent4">
              <a:satMod val="175000"/>
              <a:alpha val="40000"/>
            </a:schemeClr>
          </a:glow>
        </a:effectLst>
      </c:spPr>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dirty="0" smtClean="0">
                <a:latin typeface="Times New Roman" pitchFamily="18" charset="0"/>
                <a:cs typeface="Times New Roman" pitchFamily="18" charset="0"/>
              </a:rPr>
              <a:t>Всего расходов</a:t>
            </a:r>
            <a:r>
              <a:rPr lang="ru-RU" sz="1800" baseline="0" dirty="0" smtClean="0">
                <a:latin typeface="Times New Roman" pitchFamily="18" charset="0"/>
                <a:cs typeface="Times New Roman" pitchFamily="18" charset="0"/>
              </a:rPr>
              <a:t>  </a:t>
            </a:r>
          </a:p>
          <a:p>
            <a:pPr>
              <a:defRPr/>
            </a:pPr>
            <a:r>
              <a:rPr lang="ru-RU" sz="1800" baseline="0" dirty="0" smtClean="0">
                <a:latin typeface="Times New Roman" pitchFamily="18" charset="0"/>
                <a:cs typeface="Times New Roman" pitchFamily="18" charset="0"/>
              </a:rPr>
              <a:t>749840,1 тыс.рублей</a:t>
            </a:r>
            <a:endParaRPr lang="ru-RU" sz="1800" dirty="0">
              <a:latin typeface="Times New Roman" pitchFamily="18" charset="0"/>
              <a:cs typeface="Times New Roman" pitchFamily="18" charset="0"/>
            </a:endParaRPr>
          </a:p>
        </c:rich>
      </c:tx>
      <c:layout>
        <c:manualLayout>
          <c:xMode val="edge"/>
          <c:yMode val="edge"/>
          <c:x val="0.10831816925694952"/>
          <c:y val="5.3839047123419026E-2"/>
        </c:manualLayout>
      </c:layout>
      <c:overlay val="0"/>
      <c:spPr>
        <a:ln>
          <a:solidFill>
            <a:srgbClr val="7030A0"/>
          </a:solidFill>
        </a:ln>
        <a:scene3d>
          <a:camera prst="orthographicFront"/>
          <a:lightRig rig="threePt" dir="t"/>
        </a:scene3d>
        <a:sp3d>
          <a:bevelT w="152400" h="50800" prst="softRound"/>
        </a:sp3d>
      </c:spPr>
    </c:title>
    <c:autoTitleDeleted val="0"/>
    <c:view3D>
      <c:rotX val="75"/>
      <c:rotY val="96"/>
      <c:rAngAx val="1"/>
    </c:view3D>
    <c:floor>
      <c:thickness val="0"/>
    </c:floor>
    <c:sideWall>
      <c:thickness val="0"/>
    </c:sideWall>
    <c:backWall>
      <c:thickness val="0"/>
    </c:backWall>
    <c:plotArea>
      <c:layout>
        <c:manualLayout>
          <c:layoutTarget val="inner"/>
          <c:xMode val="edge"/>
          <c:yMode val="edge"/>
          <c:x val="0"/>
          <c:y val="4.0843415059145814E-2"/>
          <c:w val="0.65401089146992464"/>
          <c:h val="0.94654614399569637"/>
        </c:manualLayout>
      </c:layout>
      <c:pie3DChart>
        <c:varyColors val="1"/>
        <c:ser>
          <c:idx val="0"/>
          <c:order val="0"/>
          <c:tx>
            <c:strRef>
              <c:f>Лист1!$B$1</c:f>
              <c:strCache>
                <c:ptCount val="1"/>
                <c:pt idx="0">
                  <c:v>Столбец1</c:v>
                </c:pt>
              </c:strCache>
            </c:strRef>
          </c:tx>
          <c:spPr>
            <a:scene3d>
              <a:camera prst="orthographicFront"/>
              <a:lightRig rig="freezing" dir="t"/>
            </a:scene3d>
            <a:sp3d prstMaterial="metal">
              <a:bevelT w="171450" h="177800" prst="slope"/>
              <a:bevelB w="88900" h="120650" prst="riblet"/>
            </a:sp3d>
          </c:spPr>
          <c:explosion val="48"/>
          <c:dPt>
            <c:idx val="0"/>
            <c:bubble3D val="0"/>
            <c:explosion val="19"/>
            <c:spPr>
              <a:solidFill>
                <a:srgbClr val="00B050"/>
              </a:solidFill>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0-212B-428A-966E-64B0EC97CFF1}"/>
              </c:ext>
            </c:extLst>
          </c:dPt>
          <c:dPt>
            <c:idx val="1"/>
            <c:bubble3D val="0"/>
            <c:spPr>
              <a:solidFill>
                <a:srgbClr val="FF0000"/>
              </a:solidFill>
              <a:ln>
                <a:solidFill>
                  <a:srgbClr val="FF0000"/>
                </a:solidFill>
              </a:ln>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1-212B-428A-966E-64B0EC97CFF1}"/>
              </c:ext>
            </c:extLst>
          </c:dPt>
          <c:dPt>
            <c:idx val="2"/>
            <c:bubble3D val="0"/>
            <c:explosion val="5"/>
            <c:spPr>
              <a:solidFill>
                <a:srgbClr val="FFFF00"/>
              </a:solidFill>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2-212B-428A-966E-64B0EC97CFF1}"/>
              </c:ext>
            </c:extLst>
          </c:dPt>
          <c:dPt>
            <c:idx val="3"/>
            <c:bubble3D val="0"/>
            <c:explosion val="43"/>
            <c:spPr>
              <a:solidFill>
                <a:srgbClr val="002060"/>
              </a:solidFill>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3-212B-428A-966E-64B0EC97CFF1}"/>
              </c:ext>
            </c:extLst>
          </c:dPt>
          <c:dPt>
            <c:idx val="4"/>
            <c:bubble3D val="0"/>
            <c:explosion val="25"/>
            <c:spPr>
              <a:solidFill>
                <a:srgbClr val="FF0000"/>
              </a:solidFill>
              <a:ln>
                <a:solidFill>
                  <a:srgbClr val="FF0000"/>
                </a:solidFill>
              </a:ln>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4-212B-428A-966E-64B0EC97CFF1}"/>
              </c:ext>
            </c:extLst>
          </c:dPt>
          <c:dPt>
            <c:idx val="5"/>
            <c:bubble3D val="0"/>
            <c:explosion val="0"/>
            <c:spPr>
              <a:solidFill>
                <a:srgbClr val="0070C0"/>
              </a:solidFill>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5-212B-428A-966E-64B0EC97CFF1}"/>
              </c:ext>
            </c:extLst>
          </c:dPt>
          <c:dPt>
            <c:idx val="6"/>
            <c:bubble3D val="0"/>
            <c:explosion val="14"/>
            <c:spPr>
              <a:solidFill>
                <a:srgbClr val="002060"/>
              </a:solidFill>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6-212B-428A-966E-64B0EC97CFF1}"/>
              </c:ext>
            </c:extLst>
          </c:dPt>
          <c:dPt>
            <c:idx val="7"/>
            <c:bubble3D val="0"/>
            <c:spPr>
              <a:solidFill>
                <a:srgbClr val="FF0000"/>
              </a:solidFill>
              <a:ln>
                <a:solidFill>
                  <a:srgbClr val="FF0000"/>
                </a:solidFill>
              </a:ln>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7-212B-428A-966E-64B0EC97CFF1}"/>
              </c:ext>
            </c:extLst>
          </c:dPt>
          <c:dPt>
            <c:idx val="8"/>
            <c:bubble3D val="0"/>
            <c:explosion val="16"/>
            <c:spPr>
              <a:solidFill>
                <a:srgbClr val="7030A0"/>
              </a:solidFill>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8-212B-428A-966E-64B0EC97CFF1}"/>
              </c:ext>
            </c:extLst>
          </c:dPt>
          <c:dPt>
            <c:idx val="9"/>
            <c:bubble3D val="0"/>
            <c:explosion val="41"/>
            <c:extLst>
              <c:ext xmlns:c16="http://schemas.microsoft.com/office/drawing/2014/chart" uri="{C3380CC4-5D6E-409C-BE32-E72D297353CC}">
                <c16:uniqueId val="{00000009-212B-428A-966E-64B0EC97CFF1}"/>
              </c:ext>
            </c:extLst>
          </c:dPt>
          <c:dPt>
            <c:idx val="10"/>
            <c:bubble3D val="0"/>
            <c:explosion val="15"/>
            <c:spPr>
              <a:solidFill>
                <a:schemeClr val="accent2">
                  <a:lumMod val="60000"/>
                  <a:lumOff val="40000"/>
                </a:schemeClr>
              </a:solidFill>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A-212B-428A-966E-64B0EC97CFF1}"/>
              </c:ext>
            </c:extLst>
          </c:dPt>
          <c:dPt>
            <c:idx val="11"/>
            <c:bubble3D val="0"/>
            <c:explosion val="40"/>
            <c:spPr>
              <a:solidFill>
                <a:schemeClr val="accent6">
                  <a:lumMod val="75000"/>
                </a:schemeClr>
              </a:solidFill>
              <a:scene3d>
                <a:camera prst="orthographicFront"/>
                <a:lightRig rig="freezing" dir="t"/>
              </a:scene3d>
              <a:sp3d prstMaterial="metal">
                <a:bevelT w="171450" h="177800" prst="slope"/>
                <a:bevelB w="88900" h="120650" prst="riblet"/>
              </a:sp3d>
            </c:spPr>
            <c:extLst>
              <c:ext xmlns:c16="http://schemas.microsoft.com/office/drawing/2014/chart" uri="{C3380CC4-5D6E-409C-BE32-E72D297353CC}">
                <c16:uniqueId val="{0000000B-212B-428A-966E-64B0EC97CFF1}"/>
              </c:ext>
            </c:extLst>
          </c:dPt>
          <c:dLbls>
            <c:dLbl>
              <c:idx val="0"/>
              <c:layout>
                <c:manualLayout>
                  <c:x val="6.2996838976901934E-2"/>
                  <c:y val="-4.71244423134271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B-428A-966E-64B0EC97CFF1}"/>
                </c:ext>
              </c:extLst>
            </c:dLbl>
            <c:dLbl>
              <c:idx val="1"/>
              <c:layout>
                <c:manualLayout>
                  <c:x val="9.8044036154605746E-2"/>
                  <c:y val="-0.1147447067284926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2B-428A-966E-64B0EC97CFF1}"/>
                </c:ext>
              </c:extLst>
            </c:dLbl>
            <c:dLbl>
              <c:idx val="2"/>
              <c:layout>
                <c:manualLayout>
                  <c:x val="0.11112325404379859"/>
                  <c:y val="4.07972213613694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2B-428A-966E-64B0EC97CFF1}"/>
                </c:ext>
              </c:extLst>
            </c:dLbl>
            <c:dLbl>
              <c:idx val="3"/>
              <c:layout>
                <c:manualLayout>
                  <c:x val="9.0048352664164028E-2"/>
                  <c:y val="-8.8279664832562506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2B-428A-966E-64B0EC97CFF1}"/>
                </c:ext>
              </c:extLst>
            </c:dLbl>
            <c:dLbl>
              <c:idx val="4"/>
              <c:layout>
                <c:manualLayout>
                  <c:x val="-0.17980833873368376"/>
                  <c:y val="1.77665931855524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2B-428A-966E-64B0EC97CFF1}"/>
                </c:ext>
              </c:extLst>
            </c:dLbl>
            <c:dLbl>
              <c:idx val="5"/>
              <c:layout>
                <c:manualLayout>
                  <c:x val="0.18158681824278788"/>
                  <c:y val="-4.4701904466755163E-2"/>
                </c:manualLayout>
              </c:layout>
              <c:spPr>
                <a:scene3d>
                  <a:camera prst="orthographicFront"/>
                  <a:lightRig rig="threePt" dir="t"/>
                </a:scene3d>
                <a:sp3d prstMaterial="matte"/>
              </c:spPr>
              <c:txPr>
                <a:bodyPr/>
                <a:lstStyle/>
                <a:p>
                  <a:pPr>
                    <a:defRPr sz="1600" b="1">
                      <a:solidFill>
                        <a:schemeClr val="bg1"/>
                      </a:solidFill>
                      <a:latin typeface="Times New Roman" pitchFamily="18" charset="0"/>
                      <a:cs typeface="Times New Roman"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2B-428A-966E-64B0EC97CFF1}"/>
                </c:ext>
              </c:extLst>
            </c:dLbl>
            <c:dLbl>
              <c:idx val="6"/>
              <c:layout>
                <c:manualLayout>
                  <c:x val="-0.10272688744269108"/>
                  <c:y val="-5.59585484653746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2B-428A-966E-64B0EC97CFF1}"/>
                </c:ext>
              </c:extLst>
            </c:dLbl>
            <c:dLbl>
              <c:idx val="7"/>
              <c:layout>
                <c:manualLayout>
                  <c:x val="4.3875861160625466E-2"/>
                  <c:y val="-4.77425022950667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2B-428A-966E-64B0EC97CFF1}"/>
                </c:ext>
              </c:extLst>
            </c:dLbl>
            <c:dLbl>
              <c:idx val="8"/>
              <c:layout>
                <c:manualLayout>
                  <c:x val="7.2401731128805769E-2"/>
                  <c:y val="-6.078286623123753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2B-428A-966E-64B0EC97CFF1}"/>
                </c:ext>
              </c:extLst>
            </c:dLbl>
            <c:dLbl>
              <c:idx val="9"/>
              <c:layout>
                <c:manualLayout>
                  <c:x val="8.7120244930808194E-2"/>
                  <c:y val="6.4364193452190353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2B-428A-966E-64B0EC97CFF1}"/>
                </c:ext>
              </c:extLst>
            </c:dLbl>
            <c:dLbl>
              <c:idx val="10"/>
              <c:layout>
                <c:manualLayout>
                  <c:x val="0.10222691733989242"/>
                  <c:y val="7.4246136394202032E-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2B-428A-966E-64B0EC97CFF1}"/>
                </c:ext>
              </c:extLst>
            </c:dLbl>
            <c:dLbl>
              <c:idx val="11"/>
              <c:layout>
                <c:manualLayout>
                  <c:x val="8.0351457771414128E-2"/>
                  <c:y val="-2.8892988498354141E-3"/>
                </c:manualLayout>
              </c:layout>
              <c:tx>
                <c:rich>
                  <a:bodyPr/>
                  <a:lstStyle/>
                  <a:p>
                    <a:r>
                      <a:rPr lang="ru-RU" b="1" dirty="0" smtClean="0">
                        <a:latin typeface="Times New Roman" pitchFamily="18" charset="0"/>
                        <a:cs typeface="Times New Roman" pitchFamily="18" charset="0"/>
                      </a:rPr>
                      <a:t>У</a:t>
                    </a:r>
                    <a:r>
                      <a:rPr lang="ru-RU" dirty="0" smtClean="0">
                        <a:latin typeface="Times New Roman" pitchFamily="18" charset="0"/>
                        <a:cs typeface="Times New Roman" pitchFamily="18" charset="0"/>
                      </a:rPr>
                      <a:t>словно утверждаемые расходы</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17000,0</a:t>
                    </a:r>
                    <a:endParaRPr lang="en-US" dirty="0">
                      <a:latin typeface="Times New Roman" pitchFamily="18" charset="0"/>
                      <a:cs typeface="Times New Roman" pitchFamily="18" charset="0"/>
                    </a:endParaRP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2B-428A-966E-64B0EC97CFF1}"/>
                </c:ext>
              </c:extLst>
            </c:dLbl>
            <c:spPr>
              <a:scene3d>
                <a:camera prst="orthographicFront"/>
                <a:lightRig rig="threePt" dir="t"/>
              </a:scene3d>
              <a:sp3d prstMaterial="matte"/>
            </c:spPr>
            <c:txPr>
              <a:bodyPr/>
              <a:lstStyle/>
              <a:p>
                <a:pPr>
                  <a:defRPr sz="1200" b="1">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Лист1!$A$2:$A$12</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Здравоохранение</c:v>
                </c:pt>
                <c:pt idx="8">
                  <c:v>Социальная политика</c:v>
                </c:pt>
                <c:pt idx="9">
                  <c:v>Физическая культура и спорт</c:v>
                </c:pt>
                <c:pt idx="10">
                  <c:v>Межбюджетные трансферты</c:v>
                </c:pt>
              </c:strCache>
            </c:strRef>
          </c:cat>
          <c:val>
            <c:numRef>
              <c:f>Лист1!$B$2:$B$13</c:f>
              <c:numCache>
                <c:formatCode>General</c:formatCode>
                <c:ptCount val="12"/>
                <c:pt idx="0">
                  <c:v>69459.8</c:v>
                </c:pt>
                <c:pt idx="1">
                  <c:v>662.1</c:v>
                </c:pt>
                <c:pt idx="2">
                  <c:v>25527</c:v>
                </c:pt>
                <c:pt idx="3">
                  <c:v>2222.8000000000002</c:v>
                </c:pt>
                <c:pt idx="4">
                  <c:v>889</c:v>
                </c:pt>
                <c:pt idx="5">
                  <c:v>500882.9</c:v>
                </c:pt>
                <c:pt idx="6">
                  <c:v>38450.400000000001</c:v>
                </c:pt>
                <c:pt idx="7">
                  <c:v>953.5</c:v>
                </c:pt>
                <c:pt idx="8">
                  <c:v>31340.400000000001</c:v>
                </c:pt>
                <c:pt idx="9">
                  <c:v>7315.1</c:v>
                </c:pt>
                <c:pt idx="10">
                  <c:v>41167.300000000003</c:v>
                </c:pt>
                <c:pt idx="11">
                  <c:v>20000</c:v>
                </c:pt>
              </c:numCache>
            </c:numRef>
          </c:val>
          <c:extLst>
            <c:ext xmlns:c16="http://schemas.microsoft.com/office/drawing/2014/chart" uri="{C3380CC4-5D6E-409C-BE32-E72D297353CC}">
              <c16:uniqueId val="{0000000C-212B-428A-966E-64B0EC97CFF1}"/>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a:latin typeface="Times New Roman" pitchFamily="18" charset="0"/>
              <a:cs typeface="Times New Roman" pitchFamily="18" charset="0"/>
            </a:defRPr>
          </a:pPr>
          <a:endParaRPr lang="ru-RU"/>
        </a:p>
      </c:txPr>
    </c:title>
    <c:autoTitleDeleted val="0"/>
    <c:plotArea>
      <c:layout>
        <c:manualLayout>
          <c:layoutTarget val="inner"/>
          <c:xMode val="edge"/>
          <c:yMode val="edge"/>
          <c:x val="0.11735387610331845"/>
          <c:y val="0.30273023405285387"/>
          <c:w val="0.85365183304674841"/>
          <c:h val="0.41268457538271663"/>
        </c:manualLayout>
      </c:layout>
      <c:barChart>
        <c:barDir val="col"/>
        <c:grouping val="clustered"/>
        <c:varyColors val="0"/>
        <c:ser>
          <c:idx val="0"/>
          <c:order val="0"/>
          <c:tx>
            <c:strRef>
              <c:f>Лист1!$B$1</c:f>
              <c:strCache>
                <c:ptCount val="1"/>
                <c:pt idx="0">
                  <c:v>Количество муниципальных программ</c:v>
                </c:pt>
              </c:strCache>
            </c:strRef>
          </c:tx>
          <c:spPr>
            <a:solidFill>
              <a:srgbClr val="00B050"/>
            </a:solidFill>
            <a:scene3d>
              <a:camera prst="orthographicFront"/>
              <a:lightRig rig="threePt" dir="t"/>
            </a:scene3d>
            <a:sp3d>
              <a:bevelT/>
            </a:sp3d>
          </c:spPr>
          <c:invertIfNegative val="0"/>
          <c:dLbls>
            <c:spPr>
              <a:scene3d>
                <a:camera prst="orthographicFront"/>
                <a:lightRig rig="threePt" dir="t"/>
              </a:scene3d>
              <a:sp3d>
                <a:bevelT/>
              </a:sp3d>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13</c:v>
                </c:pt>
                <c:pt idx="1">
                  <c:v>15</c:v>
                </c:pt>
                <c:pt idx="2">
                  <c:v>15</c:v>
                </c:pt>
                <c:pt idx="3">
                  <c:v>15</c:v>
                </c:pt>
                <c:pt idx="4">
                  <c:v>15</c:v>
                </c:pt>
              </c:numCache>
            </c:numRef>
          </c:val>
          <c:extLst>
            <c:ext xmlns:c16="http://schemas.microsoft.com/office/drawing/2014/chart" uri="{C3380CC4-5D6E-409C-BE32-E72D297353CC}">
              <c16:uniqueId val="{00000000-0399-40BF-A550-48D271B4C87C}"/>
            </c:ext>
          </c:extLst>
        </c:ser>
        <c:dLbls>
          <c:showLegendKey val="0"/>
          <c:showVal val="0"/>
          <c:showCatName val="0"/>
          <c:showSerName val="0"/>
          <c:showPercent val="0"/>
          <c:showBubbleSize val="0"/>
        </c:dLbls>
        <c:gapWidth val="150"/>
        <c:axId val="137880320"/>
        <c:axId val="137881856"/>
      </c:barChart>
      <c:catAx>
        <c:axId val="137880320"/>
        <c:scaling>
          <c:orientation val="minMax"/>
        </c:scaling>
        <c:delete val="0"/>
        <c:axPos val="b"/>
        <c:numFmt formatCode="General"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137881856"/>
        <c:crosses val="autoZero"/>
        <c:auto val="1"/>
        <c:lblAlgn val="ctr"/>
        <c:lblOffset val="100"/>
        <c:noMultiLvlLbl val="0"/>
      </c:catAx>
      <c:valAx>
        <c:axId val="137881856"/>
        <c:scaling>
          <c:orientation val="minMax"/>
        </c:scaling>
        <c:delete val="0"/>
        <c:axPos val="l"/>
        <c:majorGridlines/>
        <c:numFmt formatCode="General" sourceLinked="1"/>
        <c:majorTickMark val="out"/>
        <c:minorTickMark val="none"/>
        <c:tickLblPos val="nextTo"/>
        <c:txPr>
          <a:bodyPr/>
          <a:lstStyle/>
          <a:p>
            <a:pPr>
              <a:defRPr sz="1600">
                <a:latin typeface="Times New Roman" pitchFamily="18" charset="0"/>
                <a:cs typeface="Times New Roman" pitchFamily="18" charset="0"/>
              </a:defRPr>
            </a:pPr>
            <a:endParaRPr lang="ru-RU"/>
          </a:p>
        </c:txPr>
        <c:crossAx val="1378803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03023837103096"/>
          <c:y val="5.5605318544853045E-2"/>
          <c:w val="0.8269825316856978"/>
          <c:h val="0.4620256082657509"/>
        </c:manualLayout>
      </c:layout>
      <c:lineChart>
        <c:grouping val="stacked"/>
        <c:varyColors val="0"/>
        <c:ser>
          <c:idx val="1"/>
          <c:order val="1"/>
          <c:tx>
            <c:strRef>
              <c:f>Лист1!$C$1</c:f>
              <c:strCache>
                <c:ptCount val="1"/>
                <c:pt idx="0">
                  <c:v>Непрограммный бюджет</c:v>
                </c:pt>
              </c:strCache>
            </c:strRef>
          </c:tx>
          <c:dLbls>
            <c:dLbl>
              <c:idx val="0"/>
              <c:layout>
                <c:manualLayout>
                  <c:x val="-3.8534467225396989E-2"/>
                  <c:y val="-4.1861530376695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E4-4737-B0A8-BCAC275A9995}"/>
                </c:ext>
              </c:extLst>
            </c:dLbl>
            <c:dLbl>
              <c:idx val="1"/>
              <c:layout>
                <c:manualLayout>
                  <c:x val="-4.0016562118681522E-2"/>
                  <c:y val="-4.8368964294972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E4-4737-B0A8-BCAC275A9995}"/>
                </c:ext>
              </c:extLst>
            </c:dLbl>
            <c:dLbl>
              <c:idx val="2"/>
              <c:layout>
                <c:manualLayout>
                  <c:x val="-3.2606204352644289E-2"/>
                  <c:y val="-4.2857451464828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E4-4737-B0A8-BCAC275A9995}"/>
                </c:ext>
              </c:extLst>
            </c:dLbl>
            <c:dLbl>
              <c:idx val="3"/>
              <c:layout>
                <c:manualLayout>
                  <c:x val="-4.2980751905250504E-2"/>
                  <c:y val="-5.2043600093817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E4-4737-B0A8-BCAC275A9995}"/>
                </c:ext>
              </c:extLst>
            </c:dLbl>
            <c:dLbl>
              <c:idx val="4"/>
              <c:layout>
                <c:manualLayout>
                  <c:x val="-2.8159802972405494E-2"/>
                  <c:y val="-5.1474659782070047E-2"/>
                </c:manualLayout>
              </c:layout>
              <c:tx>
                <c:rich>
                  <a:bodyPr/>
                  <a:lstStyle/>
                  <a:p>
                    <a:r>
                      <a:rPr lang="ru-RU" sz="1600" dirty="0" smtClean="0"/>
                      <a:t>8,3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E4-4737-B0A8-BCAC275A99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2019</c:v>
                </c:pt>
                <c:pt idx="1">
                  <c:v>2020 оценка</c:v>
                </c:pt>
                <c:pt idx="2">
                  <c:v>2021</c:v>
                </c:pt>
                <c:pt idx="3">
                  <c:v>2022</c:v>
                </c:pt>
                <c:pt idx="4">
                  <c:v>2023</c:v>
                </c:pt>
              </c:strCache>
            </c:strRef>
          </c:cat>
          <c:val>
            <c:numRef>
              <c:f>Лист1!$C$2:$C$6</c:f>
              <c:numCache>
                <c:formatCode>General</c:formatCode>
                <c:ptCount val="5"/>
                <c:pt idx="0">
                  <c:v>5.2</c:v>
                </c:pt>
                <c:pt idx="1">
                  <c:v>5</c:v>
                </c:pt>
                <c:pt idx="2">
                  <c:v>5.5</c:v>
                </c:pt>
                <c:pt idx="3">
                  <c:v>6.5</c:v>
                </c:pt>
                <c:pt idx="4">
                  <c:v>8.3000000000000007</c:v>
                </c:pt>
              </c:numCache>
            </c:numRef>
          </c:val>
          <c:smooth val="0"/>
          <c:extLst>
            <c:ext xmlns:c16="http://schemas.microsoft.com/office/drawing/2014/chart" uri="{C3380CC4-5D6E-409C-BE32-E72D297353CC}">
              <c16:uniqueId val="{00000005-0BE4-4737-B0A8-BCAC275A9995}"/>
            </c:ext>
          </c:extLst>
        </c:ser>
        <c:ser>
          <c:idx val="2"/>
          <c:order val="2"/>
          <c:tx>
            <c:strRef>
              <c:f>Лист1!$D$1</c:f>
              <c:strCache>
                <c:ptCount val="1"/>
                <c:pt idx="0">
                  <c:v>Столбец1</c:v>
                </c:pt>
              </c:strCache>
            </c:strRef>
          </c:tx>
          <c:cat>
            <c:strRef>
              <c:f>Лист1!$A$2:$A$6</c:f>
              <c:strCache>
                <c:ptCount val="5"/>
                <c:pt idx="0">
                  <c:v>2019</c:v>
                </c:pt>
                <c:pt idx="1">
                  <c:v>2020 оценка</c:v>
                </c:pt>
                <c:pt idx="2">
                  <c:v>2021</c:v>
                </c:pt>
                <c:pt idx="3">
                  <c:v>2022</c:v>
                </c:pt>
                <c:pt idx="4">
                  <c:v>2023</c:v>
                </c:pt>
              </c:strCache>
            </c:strRef>
          </c:cat>
          <c:val>
            <c:numRef>
              <c:f>Лист1!$D$2:$D$6</c:f>
            </c:numRef>
          </c:val>
          <c:smooth val="0"/>
          <c:extLst>
            <c:ext xmlns:c16="http://schemas.microsoft.com/office/drawing/2014/chart" uri="{C3380CC4-5D6E-409C-BE32-E72D297353CC}">
              <c16:uniqueId val="{00000006-0BE4-4737-B0A8-BCAC275A9995}"/>
            </c:ext>
          </c:extLst>
        </c:ser>
        <c:ser>
          <c:idx val="0"/>
          <c:order val="0"/>
          <c:tx>
            <c:strRef>
              <c:f>Лист1!$B$1</c:f>
              <c:strCache>
                <c:ptCount val="1"/>
                <c:pt idx="0">
                  <c:v>Программный бюджет</c:v>
                </c:pt>
              </c:strCache>
            </c:strRef>
          </c:tx>
          <c:dLbls>
            <c:dLbl>
              <c:idx val="0"/>
              <c:layout>
                <c:manualLayout>
                  <c:x val="-4.5944941691819466E-2"/>
                  <c:y val="-6.1720434942855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E4-4737-B0A8-BCAC275A9995}"/>
                </c:ext>
              </c:extLst>
            </c:dLbl>
            <c:dLbl>
              <c:idx val="1"/>
              <c:layout>
                <c:manualLayout>
                  <c:x val="-6.6977852134076608E-3"/>
                  <c:y val="5.0190851810116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E4-4737-B0A8-BCAC275A9995}"/>
                </c:ext>
              </c:extLst>
            </c:dLbl>
            <c:dLbl>
              <c:idx val="2"/>
              <c:layout>
                <c:manualLayout>
                  <c:x val="-4.9636524979950913E-2"/>
                  <c:y val="-3.9751535543669815E-2"/>
                </c:manualLayout>
              </c:layout>
              <c:tx>
                <c:rich>
                  <a:bodyPr/>
                  <a:lstStyle/>
                  <a:p>
                    <a:r>
                      <a:rPr lang="ru-RU" sz="1600" dirty="0" smtClean="0">
                        <a:latin typeface="Times New Roman" pitchFamily="18" charset="0"/>
                        <a:cs typeface="Times New Roman" pitchFamily="18" charset="0"/>
                      </a:rPr>
                      <a:t>94,5</a:t>
                    </a:r>
                    <a:endParaRPr lang="en-US"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E4-4737-B0A8-BCAC275A9995}"/>
                </c:ext>
              </c:extLst>
            </c:dLbl>
            <c:dLbl>
              <c:idx val="3"/>
              <c:layout>
                <c:manualLayout>
                  <c:x val="-4.2827290898584114E-2"/>
                  <c:y val="6.7937116334516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E4-4737-B0A8-BCAC275A9995}"/>
                </c:ext>
              </c:extLst>
            </c:dLbl>
            <c:dLbl>
              <c:idx val="4"/>
              <c:layout>
                <c:manualLayout>
                  <c:x val="-5.9694285074933434E-2"/>
                  <c:y val="-3.3250846059839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E4-4737-B0A8-BCAC275A9995}"/>
                </c:ext>
              </c:extLst>
            </c:dLbl>
            <c:spPr>
              <a:noFill/>
              <a:ln>
                <a:noFill/>
              </a:ln>
              <a:effectLst/>
            </c:spPr>
            <c:txPr>
              <a:bodyPr/>
              <a:lstStyle/>
              <a:p>
                <a:pPr>
                  <a:defRPr sz="16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2019</c:v>
                </c:pt>
                <c:pt idx="1">
                  <c:v>2020 оценка</c:v>
                </c:pt>
                <c:pt idx="2">
                  <c:v>2021</c:v>
                </c:pt>
                <c:pt idx="3">
                  <c:v>2022</c:v>
                </c:pt>
                <c:pt idx="4">
                  <c:v>2023</c:v>
                </c:pt>
              </c:strCache>
            </c:strRef>
          </c:cat>
          <c:val>
            <c:numRef>
              <c:f>Лист1!$B$2:$B$6</c:f>
              <c:numCache>
                <c:formatCode>General</c:formatCode>
                <c:ptCount val="5"/>
                <c:pt idx="0">
                  <c:v>94.8</c:v>
                </c:pt>
                <c:pt idx="1">
                  <c:v>95</c:v>
                </c:pt>
                <c:pt idx="2">
                  <c:v>94.5</c:v>
                </c:pt>
                <c:pt idx="3">
                  <c:v>93.5</c:v>
                </c:pt>
                <c:pt idx="4">
                  <c:v>91.7</c:v>
                </c:pt>
              </c:numCache>
            </c:numRef>
          </c:val>
          <c:smooth val="0"/>
          <c:extLst>
            <c:ext xmlns:c16="http://schemas.microsoft.com/office/drawing/2014/chart" uri="{C3380CC4-5D6E-409C-BE32-E72D297353CC}">
              <c16:uniqueId val="{0000000C-0BE4-4737-B0A8-BCAC275A9995}"/>
            </c:ext>
          </c:extLst>
        </c:ser>
        <c:dLbls>
          <c:showLegendKey val="0"/>
          <c:showVal val="0"/>
          <c:showCatName val="0"/>
          <c:showSerName val="0"/>
          <c:showPercent val="0"/>
          <c:showBubbleSize val="0"/>
        </c:dLbls>
        <c:marker val="1"/>
        <c:smooth val="0"/>
        <c:axId val="137932800"/>
        <c:axId val="137934336"/>
      </c:lineChart>
      <c:catAx>
        <c:axId val="137932800"/>
        <c:scaling>
          <c:orientation val="minMax"/>
        </c:scaling>
        <c:delete val="0"/>
        <c:axPos val="b"/>
        <c:numFmt formatCode="General" sourceLinked="1"/>
        <c:majorTickMark val="out"/>
        <c:minorTickMark val="none"/>
        <c:tickLblPos val="nextTo"/>
        <c:crossAx val="137934336"/>
        <c:crosses val="autoZero"/>
        <c:auto val="1"/>
        <c:lblAlgn val="ctr"/>
        <c:lblOffset val="100"/>
        <c:noMultiLvlLbl val="0"/>
      </c:catAx>
      <c:valAx>
        <c:axId val="137934336"/>
        <c:scaling>
          <c:orientation val="minMax"/>
        </c:scaling>
        <c:delete val="0"/>
        <c:axPos val="l"/>
        <c:majorGridlines/>
        <c:numFmt formatCode="General" sourceLinked="1"/>
        <c:majorTickMark val="out"/>
        <c:minorTickMark val="none"/>
        <c:tickLblPos val="nextTo"/>
        <c:crossAx val="137932800"/>
        <c:crosses val="autoZero"/>
        <c:crossBetween val="between"/>
      </c:valAx>
    </c:plotArea>
    <c:legend>
      <c:legendPos val="b"/>
      <c:layout>
        <c:manualLayout>
          <c:xMode val="edge"/>
          <c:yMode val="edge"/>
          <c:x val="5.4139646315774011E-2"/>
          <c:y val="0.75807192594216266"/>
          <c:w val="0.90857650565338732"/>
          <c:h val="0.18750806967394021"/>
        </c:manualLayout>
      </c:layout>
      <c:overlay val="1"/>
    </c:legend>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708061953042824"/>
          <c:y val="4.3192482143788527E-2"/>
          <c:w val="0.86291938046957628"/>
          <c:h val="0.6432869766956919"/>
        </c:manualLayout>
      </c:layout>
      <c:bar3DChart>
        <c:barDir val="col"/>
        <c:grouping val="clustered"/>
        <c:varyColors val="0"/>
        <c:ser>
          <c:idx val="2"/>
          <c:order val="2"/>
          <c:tx>
            <c:strRef>
              <c:f>Лист1!$D$1</c:f>
              <c:strCache>
                <c:ptCount val="1"/>
                <c:pt idx="0">
                  <c:v>2021</c:v>
                </c:pt>
              </c:strCache>
            </c:strRef>
          </c:tx>
          <c:spPr>
            <a:solidFill>
              <a:srgbClr val="FFFF00"/>
            </a:solidFill>
          </c:spPr>
          <c:invertIfNegative val="0"/>
          <c:dLbls>
            <c:dLbl>
              <c:idx val="0"/>
              <c:layout>
                <c:manualLayout>
                  <c:x val="3.0864197530864556E-3"/>
                  <c:y val="9.8209721834495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8C-4319-AD40-54999DED5A15}"/>
                </c:ext>
              </c:extLst>
            </c:dLbl>
            <c:dLbl>
              <c:idx val="1"/>
              <c:layout>
                <c:manualLayout>
                  <c:x val="-3.4314448660680938E-2"/>
                  <c:y val="-5.8746576682316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8C-4319-AD40-54999DED5A15}"/>
                </c:ext>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Подпрограмма "Энергосбережение Никольского муниципального района на 2020-2025 годы"</c:v>
                </c:pt>
                <c:pt idx="1">
                  <c:v>Подпрограмма "Рациональное природопользование и охрана окружающей среды Никольского муниципального района на 2020-2025 годы"</c:v>
                </c:pt>
              </c:strCache>
            </c:strRef>
          </c:cat>
          <c:val>
            <c:numRef>
              <c:f>Лист1!$D$2:$D$3</c:f>
              <c:numCache>
                <c:formatCode>General</c:formatCode>
                <c:ptCount val="2"/>
                <c:pt idx="0">
                  <c:v>1439</c:v>
                </c:pt>
                <c:pt idx="1">
                  <c:v>1048.8</c:v>
                </c:pt>
              </c:numCache>
            </c:numRef>
          </c:val>
          <c:extLst>
            <c:ext xmlns:c16="http://schemas.microsoft.com/office/drawing/2014/chart" uri="{C3380CC4-5D6E-409C-BE32-E72D297353CC}">
              <c16:uniqueId val="{00000002-CC8C-4319-AD40-54999DED5A15}"/>
            </c:ext>
          </c:extLst>
        </c:ser>
        <c:ser>
          <c:idx val="1"/>
          <c:order val="1"/>
          <c:tx>
            <c:strRef>
              <c:f>Лист1!$C$1</c:f>
              <c:strCache>
                <c:ptCount val="1"/>
                <c:pt idx="0">
                  <c:v>2022</c:v>
                </c:pt>
              </c:strCache>
            </c:strRef>
          </c:tx>
          <c:invertIfNegative val="0"/>
          <c:dLbls>
            <c:dLbl>
              <c:idx val="0"/>
              <c:layout>
                <c:manualLayout>
                  <c:x val="1.08024691358026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8C-4319-AD40-54999DED5A15}"/>
                </c:ext>
              </c:extLst>
            </c:dLbl>
            <c:dLbl>
              <c:idx val="1"/>
              <c:layout>
                <c:manualLayout>
                  <c:x val="-2.9158014252207227E-2"/>
                  <c:y val="3.27372733130812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8C-4319-AD40-54999DED5A15}"/>
                </c:ext>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Подпрограмма "Энергосбережение Никольского муниципального района на 2020-2025 годы"</c:v>
                </c:pt>
                <c:pt idx="1">
                  <c:v>Подпрограмма "Рациональное природопользование и охрана окружающей среды Никольского муниципального района на 2020-2025 годы"</c:v>
                </c:pt>
              </c:strCache>
            </c:strRef>
          </c:cat>
          <c:val>
            <c:numRef>
              <c:f>Лист1!$C$2:$C$3</c:f>
              <c:numCache>
                <c:formatCode>General</c:formatCode>
                <c:ptCount val="2"/>
                <c:pt idx="0">
                  <c:v>449</c:v>
                </c:pt>
                <c:pt idx="1">
                  <c:v>1440.4</c:v>
                </c:pt>
              </c:numCache>
            </c:numRef>
          </c:val>
          <c:extLst>
            <c:ext xmlns:c16="http://schemas.microsoft.com/office/drawing/2014/chart" uri="{C3380CC4-5D6E-409C-BE32-E72D297353CC}">
              <c16:uniqueId val="{00000005-CC8C-4319-AD40-54999DED5A15}"/>
            </c:ext>
          </c:extLst>
        </c:ser>
        <c:ser>
          <c:idx val="0"/>
          <c:order val="0"/>
          <c:tx>
            <c:strRef>
              <c:f>Лист1!$B$1</c:f>
              <c:strCache>
                <c:ptCount val="1"/>
                <c:pt idx="0">
                  <c:v>2023</c:v>
                </c:pt>
              </c:strCache>
            </c:strRef>
          </c:tx>
          <c:invertIfNegative val="0"/>
          <c:dLbls>
            <c:dLbl>
              <c:idx val="0"/>
              <c:layout>
                <c:manualLayout>
                  <c:x val="3.0455343354020795E-2"/>
                  <c:y val="-2.069104843334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8C-4319-AD40-54999DED5A15}"/>
                </c:ext>
              </c:extLst>
            </c:dLbl>
            <c:dLbl>
              <c:idx val="1"/>
              <c:layout>
                <c:manualLayout>
                  <c:x val="7.4152748106428509E-2"/>
                  <c:y val="2.5937384930497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8C-4319-AD40-54999DED5A15}"/>
                </c:ext>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Подпрограмма "Энергосбережение Никольского муниципального района на 2020-2025 годы"</c:v>
                </c:pt>
                <c:pt idx="1">
                  <c:v>Подпрограмма "Рациональное природопользование и охрана окружающей среды Никольского муниципального района на 2020-2025 годы"</c:v>
                </c:pt>
              </c:strCache>
            </c:strRef>
          </c:cat>
          <c:val>
            <c:numRef>
              <c:f>Лист1!$B$2:$B$3</c:f>
              <c:numCache>
                <c:formatCode>General</c:formatCode>
                <c:ptCount val="2"/>
                <c:pt idx="0">
                  <c:v>449</c:v>
                </c:pt>
                <c:pt idx="1">
                  <c:v>1640.5</c:v>
                </c:pt>
              </c:numCache>
            </c:numRef>
          </c:val>
          <c:extLst>
            <c:ext xmlns:c16="http://schemas.microsoft.com/office/drawing/2014/chart" uri="{C3380CC4-5D6E-409C-BE32-E72D297353CC}">
              <c16:uniqueId val="{00000008-CC8C-4319-AD40-54999DED5A15}"/>
            </c:ext>
          </c:extLst>
        </c:ser>
        <c:dLbls>
          <c:showLegendKey val="0"/>
          <c:showVal val="0"/>
          <c:showCatName val="0"/>
          <c:showSerName val="0"/>
          <c:showPercent val="0"/>
          <c:showBubbleSize val="0"/>
        </c:dLbls>
        <c:gapWidth val="150"/>
        <c:shape val="cylinder"/>
        <c:axId val="138629888"/>
        <c:axId val="138631424"/>
        <c:axId val="0"/>
      </c:bar3DChart>
      <c:catAx>
        <c:axId val="138629888"/>
        <c:scaling>
          <c:orientation val="minMax"/>
        </c:scaling>
        <c:delete val="0"/>
        <c:axPos val="b"/>
        <c:numFmt formatCode="General" sourceLinked="0"/>
        <c:majorTickMark val="out"/>
        <c:minorTickMark val="none"/>
        <c:tickLblPos val="nextTo"/>
        <c:txPr>
          <a:bodyPr/>
          <a:lstStyle/>
          <a:p>
            <a:pPr>
              <a:defRPr sz="800"/>
            </a:pPr>
            <a:endParaRPr lang="ru-RU"/>
          </a:p>
        </c:txPr>
        <c:crossAx val="138631424"/>
        <c:crosses val="autoZero"/>
        <c:auto val="1"/>
        <c:lblAlgn val="ctr"/>
        <c:lblOffset val="100"/>
        <c:noMultiLvlLbl val="0"/>
      </c:catAx>
      <c:valAx>
        <c:axId val="138631424"/>
        <c:scaling>
          <c:orientation val="minMax"/>
        </c:scaling>
        <c:delete val="0"/>
        <c:axPos val="l"/>
        <c:majorGridlines/>
        <c:numFmt formatCode="General" sourceLinked="1"/>
        <c:majorTickMark val="out"/>
        <c:minorTickMark val="none"/>
        <c:tickLblPos val="nextTo"/>
        <c:crossAx val="138629888"/>
        <c:crosses val="autoZero"/>
        <c:crossBetween val="between"/>
      </c:valAx>
    </c:plotArea>
    <c:legend>
      <c:legendPos val="b"/>
      <c:layout>
        <c:manualLayout>
          <c:xMode val="edge"/>
          <c:yMode val="edge"/>
          <c:x val="0.23023100497836951"/>
          <c:y val="0.88964958813409434"/>
          <c:w val="0.59004712453501051"/>
          <c:h val="0.11035057362146689"/>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1531167979002622E-2"/>
          <c:y val="4.0133195214023233E-2"/>
          <c:w val="0.90069105424322327"/>
          <c:h val="0.76165017552533365"/>
        </c:manualLayout>
      </c:layout>
      <c:bar3DChart>
        <c:barDir val="col"/>
        <c:grouping val="percentStacked"/>
        <c:varyColors val="0"/>
        <c:ser>
          <c:idx val="0"/>
          <c:order val="0"/>
          <c:tx>
            <c:strRef>
              <c:f>Лист1!$B$1</c:f>
              <c:strCache>
                <c:ptCount val="1"/>
                <c:pt idx="0">
                  <c:v>2021</c:v>
                </c:pt>
              </c:strCache>
            </c:strRef>
          </c:tx>
          <c:invertIfNegative val="0"/>
          <c:dLbls>
            <c:dLbl>
              <c:idx val="1"/>
              <c:layout>
                <c:manualLayout>
                  <c:x val="1.2345679012345723E-2"/>
                  <c:y val="-9.8209721834495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B9-41BC-9CD7-CB4404D1B0B6}"/>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Физическая культура и массовый спорт</c:v>
                </c:pt>
                <c:pt idx="1">
                  <c:v>Реализация и внедрение комплекса ГТО на территории района</c:v>
                </c:pt>
                <c:pt idx="2">
                  <c:v>Подготовка спортивного резерва</c:v>
                </c:pt>
                <c:pt idx="3">
                  <c:v>Совершенствование кадрового и материально-технического обеспечения отрасли</c:v>
                </c:pt>
                <c:pt idx="4">
                  <c:v>Развитие инфраструктуры  физической культуры и спорта</c:v>
                </c:pt>
              </c:strCache>
            </c:strRef>
          </c:cat>
          <c:val>
            <c:numRef>
              <c:f>Лист1!$B$2:$B$6</c:f>
              <c:numCache>
                <c:formatCode>#,##0.0</c:formatCode>
                <c:ptCount val="5"/>
                <c:pt idx="0">
                  <c:v>6282.4</c:v>
                </c:pt>
                <c:pt idx="1">
                  <c:v>50</c:v>
                </c:pt>
                <c:pt idx="2">
                  <c:v>397.5</c:v>
                </c:pt>
                <c:pt idx="3">
                  <c:v>152.1</c:v>
                </c:pt>
                <c:pt idx="4">
                  <c:v>170</c:v>
                </c:pt>
              </c:numCache>
            </c:numRef>
          </c:val>
          <c:extLst>
            <c:ext xmlns:c16="http://schemas.microsoft.com/office/drawing/2014/chart" uri="{C3380CC4-5D6E-409C-BE32-E72D297353CC}">
              <c16:uniqueId val="{00000001-FDB9-41BC-9CD7-CB4404D1B0B6}"/>
            </c:ext>
          </c:extLst>
        </c:ser>
        <c:ser>
          <c:idx val="1"/>
          <c:order val="1"/>
          <c:tx>
            <c:strRef>
              <c:f>Лист1!$C$1</c:f>
              <c:strCache>
                <c:ptCount val="1"/>
                <c:pt idx="0">
                  <c:v>2022</c:v>
                </c:pt>
              </c:strCache>
            </c:strRef>
          </c:tx>
          <c:invertIfNegative val="0"/>
          <c:dLbls>
            <c:dLbl>
              <c:idx val="0"/>
              <c:layout>
                <c:manualLayout>
                  <c:x val="6.355969784869896E-3"/>
                  <c:y val="-1.2059354815021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B9-41BC-9CD7-CB4404D1B0B6}"/>
                </c:ext>
              </c:extLst>
            </c:dLbl>
            <c:dLbl>
              <c:idx val="1"/>
              <c:layout>
                <c:manualLayout>
                  <c:x val="1.2345679012345723E-2"/>
                  <c:y val="3.2736573944831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B9-41BC-9CD7-CB4404D1B0B6}"/>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Физическая культура и массовый спорт</c:v>
                </c:pt>
                <c:pt idx="1">
                  <c:v>Реализация и внедрение комплекса ГТО на территории района</c:v>
                </c:pt>
                <c:pt idx="2">
                  <c:v>Подготовка спортивного резерва</c:v>
                </c:pt>
                <c:pt idx="3">
                  <c:v>Совершенствование кадрового и материально-технического обеспечения отрасли</c:v>
                </c:pt>
                <c:pt idx="4">
                  <c:v>Развитие инфраструктуры  физической культуры и спорта</c:v>
                </c:pt>
              </c:strCache>
            </c:strRef>
          </c:cat>
          <c:val>
            <c:numRef>
              <c:f>Лист1!$C$2:$C$6</c:f>
              <c:numCache>
                <c:formatCode>#,##0.0</c:formatCode>
                <c:ptCount val="5"/>
                <c:pt idx="0">
                  <c:v>6066.9</c:v>
                </c:pt>
                <c:pt idx="1">
                  <c:v>50</c:v>
                </c:pt>
                <c:pt idx="2">
                  <c:v>397.5</c:v>
                </c:pt>
                <c:pt idx="3">
                  <c:v>152.1</c:v>
                </c:pt>
                <c:pt idx="4">
                  <c:v>170</c:v>
                </c:pt>
              </c:numCache>
            </c:numRef>
          </c:val>
          <c:extLst>
            <c:ext xmlns:c16="http://schemas.microsoft.com/office/drawing/2014/chart" uri="{C3380CC4-5D6E-409C-BE32-E72D297353CC}">
              <c16:uniqueId val="{00000004-FDB9-41BC-9CD7-CB4404D1B0B6}"/>
            </c:ext>
          </c:extLst>
        </c:ser>
        <c:ser>
          <c:idx val="2"/>
          <c:order val="2"/>
          <c:tx>
            <c:strRef>
              <c:f>Лист1!$D$1</c:f>
              <c:strCache>
                <c:ptCount val="1"/>
                <c:pt idx="0">
                  <c:v>2023</c:v>
                </c:pt>
              </c:strCache>
            </c:strRef>
          </c:tx>
          <c:spPr>
            <a:solidFill>
              <a:srgbClr val="FFFF00"/>
            </a:solidFill>
          </c:spPr>
          <c:invertIfNegative val="0"/>
          <c:dLbls>
            <c:dLbl>
              <c:idx val="0"/>
              <c:layout>
                <c:manualLayout>
                  <c:x val="3.0864197530864525E-3"/>
                  <c:y val="9.8209721834495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B9-41BC-9CD7-CB4404D1B0B6}"/>
                </c:ext>
              </c:extLst>
            </c:dLbl>
            <c:dLbl>
              <c:idx val="1"/>
              <c:layout>
                <c:manualLayout>
                  <c:x val="4.6296296296296858E-3"/>
                  <c:y val="9.8209721834495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B9-41BC-9CD7-CB4404D1B0B6}"/>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Физическая культура и массовый спорт</c:v>
                </c:pt>
                <c:pt idx="1">
                  <c:v>Реализация и внедрение комплекса ГТО на территории района</c:v>
                </c:pt>
                <c:pt idx="2">
                  <c:v>Подготовка спортивного резерва</c:v>
                </c:pt>
                <c:pt idx="3">
                  <c:v>Совершенствование кадрового и материально-технического обеспечения отрасли</c:v>
                </c:pt>
                <c:pt idx="4">
                  <c:v>Развитие инфраструктуры  физической культуры и спорта</c:v>
                </c:pt>
              </c:strCache>
            </c:strRef>
          </c:cat>
          <c:val>
            <c:numRef>
              <c:f>Лист1!$D$2:$D$6</c:f>
              <c:numCache>
                <c:formatCode>#,##0.0</c:formatCode>
                <c:ptCount val="5"/>
                <c:pt idx="0">
                  <c:v>6151.4</c:v>
                </c:pt>
                <c:pt idx="1">
                  <c:v>50</c:v>
                </c:pt>
                <c:pt idx="2">
                  <c:v>397.5</c:v>
                </c:pt>
                <c:pt idx="3">
                  <c:v>152.1</c:v>
                </c:pt>
                <c:pt idx="4">
                  <c:v>170</c:v>
                </c:pt>
              </c:numCache>
            </c:numRef>
          </c:val>
          <c:extLst>
            <c:ext xmlns:c16="http://schemas.microsoft.com/office/drawing/2014/chart" uri="{C3380CC4-5D6E-409C-BE32-E72D297353CC}">
              <c16:uniqueId val="{00000007-FDB9-41BC-9CD7-CB4404D1B0B6}"/>
            </c:ext>
          </c:extLst>
        </c:ser>
        <c:dLbls>
          <c:showLegendKey val="0"/>
          <c:showVal val="0"/>
          <c:showCatName val="0"/>
          <c:showSerName val="0"/>
          <c:showPercent val="0"/>
          <c:showBubbleSize val="0"/>
        </c:dLbls>
        <c:gapWidth val="150"/>
        <c:shape val="box"/>
        <c:axId val="138267264"/>
        <c:axId val="138678656"/>
        <c:axId val="0"/>
      </c:bar3DChart>
      <c:catAx>
        <c:axId val="138267264"/>
        <c:scaling>
          <c:orientation val="minMax"/>
        </c:scaling>
        <c:delete val="0"/>
        <c:axPos val="b"/>
        <c:numFmt formatCode="General" sourceLinked="0"/>
        <c:majorTickMark val="out"/>
        <c:minorTickMark val="none"/>
        <c:tickLblPos val="nextTo"/>
        <c:txPr>
          <a:bodyPr/>
          <a:lstStyle/>
          <a:p>
            <a:pPr>
              <a:defRPr sz="800"/>
            </a:pPr>
            <a:endParaRPr lang="ru-RU"/>
          </a:p>
        </c:txPr>
        <c:crossAx val="138678656"/>
        <c:crosses val="autoZero"/>
        <c:auto val="1"/>
        <c:lblAlgn val="ctr"/>
        <c:lblOffset val="100"/>
        <c:noMultiLvlLbl val="0"/>
      </c:catAx>
      <c:valAx>
        <c:axId val="138678656"/>
        <c:scaling>
          <c:orientation val="minMax"/>
        </c:scaling>
        <c:delete val="0"/>
        <c:axPos val="l"/>
        <c:majorGridlines/>
        <c:numFmt formatCode="0%" sourceLinked="1"/>
        <c:majorTickMark val="out"/>
        <c:minorTickMark val="none"/>
        <c:tickLblPos val="nextTo"/>
        <c:txPr>
          <a:bodyPr/>
          <a:lstStyle/>
          <a:p>
            <a:pPr>
              <a:defRPr sz="1600"/>
            </a:pPr>
            <a:endParaRPr lang="ru-RU"/>
          </a:p>
        </c:txPr>
        <c:crossAx val="138267264"/>
        <c:crosses val="autoZero"/>
        <c:crossBetween val="between"/>
      </c:valAx>
    </c:plotArea>
    <c:legend>
      <c:legendPos val="r"/>
      <c:layout>
        <c:manualLayout>
          <c:xMode val="edge"/>
          <c:yMode val="edge"/>
          <c:x val="0.89491305774278218"/>
          <c:y val="0.20817041862420169"/>
          <c:w val="8.9740824220653298E-2"/>
          <c:h val="0.38431172055147833"/>
        </c:manualLayout>
      </c:layout>
      <c:overlay val="0"/>
      <c:txPr>
        <a:bodyPr/>
        <a:lstStyle/>
        <a:p>
          <a:pPr>
            <a:defRPr sz="20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61636669999634E-2"/>
          <c:y val="6.9238007946207533E-2"/>
          <c:w val="0.83597181331704873"/>
          <c:h val="0.5159136021923485"/>
        </c:manualLayout>
      </c:layout>
      <c:barChart>
        <c:barDir val="col"/>
        <c:grouping val="clustered"/>
        <c:varyColors val="0"/>
        <c:ser>
          <c:idx val="0"/>
          <c:order val="0"/>
          <c:tx>
            <c:strRef>
              <c:f>Лист1!$B$1</c:f>
              <c:strCache>
                <c:ptCount val="1"/>
                <c:pt idx="0">
                  <c:v>2021</c:v>
                </c:pt>
              </c:strCache>
            </c:strRef>
          </c:tx>
          <c:spPr>
            <a:scene3d>
              <a:camera prst="orthographicFront"/>
              <a:lightRig rig="threePt" dir="t"/>
            </a:scene3d>
            <a:sp3d>
              <a:bevelT w="177800" h="203200" prst="cross"/>
            </a:sp3d>
          </c:spPr>
          <c:invertIfNegative val="0"/>
          <c:dPt>
            <c:idx val="0"/>
            <c:invertIfNegative val="0"/>
            <c:bubble3D val="0"/>
            <c:spPr>
              <a:scene3d>
                <a:camera prst="orthographicFront"/>
                <a:lightRig rig="threePt" dir="t"/>
              </a:scene3d>
              <a:sp3d>
                <a:bevelT w="285750" h="203200" prst="softRound"/>
                <a:bevelB w="82550"/>
              </a:sp3d>
            </c:spPr>
            <c:extLst>
              <c:ext xmlns:c16="http://schemas.microsoft.com/office/drawing/2014/chart" uri="{C3380CC4-5D6E-409C-BE32-E72D297353CC}">
                <c16:uniqueId val="{00000000-C347-4DA6-AC71-9C47B2D515D4}"/>
              </c:ext>
            </c:extLst>
          </c:dPt>
          <c:dLbls>
            <c:dLbl>
              <c:idx val="0"/>
              <c:layout>
                <c:manualLayout>
                  <c:x val="-3.08646261526497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47-4DA6-AC71-9C47B2D515D4}"/>
                </c:ext>
              </c:extLst>
            </c:dLbl>
            <c:dLbl>
              <c:idx val="1"/>
              <c:layout>
                <c:manualLayout>
                  <c:x val="-1.9106673332592763E-2"/>
                  <c:y val="4.1992688643060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47-4DA6-AC71-9C47B2D515D4}"/>
                </c:ext>
              </c:extLst>
            </c:dLbl>
            <c:dLbl>
              <c:idx val="2"/>
              <c:layout>
                <c:manualLayout>
                  <c:x val="-2.49856497426211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47-4DA6-AC71-9C47B2D515D4}"/>
                </c:ext>
              </c:extLst>
            </c:dLbl>
            <c:spPr>
              <a:noFill/>
              <a:ln>
                <a:noFill/>
              </a:ln>
              <a:effectLst/>
            </c:spPr>
            <c:txPr>
              <a:bodyPr/>
              <a:lstStyle/>
              <a:p>
                <a:pPr>
                  <a:defRPr sz="16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Подпрограмма "Предоставление мер социальной поддержки отдельным категориям граждан"</c:v>
                </c:pt>
                <c:pt idx="1">
                  <c:v>Подпрограмма "Модернизация и развитие социального обслуживания"</c:v>
                </c:pt>
                <c:pt idx="2">
                  <c:v>Подпрограмма  "Организация  отдыха детей, их оздоровления и занятости в Никольском муниципальном районе на 2020-2025 годы"</c:v>
                </c:pt>
              </c:strCache>
            </c:strRef>
          </c:cat>
          <c:val>
            <c:numRef>
              <c:f>Лист1!$B$2:$B$4</c:f>
              <c:numCache>
                <c:formatCode>General</c:formatCode>
                <c:ptCount val="3"/>
                <c:pt idx="0">
                  <c:v>22106.799999999996</c:v>
                </c:pt>
                <c:pt idx="1">
                  <c:v>1304.5</c:v>
                </c:pt>
                <c:pt idx="2">
                  <c:v>5123.2</c:v>
                </c:pt>
              </c:numCache>
            </c:numRef>
          </c:val>
          <c:extLst>
            <c:ext xmlns:c16="http://schemas.microsoft.com/office/drawing/2014/chart" uri="{C3380CC4-5D6E-409C-BE32-E72D297353CC}">
              <c16:uniqueId val="{00000003-C347-4DA6-AC71-9C47B2D515D4}"/>
            </c:ext>
          </c:extLst>
        </c:ser>
        <c:ser>
          <c:idx val="1"/>
          <c:order val="1"/>
          <c:tx>
            <c:strRef>
              <c:f>Лист1!$C$1</c:f>
              <c:strCache>
                <c:ptCount val="1"/>
                <c:pt idx="0">
                  <c:v>2022</c:v>
                </c:pt>
              </c:strCache>
            </c:strRef>
          </c:tx>
          <c:spPr>
            <a:scene3d>
              <a:camera prst="orthographicFront"/>
              <a:lightRig rig="threePt" dir="t"/>
            </a:scene3d>
            <a:sp3d>
              <a:bevelT w="196850" prst="angle"/>
            </a:sp3d>
          </c:spPr>
          <c:invertIfNegative val="0"/>
          <c:dLbls>
            <c:dLbl>
              <c:idx val="0"/>
              <c:layout>
                <c:manualLayout>
                  <c:x val="4.4092323075214076E-3"/>
                  <c:y val="8.39853772861216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47-4DA6-AC71-9C47B2D515D4}"/>
                </c:ext>
              </c:extLst>
            </c:dLbl>
            <c:spPr>
              <a:noFill/>
              <a:ln>
                <a:noFill/>
              </a:ln>
              <a:effectLst/>
            </c:spPr>
            <c:txPr>
              <a:bodyPr/>
              <a:lstStyle/>
              <a:p>
                <a:pPr>
                  <a:defRPr sz="16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Подпрограмма "Предоставление мер социальной поддержки отдельным категориям граждан"</c:v>
                </c:pt>
                <c:pt idx="1">
                  <c:v>Подпрограмма "Модернизация и развитие социального обслуживания"</c:v>
                </c:pt>
                <c:pt idx="2">
                  <c:v>Подпрограмма  "Организация  отдыха детей, их оздоровления и занятости в Никольском муниципальном районе на 2020-2025 годы"</c:v>
                </c:pt>
              </c:strCache>
            </c:strRef>
          </c:cat>
          <c:val>
            <c:numRef>
              <c:f>Лист1!$C$2:$C$4</c:f>
              <c:numCache>
                <c:formatCode>General</c:formatCode>
                <c:ptCount val="3"/>
                <c:pt idx="0">
                  <c:v>22085.7</c:v>
                </c:pt>
                <c:pt idx="1">
                  <c:v>1304.5</c:v>
                </c:pt>
                <c:pt idx="2">
                  <c:v>5163.6000000000004</c:v>
                </c:pt>
              </c:numCache>
            </c:numRef>
          </c:val>
          <c:extLst>
            <c:ext xmlns:c16="http://schemas.microsoft.com/office/drawing/2014/chart" uri="{C3380CC4-5D6E-409C-BE32-E72D297353CC}">
              <c16:uniqueId val="{00000005-C347-4DA6-AC71-9C47B2D515D4}"/>
            </c:ext>
          </c:extLst>
        </c:ser>
        <c:ser>
          <c:idx val="2"/>
          <c:order val="2"/>
          <c:tx>
            <c:strRef>
              <c:f>Лист1!$D$1</c:f>
              <c:strCache>
                <c:ptCount val="1"/>
                <c:pt idx="0">
                  <c:v>2023</c:v>
                </c:pt>
              </c:strCache>
            </c:strRef>
          </c:tx>
          <c:spPr>
            <a:scene3d>
              <a:camera prst="orthographicFront"/>
              <a:lightRig rig="threePt" dir="t"/>
            </a:scene3d>
            <a:sp3d>
              <a:bevelT w="254000" prst="artDeco"/>
            </a:sp3d>
          </c:spPr>
          <c:invertIfNegative val="0"/>
          <c:dLbls>
            <c:dLbl>
              <c:idx val="0"/>
              <c:layout>
                <c:manualLayout>
                  <c:x val="4.2622578972706784E-2"/>
                  <c:y val="8.39853772861216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47-4DA6-AC71-9C47B2D515D4}"/>
                </c:ext>
              </c:extLst>
            </c:dLbl>
            <c:dLbl>
              <c:idx val="1"/>
              <c:layout>
                <c:manualLayout>
                  <c:x val="1.4697441025071274E-2"/>
                  <c:y val="-1.022921572399814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47-4DA6-AC71-9C47B2D515D4}"/>
                </c:ext>
              </c:extLst>
            </c:dLbl>
            <c:dLbl>
              <c:idx val="2"/>
              <c:layout>
                <c:manualLayout>
                  <c:x val="2.2046161537606992E-2"/>
                  <c:y val="4.3016900561184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47-4DA6-AC71-9C47B2D515D4}"/>
                </c:ext>
              </c:extLst>
            </c:dLbl>
            <c:spPr>
              <a:noFill/>
              <a:ln>
                <a:noFill/>
              </a:ln>
              <a:effectLst/>
            </c:spPr>
            <c:txPr>
              <a:bodyPr/>
              <a:lstStyle/>
              <a:p>
                <a:pPr>
                  <a:defRPr sz="16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Подпрограмма "Предоставление мер социальной поддержки отдельным категориям граждан"</c:v>
                </c:pt>
                <c:pt idx="1">
                  <c:v>Подпрограмма "Модернизация и развитие социального обслуживания"</c:v>
                </c:pt>
                <c:pt idx="2">
                  <c:v>Подпрограмма  "Организация  отдыха детей, их оздоровления и занятости в Никольском муниципальном районе на 2020-2025 годы"</c:v>
                </c:pt>
              </c:strCache>
            </c:strRef>
          </c:cat>
          <c:val>
            <c:numRef>
              <c:f>Лист1!$D$2:$D$4</c:f>
              <c:numCache>
                <c:formatCode>General</c:formatCode>
                <c:ptCount val="3"/>
                <c:pt idx="0">
                  <c:v>22016.6</c:v>
                </c:pt>
                <c:pt idx="1">
                  <c:v>1304.5</c:v>
                </c:pt>
                <c:pt idx="2">
                  <c:v>5204</c:v>
                </c:pt>
              </c:numCache>
            </c:numRef>
          </c:val>
          <c:extLst>
            <c:ext xmlns:c16="http://schemas.microsoft.com/office/drawing/2014/chart" uri="{C3380CC4-5D6E-409C-BE32-E72D297353CC}">
              <c16:uniqueId val="{00000009-C347-4DA6-AC71-9C47B2D515D4}"/>
            </c:ext>
          </c:extLst>
        </c:ser>
        <c:dLbls>
          <c:showLegendKey val="0"/>
          <c:showVal val="0"/>
          <c:showCatName val="0"/>
          <c:showSerName val="0"/>
          <c:showPercent val="0"/>
          <c:showBubbleSize val="0"/>
        </c:dLbls>
        <c:gapWidth val="150"/>
        <c:axId val="138785536"/>
        <c:axId val="138787072"/>
      </c:barChart>
      <c:catAx>
        <c:axId val="138785536"/>
        <c:scaling>
          <c:orientation val="minMax"/>
        </c:scaling>
        <c:delete val="0"/>
        <c:axPos val="b"/>
        <c:numFmt formatCode="General" sourceLinked="0"/>
        <c:majorTickMark val="out"/>
        <c:minorTickMark val="none"/>
        <c:tickLblPos val="nextTo"/>
        <c:txPr>
          <a:bodyPr/>
          <a:lstStyle/>
          <a:p>
            <a:pPr>
              <a:defRPr sz="1100"/>
            </a:pPr>
            <a:endParaRPr lang="ru-RU"/>
          </a:p>
        </c:txPr>
        <c:crossAx val="138787072"/>
        <c:crosses val="autoZero"/>
        <c:auto val="1"/>
        <c:lblAlgn val="ctr"/>
        <c:lblOffset val="100"/>
        <c:noMultiLvlLbl val="0"/>
      </c:catAx>
      <c:valAx>
        <c:axId val="138787072"/>
        <c:scaling>
          <c:orientation val="minMax"/>
        </c:scaling>
        <c:delete val="0"/>
        <c:axPos val="l"/>
        <c:majorGridlines/>
        <c:numFmt formatCode="General" sourceLinked="1"/>
        <c:majorTickMark val="out"/>
        <c:minorTickMark val="none"/>
        <c:tickLblPos val="nextTo"/>
        <c:crossAx val="138785536"/>
        <c:crosses val="autoZero"/>
        <c:crossBetween val="between"/>
      </c:valAx>
      <c:spPr>
        <a:scene3d>
          <a:camera prst="orthographicFront"/>
          <a:lightRig rig="threePt" dir="t"/>
        </a:scene3d>
        <a:sp3d>
          <a:bevelT w="6350"/>
        </a:sp3d>
      </c:spPr>
    </c:plotArea>
    <c:legend>
      <c:legendPos val="r"/>
      <c:layout>
        <c:manualLayout>
          <c:xMode val="edge"/>
          <c:yMode val="edge"/>
          <c:x val="0.49106071547605917"/>
          <c:y val="4.4827674973783635E-2"/>
          <c:w val="0.37910799263044975"/>
          <c:h val="0.16865537975455258"/>
        </c:manualLayout>
      </c:layout>
      <c:overlay val="0"/>
      <c:txPr>
        <a:bodyPr/>
        <a:lstStyle/>
        <a:p>
          <a:pPr>
            <a:defRPr>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Times New Roman" pitchFamily="18" charset="0"/>
                <a:cs typeface="Times New Roman" pitchFamily="18" charset="0"/>
              </a:defRPr>
            </a:pPr>
            <a:r>
              <a:rPr lang="ru-RU" sz="2000" dirty="0" smtClean="0">
                <a:latin typeface="Times New Roman" pitchFamily="18" charset="0"/>
                <a:cs typeface="Times New Roman" pitchFamily="18" charset="0"/>
              </a:rPr>
              <a:t>2022 год</a:t>
            </a:r>
            <a:endParaRPr lang="ru-RU" sz="2000" dirty="0">
              <a:latin typeface="Times New Roman" pitchFamily="18" charset="0"/>
              <a:cs typeface="Times New Roman" pitchFamily="18" charset="0"/>
            </a:endParaRPr>
          </a:p>
        </c:rich>
      </c:tx>
      <c:layout>
        <c:manualLayout>
          <c:xMode val="edge"/>
          <c:yMode val="edge"/>
          <c:x val="0.38379365656656339"/>
          <c:y val="0"/>
        </c:manualLayout>
      </c:layout>
      <c:overlay val="0"/>
    </c:title>
    <c:autoTitleDeleted val="0"/>
    <c:plotArea>
      <c:layout>
        <c:manualLayout>
          <c:layoutTarget val="inner"/>
          <c:xMode val="edge"/>
          <c:yMode val="edge"/>
          <c:x val="0.17601773775412807"/>
          <c:y val="0.13754544068746993"/>
          <c:w val="0.65755737481238918"/>
          <c:h val="0.77821424234516756"/>
        </c:manualLayout>
      </c:layout>
      <c:doughnutChart>
        <c:varyColors val="1"/>
        <c:ser>
          <c:idx val="0"/>
          <c:order val="0"/>
          <c:tx>
            <c:strRef>
              <c:f>Лист1!$B$1</c:f>
              <c:strCache>
                <c:ptCount val="1"/>
                <c:pt idx="0">
                  <c:v>2022 год</c:v>
                </c:pt>
              </c:strCache>
            </c:strRef>
          </c:tx>
          <c:explosion val="10"/>
          <c:dPt>
            <c:idx val="4"/>
            <c:bubble3D val="0"/>
            <c:spPr>
              <a:solidFill>
                <a:srgbClr val="00B050"/>
              </a:solidFill>
            </c:spPr>
            <c:extLst>
              <c:ext xmlns:c16="http://schemas.microsoft.com/office/drawing/2014/chart" uri="{C3380CC4-5D6E-409C-BE32-E72D297353CC}">
                <c16:uniqueId val="{00000000-F9EE-45AC-9185-9E429A041F2E}"/>
              </c:ext>
            </c:extLst>
          </c:dPt>
          <c:dPt>
            <c:idx val="5"/>
            <c:bubble3D val="0"/>
            <c:spPr>
              <a:solidFill>
                <a:srgbClr val="FFFF00"/>
              </a:solidFill>
            </c:spPr>
            <c:extLst>
              <c:ext xmlns:c16="http://schemas.microsoft.com/office/drawing/2014/chart" uri="{C3380CC4-5D6E-409C-BE32-E72D297353CC}">
                <c16:uniqueId val="{00000001-F9EE-45AC-9185-9E429A041F2E}"/>
              </c:ext>
            </c:extLst>
          </c:dPt>
          <c:dLbls>
            <c:dLbl>
              <c:idx val="0"/>
              <c:layout>
                <c:manualLayout>
                  <c:x val="7.6045845272206276E-3"/>
                  <c:y val="-2.3525742510091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EE-45AC-9185-9E429A041F2E}"/>
                </c:ext>
              </c:extLst>
            </c:dLbl>
            <c:dLbl>
              <c:idx val="2"/>
              <c:layout>
                <c:manualLayout>
                  <c:x val="1.3862737071906127E-2"/>
                  <c:y val="-3.306924230641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EE-45AC-9185-9E429A041F2E}"/>
                </c:ext>
              </c:extLst>
            </c:dLbl>
            <c:dLbl>
              <c:idx val="4"/>
              <c:layout>
                <c:manualLayout>
                  <c:x val="-0.13164644237706602"/>
                  <c:y val="-5.3189484397053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EE-45AC-9185-9E429A041F2E}"/>
                </c:ext>
              </c:extLst>
            </c:dLbl>
            <c:dLbl>
              <c:idx val="5"/>
              <c:layout>
                <c:manualLayout>
                  <c:x val="-5.9508254877882423E-2"/>
                  <c:y val="-8.6648937155130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EE-45AC-9185-9E429A041F2E}"/>
                </c:ext>
              </c:extLst>
            </c:dLbl>
            <c:dLbl>
              <c:idx val="6"/>
              <c:layout>
                <c:manualLayout>
                  <c:x val="1.7328421339882726E-2"/>
                  <c:y val="0.143300049994444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EE-45AC-9185-9E429A041F2E}"/>
                </c:ext>
              </c:extLst>
            </c:dLbl>
            <c:spPr>
              <a:noFill/>
              <a:ln>
                <a:noFill/>
              </a:ln>
              <a:effectLst/>
            </c:spPr>
            <c:txPr>
              <a:bodyPr/>
              <a:lstStyle/>
              <a:p>
                <a:pPr>
                  <a:defRPr sz="14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Подпрограмма 1 </c:v>
                </c:pt>
                <c:pt idx="1">
                  <c:v>Подпрограмма 2</c:v>
                </c:pt>
                <c:pt idx="2">
                  <c:v>Подпрограмма 3</c:v>
                </c:pt>
                <c:pt idx="3">
                  <c:v>Подпрограмма 4</c:v>
                </c:pt>
                <c:pt idx="4">
                  <c:v>Подпрограмма 5</c:v>
                </c:pt>
                <c:pt idx="5">
                  <c:v>Подпрограмма 6</c:v>
                </c:pt>
                <c:pt idx="6">
                  <c:v>Подпрограмма 7</c:v>
                </c:pt>
              </c:strCache>
            </c:strRef>
          </c:cat>
          <c:val>
            <c:numRef>
              <c:f>Лист1!$B$2:$B$8</c:f>
              <c:numCache>
                <c:formatCode>General</c:formatCode>
                <c:ptCount val="7"/>
                <c:pt idx="0">
                  <c:v>6918.7</c:v>
                </c:pt>
                <c:pt idx="1">
                  <c:v>7424.2</c:v>
                </c:pt>
                <c:pt idx="2">
                  <c:v>16121.8</c:v>
                </c:pt>
                <c:pt idx="3">
                  <c:v>10994.5</c:v>
                </c:pt>
                <c:pt idx="4">
                  <c:v>3451.1</c:v>
                </c:pt>
                <c:pt idx="5">
                  <c:v>4054.6</c:v>
                </c:pt>
                <c:pt idx="6">
                  <c:v>1704.4</c:v>
                </c:pt>
              </c:numCache>
            </c:numRef>
          </c:val>
          <c:extLst>
            <c:ext xmlns:c16="http://schemas.microsoft.com/office/drawing/2014/chart" uri="{C3380CC4-5D6E-409C-BE32-E72D297353CC}">
              <c16:uniqueId val="{00000005-F9EE-45AC-9185-9E429A041F2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Times New Roman" pitchFamily="18" charset="0"/>
                <a:cs typeface="Times New Roman" pitchFamily="18" charset="0"/>
              </a:defRPr>
            </a:pPr>
            <a:r>
              <a:rPr lang="ru-RU" sz="2000" dirty="0" smtClean="0">
                <a:latin typeface="Times New Roman" pitchFamily="18" charset="0"/>
                <a:cs typeface="Times New Roman" pitchFamily="18" charset="0"/>
              </a:rPr>
              <a:t>2023 год</a:t>
            </a:r>
            <a:endParaRPr lang="ru-RU" sz="2000" dirty="0">
              <a:latin typeface="Times New Roman" pitchFamily="18" charset="0"/>
              <a:cs typeface="Times New Roman" pitchFamily="18" charset="0"/>
            </a:endParaRPr>
          </a:p>
        </c:rich>
      </c:tx>
      <c:layout>
        <c:manualLayout>
          <c:xMode val="edge"/>
          <c:yMode val="edge"/>
          <c:x val="0.57123083076077064"/>
          <c:y val="4.0065596300543113E-2"/>
        </c:manualLayout>
      </c:layout>
      <c:overlay val="0"/>
    </c:title>
    <c:autoTitleDeleted val="0"/>
    <c:plotArea>
      <c:layout>
        <c:manualLayout>
          <c:layoutTarget val="inner"/>
          <c:xMode val="edge"/>
          <c:yMode val="edge"/>
          <c:x val="0.16125652041026178"/>
          <c:y val="0.14292376179525992"/>
          <c:w val="0.71347604477111659"/>
          <c:h val="0.72037225154884965"/>
        </c:manualLayout>
      </c:layout>
      <c:doughnutChart>
        <c:varyColors val="1"/>
        <c:ser>
          <c:idx val="0"/>
          <c:order val="0"/>
          <c:tx>
            <c:strRef>
              <c:f>Лист1!$B$1</c:f>
              <c:strCache>
                <c:ptCount val="1"/>
                <c:pt idx="0">
                  <c:v>2023 год</c:v>
                </c:pt>
              </c:strCache>
            </c:strRef>
          </c:tx>
          <c:dPt>
            <c:idx val="4"/>
            <c:bubble3D val="0"/>
            <c:spPr>
              <a:solidFill>
                <a:srgbClr val="00B050"/>
              </a:solidFill>
            </c:spPr>
            <c:extLst>
              <c:ext xmlns:c16="http://schemas.microsoft.com/office/drawing/2014/chart" uri="{C3380CC4-5D6E-409C-BE32-E72D297353CC}">
                <c16:uniqueId val="{00000000-2793-49D0-9F36-7DF56637D8D5}"/>
              </c:ext>
            </c:extLst>
          </c:dPt>
          <c:dPt>
            <c:idx val="5"/>
            <c:bubble3D val="0"/>
            <c:spPr>
              <a:solidFill>
                <a:srgbClr val="FFFF00"/>
              </a:solidFill>
            </c:spPr>
            <c:extLst>
              <c:ext xmlns:c16="http://schemas.microsoft.com/office/drawing/2014/chart" uri="{C3380CC4-5D6E-409C-BE32-E72D297353CC}">
                <c16:uniqueId val="{00000001-2793-49D0-9F36-7DF56637D8D5}"/>
              </c:ext>
            </c:extLst>
          </c:dPt>
          <c:dLbls>
            <c:dLbl>
              <c:idx val="0"/>
              <c:layout>
                <c:manualLayout>
                  <c:x val="5.2658576950825833E-2"/>
                  <c:y val="-1.985150449394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93-49D0-9F36-7DF56637D8D5}"/>
                </c:ext>
              </c:extLst>
            </c:dLbl>
            <c:dLbl>
              <c:idx val="2"/>
              <c:spPr/>
              <c:txPr>
                <a:bodyPr/>
                <a:lstStyle/>
                <a:p>
                  <a:pPr>
                    <a:defRPr sz="1400"/>
                  </a:pPr>
                  <a:endParaRPr lang="ru-RU"/>
                </a:p>
              </c:txPr>
              <c:showLegendKey val="0"/>
              <c:showVal val="1"/>
              <c:showCatName val="0"/>
              <c:showSerName val="0"/>
              <c:showPercent val="0"/>
              <c:showBubbleSize val="0"/>
              <c:extLst>
                <c:ext xmlns:c16="http://schemas.microsoft.com/office/drawing/2014/chart" uri="{C3380CC4-5D6E-409C-BE32-E72D297353CC}">
                  <c16:uniqueId val="{00000003-2793-49D0-9F36-7DF56637D8D5}"/>
                </c:ext>
              </c:extLst>
            </c:dLbl>
            <c:dLbl>
              <c:idx val="4"/>
              <c:layout>
                <c:manualLayout>
                  <c:x val="-0.13164644237706613"/>
                  <c:y val="-5.3189484397053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93-49D0-9F36-7DF56637D8D5}"/>
                </c:ext>
              </c:extLst>
            </c:dLbl>
            <c:dLbl>
              <c:idx val="5"/>
              <c:layout>
                <c:manualLayout>
                  <c:x val="-7.5226538501179394E-3"/>
                  <c:y val="-0.101346310211363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93-49D0-9F36-7DF56637D8D5}"/>
                </c:ext>
              </c:extLst>
            </c:dLbl>
            <c:spPr>
              <a:noFill/>
              <a:ln>
                <a:noFill/>
              </a:ln>
              <a:effectLst/>
            </c:spPr>
            <c:txPr>
              <a:bodyPr/>
              <a:lstStyle/>
              <a:p>
                <a:pPr>
                  <a:defRPr sz="16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Подпрограмма 1 </c:v>
                </c:pt>
                <c:pt idx="1">
                  <c:v>Подпрограмма 2</c:v>
                </c:pt>
                <c:pt idx="2">
                  <c:v>Подпрограмма 3</c:v>
                </c:pt>
                <c:pt idx="3">
                  <c:v>Подпрограмма 4</c:v>
                </c:pt>
                <c:pt idx="4">
                  <c:v>Подпрограмма 5</c:v>
                </c:pt>
                <c:pt idx="5">
                  <c:v>Подпрограмма 6</c:v>
                </c:pt>
                <c:pt idx="6">
                  <c:v>Подпрограмма 7</c:v>
                </c:pt>
              </c:strCache>
            </c:strRef>
          </c:cat>
          <c:val>
            <c:numRef>
              <c:f>Лист1!$B$2:$B$8</c:f>
              <c:numCache>
                <c:formatCode>General</c:formatCode>
                <c:ptCount val="7"/>
                <c:pt idx="0">
                  <c:v>7019.2</c:v>
                </c:pt>
                <c:pt idx="1">
                  <c:v>7536.7</c:v>
                </c:pt>
                <c:pt idx="2">
                  <c:v>16327.9</c:v>
                </c:pt>
                <c:pt idx="3">
                  <c:v>11156.5</c:v>
                </c:pt>
                <c:pt idx="4">
                  <c:v>3505</c:v>
                </c:pt>
                <c:pt idx="5">
                  <c:v>4054.6</c:v>
                </c:pt>
                <c:pt idx="6">
                  <c:v>1704.4</c:v>
                </c:pt>
              </c:numCache>
            </c:numRef>
          </c:val>
          <c:extLst>
            <c:ext xmlns:c16="http://schemas.microsoft.com/office/drawing/2014/chart" uri="{C3380CC4-5D6E-409C-BE32-E72D297353CC}">
              <c16:uniqueId val="{00000004-2793-49D0-9F36-7DF56637D8D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7023770863069"/>
          <c:y val="0.16404552666059213"/>
          <c:w val="0.34179548585982822"/>
          <c:h val="0.59954290142624678"/>
        </c:manualLayout>
      </c:layout>
      <c:doughnutChart>
        <c:varyColors val="1"/>
        <c:ser>
          <c:idx val="0"/>
          <c:order val="0"/>
          <c:tx>
            <c:strRef>
              <c:f>Лист1!$B$1</c:f>
              <c:strCache>
                <c:ptCount val="1"/>
                <c:pt idx="0">
                  <c:v>2021</c:v>
                </c:pt>
              </c:strCache>
            </c:strRef>
          </c:tx>
          <c:explosion val="17"/>
          <c:dPt>
            <c:idx val="4"/>
            <c:bubble3D val="0"/>
            <c:spPr>
              <a:solidFill>
                <a:srgbClr val="00B050"/>
              </a:solidFill>
            </c:spPr>
            <c:extLst>
              <c:ext xmlns:c16="http://schemas.microsoft.com/office/drawing/2014/chart" uri="{C3380CC4-5D6E-409C-BE32-E72D297353CC}">
                <c16:uniqueId val="{00000000-D348-4D54-84C4-332B84BA5DD2}"/>
              </c:ext>
            </c:extLst>
          </c:dPt>
          <c:dPt>
            <c:idx val="5"/>
            <c:bubble3D val="0"/>
            <c:spPr>
              <a:solidFill>
                <a:srgbClr val="FFFF00"/>
              </a:solidFill>
            </c:spPr>
            <c:extLst>
              <c:ext xmlns:c16="http://schemas.microsoft.com/office/drawing/2014/chart" uri="{C3380CC4-5D6E-409C-BE32-E72D297353CC}">
                <c16:uniqueId val="{00000001-D348-4D54-84C4-332B84BA5DD2}"/>
              </c:ext>
            </c:extLst>
          </c:dPt>
          <c:dLbls>
            <c:dLbl>
              <c:idx val="0"/>
              <c:layout>
                <c:manualLayout>
                  <c:x val="2.1034388273097872E-2"/>
                  <c:y val="7.88365284927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48-4D54-84C4-332B84BA5DD2}"/>
                </c:ext>
              </c:extLst>
            </c:dLbl>
            <c:dLbl>
              <c:idx val="1"/>
              <c:layout>
                <c:manualLayout>
                  <c:x val="-4.2163965908549924E-3"/>
                  <c:y val="1.6570320890422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48-4D54-84C4-332B84BA5DD2}"/>
                </c:ext>
              </c:extLst>
            </c:dLbl>
            <c:dLbl>
              <c:idx val="2"/>
              <c:layout>
                <c:manualLayout>
                  <c:x val="2.8648596551191772E-3"/>
                  <c:y val="-2.5155338406330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48-4D54-84C4-332B84BA5DD2}"/>
                </c:ext>
              </c:extLst>
            </c:dLbl>
            <c:dLbl>
              <c:idx val="3"/>
              <c:layout>
                <c:manualLayout>
                  <c:x val="2.33763708794264E-2"/>
                  <c:y val="1.8054662837244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48-4D54-84C4-332B84BA5DD2}"/>
                </c:ext>
              </c:extLst>
            </c:dLbl>
            <c:dLbl>
              <c:idx val="4"/>
              <c:layout>
                <c:manualLayout>
                  <c:x val="1.2808672967960824E-2"/>
                  <c:y val="1.2014638802104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48-4D54-84C4-332B84BA5DD2}"/>
                </c:ext>
              </c:extLst>
            </c:dLbl>
            <c:dLbl>
              <c:idx val="5"/>
              <c:layout>
                <c:manualLayout>
                  <c:x val="-1.5972317178433164E-2"/>
                  <c:y val="-1.8432632347133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48-4D54-84C4-332B84BA5DD2}"/>
                </c:ext>
              </c:extLst>
            </c:dLbl>
            <c:dLbl>
              <c:idx val="6"/>
              <c:layout>
                <c:manualLayout>
                  <c:x val="3.3917171596318401E-3"/>
                  <c:y val="5.9808946260205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48-4D54-84C4-332B84BA5DD2}"/>
                </c:ext>
              </c:extLst>
            </c:dLbl>
            <c:spPr>
              <a:noFill/>
              <a:ln>
                <a:noFill/>
              </a:ln>
              <a:effectLst/>
            </c:spPr>
            <c:txPr>
              <a:bodyPr/>
              <a:lstStyle/>
              <a:p>
                <a:pPr>
                  <a:defRPr sz="16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Подпрограмма 1. Сохранение и популяризация нематериального культурного наследия…</c:v>
                </c:pt>
                <c:pt idx="1">
                  <c:v>Подпрограмма 2. Развитие культурно-досугового обеспечения населения…</c:v>
                </c:pt>
                <c:pt idx="2">
                  <c:v>Подпрограмма 3. Развитие библиотечного дела... </c:v>
                </c:pt>
                <c:pt idx="3">
                  <c:v>Подпрограмма 4.  Развитие дополнительного художественного образования детей</c:v>
                </c:pt>
                <c:pt idx="4">
                  <c:v>Подпрограмма 5. Организация музейной деятельности…</c:v>
                </c:pt>
                <c:pt idx="5">
                  <c:v>Подпрограмма 6. Обеспечение условий реализации муниципальной программы</c:v>
                </c:pt>
                <c:pt idx="6">
                  <c:v>Подпрограмма 7. Развитие архивного дела …</c:v>
                </c:pt>
              </c:strCache>
            </c:strRef>
          </c:cat>
          <c:val>
            <c:numRef>
              <c:f>Лист1!$B$2:$B$8</c:f>
              <c:numCache>
                <c:formatCode>General</c:formatCode>
                <c:ptCount val="7"/>
                <c:pt idx="0">
                  <c:v>6732.6</c:v>
                </c:pt>
                <c:pt idx="1">
                  <c:v>7342.5</c:v>
                </c:pt>
                <c:pt idx="2">
                  <c:v>15626.1</c:v>
                </c:pt>
                <c:pt idx="3">
                  <c:v>10832.5</c:v>
                </c:pt>
                <c:pt idx="4">
                  <c:v>3741.6</c:v>
                </c:pt>
                <c:pt idx="5">
                  <c:v>4054.6</c:v>
                </c:pt>
                <c:pt idx="6">
                  <c:v>1704.4</c:v>
                </c:pt>
              </c:numCache>
            </c:numRef>
          </c:val>
          <c:extLst>
            <c:ext xmlns:c16="http://schemas.microsoft.com/office/drawing/2014/chart" uri="{C3380CC4-5D6E-409C-BE32-E72D297353CC}">
              <c16:uniqueId val="{00000007-D348-4D54-84C4-332B84BA5DD2}"/>
            </c:ext>
          </c:extLst>
        </c:ser>
        <c:ser>
          <c:idx val="2"/>
          <c:order val="2"/>
          <c:tx>
            <c:strRef>
              <c:f>Лист1!$D$1</c:f>
              <c:strCache>
                <c:ptCount val="1"/>
                <c:pt idx="0">
                  <c:v>Столбец2</c:v>
                </c:pt>
              </c:strCache>
            </c:strRef>
          </c:tx>
          <c:cat>
            <c:strRef>
              <c:f>Лист1!$A$2:$A$8</c:f>
              <c:strCache>
                <c:ptCount val="7"/>
                <c:pt idx="0">
                  <c:v>Подпрограмма 1. Сохранение и популяризация нематериального культурного наследия…</c:v>
                </c:pt>
                <c:pt idx="1">
                  <c:v>Подпрограмма 2. Развитие культурно-досугового обеспечения населения…</c:v>
                </c:pt>
                <c:pt idx="2">
                  <c:v>Подпрограмма 3. Развитие библиотечного дела... </c:v>
                </c:pt>
                <c:pt idx="3">
                  <c:v>Подпрограмма 4.  Развитие дополнительного художественного образования детей</c:v>
                </c:pt>
                <c:pt idx="4">
                  <c:v>Подпрограмма 5. Организация музейной деятельности…</c:v>
                </c:pt>
                <c:pt idx="5">
                  <c:v>Подпрограмма 6. Обеспечение условий реализации муниципальной программы</c:v>
                </c:pt>
                <c:pt idx="6">
                  <c:v>Подпрограмма 7. Развитие архивного дела …</c:v>
                </c:pt>
              </c:strCache>
            </c:strRef>
          </c:cat>
          <c:val>
            <c:numRef>
              <c:f>Лист1!$D$2:$D$8</c:f>
            </c:numRef>
          </c:val>
          <c:extLst>
            <c:ext xmlns:c16="http://schemas.microsoft.com/office/drawing/2014/chart" uri="{C3380CC4-5D6E-409C-BE32-E72D297353CC}">
              <c16:uniqueId val="{00000008-D348-4D54-84C4-332B84BA5DD2}"/>
            </c:ext>
          </c:extLst>
        </c:ser>
        <c:ser>
          <c:idx val="1"/>
          <c:order val="1"/>
          <c:tx>
            <c:strRef>
              <c:f>Лист1!$C$1</c:f>
              <c:strCache>
                <c:ptCount val="1"/>
                <c:pt idx="0">
                  <c:v>Столбец1</c:v>
                </c:pt>
              </c:strCache>
            </c:strRef>
          </c:tx>
          <c:cat>
            <c:strRef>
              <c:f>Лист1!$A$2:$A$8</c:f>
              <c:strCache>
                <c:ptCount val="7"/>
                <c:pt idx="0">
                  <c:v>Подпрограмма 1. Сохранение и популяризация нематериального культурного наследия…</c:v>
                </c:pt>
                <c:pt idx="1">
                  <c:v>Подпрограмма 2. Развитие культурно-досугового обеспечения населения…</c:v>
                </c:pt>
                <c:pt idx="2">
                  <c:v>Подпрограмма 3. Развитие библиотечного дела... </c:v>
                </c:pt>
                <c:pt idx="3">
                  <c:v>Подпрограмма 4.  Развитие дополнительного художественного образования детей</c:v>
                </c:pt>
                <c:pt idx="4">
                  <c:v>Подпрограмма 5. Организация музейной деятельности…</c:v>
                </c:pt>
                <c:pt idx="5">
                  <c:v>Подпрограмма 6. Обеспечение условий реализации муниципальной программы</c:v>
                </c:pt>
                <c:pt idx="6">
                  <c:v>Подпрограмма 7. Развитие архивного дела …</c:v>
                </c:pt>
              </c:strCache>
            </c:strRef>
          </c:cat>
          <c:val>
            <c:numRef>
              <c:f>Лист1!$C$2:$C$8</c:f>
            </c:numRef>
          </c:val>
          <c:extLst>
            <c:ext xmlns:c16="http://schemas.microsoft.com/office/drawing/2014/chart" uri="{C3380CC4-5D6E-409C-BE32-E72D297353CC}">
              <c16:uniqueId val="{00000009-D348-4D54-84C4-332B84BA5DD2}"/>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8480552561742946"/>
          <c:y val="8.4786027346415679E-4"/>
          <c:w val="0.42051331680739185"/>
          <c:h val="0.99910711196023283"/>
        </c:manualLayout>
      </c:layout>
      <c:overlay val="0"/>
      <c:txPr>
        <a:bodyPr/>
        <a:lstStyle/>
        <a:p>
          <a:pPr algn="just">
            <a:defRPr sz="1100" b="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pPr>
        <a:ln>
          <a:noFill/>
        </a:ln>
      </c:spPr>
    </c:sideWall>
    <c:backWall>
      <c:thickness val="0"/>
      <c:spPr>
        <a:ln>
          <a:noFill/>
        </a:ln>
      </c:spPr>
    </c:backWall>
    <c:plotArea>
      <c:layout>
        <c:manualLayout>
          <c:layoutTarget val="inner"/>
          <c:xMode val="edge"/>
          <c:yMode val="edge"/>
          <c:x val="5.0314113254031796E-2"/>
          <c:y val="2.3619167984111816E-2"/>
          <c:w val="0.90432276147095425"/>
          <c:h val="0.76520185049861189"/>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rgbClr val="92D050"/>
            </a:solidFill>
          </c:spPr>
          <c:invertIfNegative val="0"/>
          <c:dLbls>
            <c:dLbl>
              <c:idx val="0"/>
              <c:layout>
                <c:manualLayout>
                  <c:x val="1.0622088450362407E-2"/>
                  <c:y val="2.6957013102841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9-4453-86CF-0F3452417940}"/>
                </c:ext>
              </c:extLst>
            </c:dLbl>
            <c:dLbl>
              <c:idx val="1"/>
              <c:layout>
                <c:manualLayout>
                  <c:x val="1.5873904644586923E-2"/>
                  <c:y val="2.3219792130296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C9-4453-86CF-0F3452417940}"/>
                </c:ext>
              </c:extLst>
            </c:dLbl>
            <c:dLbl>
              <c:idx val="2"/>
              <c:layout>
                <c:manualLayout>
                  <c:x val="1.4246685475253115E-2"/>
                  <c:y val="-5.86065496497319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9-4453-86CF-0F3452417940}"/>
                </c:ext>
              </c:extLst>
            </c:dLbl>
            <c:dLbl>
              <c:idx val="3"/>
              <c:layout>
                <c:manualLayout>
                  <c:x val="1.3417096867741738E-2"/>
                  <c:y val="3.6280925203588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C9-4453-86CF-0F3452417940}"/>
                </c:ext>
              </c:extLst>
            </c:dLbl>
            <c:dLbl>
              <c:idx val="4"/>
              <c:layout>
                <c:manualLayout>
                  <c:x val="3.3542742169354648E-3"/>
                  <c:y val="3.2652832683229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C9-4453-86CF-0F3452417940}"/>
                </c:ext>
              </c:extLst>
            </c:dLbl>
            <c:spPr>
              <a:noFill/>
              <a:ln>
                <a:noFill/>
              </a:ln>
              <a:effectLst/>
            </c:spPr>
            <c:txPr>
              <a:bodyPr/>
              <a:lstStyle/>
              <a:p>
                <a:pPr>
                  <a:defRPr sz="2000" b="0" i="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2019г.</c:v>
                </c:pt>
                <c:pt idx="1">
                  <c:v>2020г.</c:v>
                </c:pt>
                <c:pt idx="2">
                  <c:v>2021г.</c:v>
                </c:pt>
                <c:pt idx="3">
                  <c:v>2022г.</c:v>
                </c:pt>
                <c:pt idx="4">
                  <c:v>2023г.</c:v>
                </c:pt>
              </c:strCache>
            </c:strRef>
          </c:cat>
          <c:val>
            <c:numRef>
              <c:f>Лист1!$B$2:$B$6</c:f>
              <c:numCache>
                <c:formatCode>0.0</c:formatCode>
                <c:ptCount val="5"/>
                <c:pt idx="0">
                  <c:v>189.8</c:v>
                </c:pt>
                <c:pt idx="1">
                  <c:v>178.5</c:v>
                </c:pt>
                <c:pt idx="2">
                  <c:v>186.6</c:v>
                </c:pt>
                <c:pt idx="3">
                  <c:v>191.4</c:v>
                </c:pt>
                <c:pt idx="4">
                  <c:v>199.1</c:v>
                </c:pt>
              </c:numCache>
            </c:numRef>
          </c:val>
          <c:extLst>
            <c:ext xmlns:c16="http://schemas.microsoft.com/office/drawing/2014/chart" uri="{C3380CC4-5D6E-409C-BE32-E72D297353CC}">
              <c16:uniqueId val="{00000005-34C9-4453-86CF-0F3452417940}"/>
            </c:ext>
          </c:extLst>
        </c:ser>
        <c:ser>
          <c:idx val="1"/>
          <c:order val="1"/>
          <c:tx>
            <c:strRef>
              <c:f>Лист1!$C$1</c:f>
              <c:strCache>
                <c:ptCount val="1"/>
                <c:pt idx="0">
                  <c:v>Безвозмездные поступления</c:v>
                </c:pt>
              </c:strCache>
            </c:strRef>
          </c:tx>
          <c:invertIfNegative val="0"/>
          <c:dLbls>
            <c:dLbl>
              <c:idx val="0"/>
              <c:layout>
                <c:manualLayout>
                  <c:x val="6.7085484338709513E-3"/>
                  <c:y val="2.1768555122152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C9-4453-86CF-0F3452417940}"/>
                </c:ext>
              </c:extLst>
            </c:dLbl>
            <c:dLbl>
              <c:idx val="1"/>
              <c:layout>
                <c:manualLayout>
                  <c:x val="1.0062822650806321E-2"/>
                  <c:y val="7.25618504071748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C9-4453-86CF-0F3452417940}"/>
                </c:ext>
              </c:extLst>
            </c:dLbl>
            <c:dLbl>
              <c:idx val="2"/>
              <c:layout>
                <c:manualLayout>
                  <c:x val="1.5094233976209416E-2"/>
                  <c:y val="-7.2561850407174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C9-4453-86CF-0F3452417940}"/>
                </c:ext>
              </c:extLst>
            </c:dLbl>
            <c:dLbl>
              <c:idx val="3"/>
              <c:layout>
                <c:manualLayout>
                  <c:x val="1.1739959759274041E-2"/>
                  <c:y val="-3.62809252035874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C9-4453-86CF-0F3452417940}"/>
                </c:ext>
              </c:extLst>
            </c:dLbl>
            <c:dLbl>
              <c:idx val="4"/>
              <c:layout>
                <c:manualLayout>
                  <c:x val="6.70854843387095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C9-4453-86CF-0F3452417940}"/>
                </c:ext>
              </c:extLst>
            </c:dLbl>
            <c:spPr>
              <a:noFill/>
              <a:ln>
                <a:noFill/>
              </a:ln>
              <a:effectLst/>
            </c:spPr>
            <c:txPr>
              <a:bodyPr/>
              <a:lstStyle/>
              <a:p>
                <a:pPr>
                  <a:defRPr sz="2000" b="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2019г.</c:v>
                </c:pt>
                <c:pt idx="1">
                  <c:v>2020г.</c:v>
                </c:pt>
                <c:pt idx="2">
                  <c:v>2021г.</c:v>
                </c:pt>
                <c:pt idx="3">
                  <c:v>2022г.</c:v>
                </c:pt>
                <c:pt idx="4">
                  <c:v>2023г.</c:v>
                </c:pt>
              </c:strCache>
            </c:strRef>
          </c:cat>
          <c:val>
            <c:numRef>
              <c:f>Лист1!$C$2:$C$6</c:f>
              <c:numCache>
                <c:formatCode>0.0</c:formatCode>
                <c:ptCount val="5"/>
                <c:pt idx="0">
                  <c:v>502.1</c:v>
                </c:pt>
                <c:pt idx="1">
                  <c:v>663.4</c:v>
                </c:pt>
                <c:pt idx="2">
                  <c:v>577.6</c:v>
                </c:pt>
                <c:pt idx="3">
                  <c:v>597.5</c:v>
                </c:pt>
                <c:pt idx="4">
                  <c:v>539.79999999999995</c:v>
                </c:pt>
              </c:numCache>
            </c:numRef>
          </c:val>
          <c:extLst>
            <c:ext xmlns:c16="http://schemas.microsoft.com/office/drawing/2014/chart" uri="{C3380CC4-5D6E-409C-BE32-E72D297353CC}">
              <c16:uniqueId val="{0000000B-34C9-4453-86CF-0F3452417940}"/>
            </c:ext>
          </c:extLst>
        </c:ser>
        <c:dLbls>
          <c:showLegendKey val="0"/>
          <c:showVal val="0"/>
          <c:showCatName val="0"/>
          <c:showSerName val="0"/>
          <c:showPercent val="0"/>
          <c:showBubbleSize val="0"/>
        </c:dLbls>
        <c:gapWidth val="100"/>
        <c:shape val="cylinder"/>
        <c:axId val="134334336"/>
        <c:axId val="134335872"/>
        <c:axId val="0"/>
      </c:bar3DChart>
      <c:catAx>
        <c:axId val="134334336"/>
        <c:scaling>
          <c:orientation val="minMax"/>
        </c:scaling>
        <c:delete val="0"/>
        <c:axPos val="b"/>
        <c:numFmt formatCode="General" sourceLinked="1"/>
        <c:majorTickMark val="out"/>
        <c:minorTickMark val="none"/>
        <c:tickLblPos val="nextTo"/>
        <c:txPr>
          <a:bodyPr/>
          <a:lstStyle/>
          <a:p>
            <a:pPr>
              <a:defRPr sz="2000" b="1">
                <a:latin typeface="Times New Roman" pitchFamily="18" charset="0"/>
                <a:cs typeface="Times New Roman" pitchFamily="18" charset="0"/>
              </a:defRPr>
            </a:pPr>
            <a:endParaRPr lang="ru-RU"/>
          </a:p>
        </c:txPr>
        <c:crossAx val="134335872"/>
        <c:crosses val="autoZero"/>
        <c:auto val="1"/>
        <c:lblAlgn val="ctr"/>
        <c:lblOffset val="100"/>
        <c:noMultiLvlLbl val="0"/>
      </c:catAx>
      <c:valAx>
        <c:axId val="134335872"/>
        <c:scaling>
          <c:orientation val="minMax"/>
        </c:scaling>
        <c:delete val="1"/>
        <c:axPos val="l"/>
        <c:majorGridlines/>
        <c:numFmt formatCode="0.0" sourceLinked="1"/>
        <c:majorTickMark val="out"/>
        <c:minorTickMark val="none"/>
        <c:tickLblPos val="none"/>
        <c:crossAx val="134334336"/>
        <c:crosses val="autoZero"/>
        <c:crossBetween val="between"/>
      </c:valAx>
    </c:plotArea>
    <c:legend>
      <c:legendPos val="b"/>
      <c:layout>
        <c:manualLayout>
          <c:xMode val="edge"/>
          <c:yMode val="edge"/>
          <c:x val="0.11437137467665592"/>
          <c:y val="0.8855688192015797"/>
          <c:w val="0.83794590057509111"/>
          <c:h val="7.0894070554115923E-2"/>
        </c:manualLayout>
      </c:layout>
      <c:overlay val="0"/>
      <c:txPr>
        <a:bodyPr/>
        <a:lstStyle/>
        <a:p>
          <a:pPr>
            <a:defRPr sz="1400" baseline="0">
              <a:latin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99723584825123"/>
          <c:y val="5.8176343769611165E-2"/>
          <c:w val="0.53948393360333702"/>
          <c:h val="0.75721690645483863"/>
        </c:manualLayout>
      </c:layout>
      <c:barChart>
        <c:barDir val="bar"/>
        <c:grouping val="clustered"/>
        <c:varyColors val="0"/>
        <c:ser>
          <c:idx val="0"/>
          <c:order val="0"/>
          <c:tx>
            <c:strRef>
              <c:f>Лист1!$B$1</c:f>
              <c:strCache>
                <c:ptCount val="1"/>
                <c:pt idx="0">
                  <c:v>Подпрограмма 1. Развитие дошкольного  образования</c:v>
                </c:pt>
              </c:strCache>
            </c:strRef>
          </c:tx>
          <c:spPr>
            <a:scene3d>
              <a:camera prst="orthographicFront"/>
              <a:lightRig rig="threePt" dir="t"/>
            </a:scene3d>
            <a:sp3d>
              <a:bevelT w="158750" h="139700" prst="divot"/>
            </a:sp3d>
          </c:spPr>
          <c:invertIfNegative val="0"/>
          <c:dLbls>
            <c:spPr>
              <a:noFill/>
              <a:ln>
                <a:noFill/>
              </a:ln>
              <a:effectLst/>
            </c:spPr>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Лист1!$B$2:$B$4</c:f>
              <c:numCache>
                <c:formatCode>#,##0.0</c:formatCode>
                <c:ptCount val="3"/>
                <c:pt idx="0">
                  <c:v>139062.79999999999</c:v>
                </c:pt>
                <c:pt idx="1">
                  <c:v>139268.9</c:v>
                </c:pt>
                <c:pt idx="2">
                  <c:v>140268.9</c:v>
                </c:pt>
              </c:numCache>
            </c:numRef>
          </c:val>
          <c:extLst>
            <c:ext xmlns:c16="http://schemas.microsoft.com/office/drawing/2014/chart" uri="{C3380CC4-5D6E-409C-BE32-E72D297353CC}">
              <c16:uniqueId val="{00000000-06DD-4079-BE95-DA2CAA23C206}"/>
            </c:ext>
          </c:extLst>
        </c:ser>
        <c:ser>
          <c:idx val="1"/>
          <c:order val="1"/>
          <c:tx>
            <c:strRef>
              <c:f>Лист1!$C$1</c:f>
              <c:strCache>
                <c:ptCount val="1"/>
                <c:pt idx="0">
                  <c:v>Подпрограмма 2. Развитие общего и дополнительного образования детей</c:v>
                </c:pt>
              </c:strCache>
            </c:strRef>
          </c:tx>
          <c:spPr>
            <a:scene3d>
              <a:camera prst="orthographicFront"/>
              <a:lightRig rig="threePt" dir="t"/>
            </a:scene3d>
            <a:sp3d>
              <a:bevelT w="158750" h="139700" prst="angle"/>
            </a:sp3d>
          </c:spPr>
          <c:invertIfNegative val="0"/>
          <c:dLbls>
            <c:spPr>
              <a:noFill/>
              <a:ln>
                <a:noFill/>
              </a:ln>
              <a:effectLst/>
            </c:spPr>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Лист1!$C$2:$C$4</c:f>
              <c:numCache>
                <c:formatCode>#,##0.0</c:formatCode>
                <c:ptCount val="3"/>
                <c:pt idx="0">
                  <c:v>342805.5</c:v>
                </c:pt>
                <c:pt idx="1">
                  <c:v>369930.8</c:v>
                </c:pt>
                <c:pt idx="2">
                  <c:v>305588.59999999998</c:v>
                </c:pt>
              </c:numCache>
            </c:numRef>
          </c:val>
          <c:extLst>
            <c:ext xmlns:c16="http://schemas.microsoft.com/office/drawing/2014/chart" uri="{C3380CC4-5D6E-409C-BE32-E72D297353CC}">
              <c16:uniqueId val="{00000001-06DD-4079-BE95-DA2CAA23C206}"/>
            </c:ext>
          </c:extLst>
        </c:ser>
        <c:ser>
          <c:idx val="2"/>
          <c:order val="2"/>
          <c:tx>
            <c:strRef>
              <c:f>Лист1!$D$1</c:f>
              <c:strCache>
                <c:ptCount val="1"/>
                <c:pt idx="0">
                  <c:v>Подпрограмма 3.  Обеспечение реализации подпрограмм</c:v>
                </c:pt>
              </c:strCache>
            </c:strRef>
          </c:tx>
          <c:spPr>
            <a:solidFill>
              <a:srgbClr val="FFFF00"/>
            </a:solidFill>
            <a:scene3d>
              <a:camera prst="orthographicFront"/>
              <a:lightRig rig="threePt" dir="t"/>
            </a:scene3d>
            <a:sp3d>
              <a:bevelT w="158750" h="139700" prst="slope"/>
            </a:sp3d>
          </c:spPr>
          <c:invertIfNegative val="0"/>
          <c:dLbls>
            <c:dLbl>
              <c:idx val="2"/>
              <c:layout>
                <c:manualLayout>
                  <c:x val="-4.9915837443639133E-3"/>
                  <c:y val="-3.1354540853485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DD-4079-BE95-DA2CAA23C206}"/>
                </c:ext>
              </c:extLst>
            </c:dLbl>
            <c:spPr>
              <a:noFill/>
              <a:ln>
                <a:noFill/>
              </a:ln>
              <a:effectLst/>
            </c:spPr>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Лист1!$D$2:$D$4</c:f>
              <c:numCache>
                <c:formatCode>#,##0.0</c:formatCode>
                <c:ptCount val="3"/>
                <c:pt idx="0">
                  <c:v>46202.6</c:v>
                </c:pt>
                <c:pt idx="1">
                  <c:v>46944.4</c:v>
                </c:pt>
                <c:pt idx="2">
                  <c:v>47651.1</c:v>
                </c:pt>
              </c:numCache>
            </c:numRef>
          </c:val>
          <c:extLst>
            <c:ext xmlns:c16="http://schemas.microsoft.com/office/drawing/2014/chart" uri="{C3380CC4-5D6E-409C-BE32-E72D297353CC}">
              <c16:uniqueId val="{00000003-06DD-4079-BE95-DA2CAA23C206}"/>
            </c:ext>
          </c:extLst>
        </c:ser>
        <c:dLbls>
          <c:showLegendKey val="0"/>
          <c:showVal val="0"/>
          <c:showCatName val="0"/>
          <c:showSerName val="0"/>
          <c:showPercent val="0"/>
          <c:showBubbleSize val="0"/>
        </c:dLbls>
        <c:gapWidth val="150"/>
        <c:axId val="148646144"/>
        <c:axId val="148668416"/>
      </c:barChart>
      <c:catAx>
        <c:axId val="148646144"/>
        <c:scaling>
          <c:orientation val="minMax"/>
        </c:scaling>
        <c:delete val="0"/>
        <c:axPos val="l"/>
        <c:numFmt formatCode="General" sourceLinked="1"/>
        <c:majorTickMark val="out"/>
        <c:minorTickMark val="none"/>
        <c:tickLblPos val="nextTo"/>
        <c:crossAx val="148668416"/>
        <c:crosses val="autoZero"/>
        <c:auto val="1"/>
        <c:lblAlgn val="ctr"/>
        <c:lblOffset val="100"/>
        <c:noMultiLvlLbl val="0"/>
      </c:catAx>
      <c:valAx>
        <c:axId val="148668416"/>
        <c:scaling>
          <c:orientation val="minMax"/>
        </c:scaling>
        <c:delete val="0"/>
        <c:axPos val="b"/>
        <c:majorGridlines/>
        <c:numFmt formatCode="#,##0.0" sourceLinked="1"/>
        <c:majorTickMark val="out"/>
        <c:minorTickMark val="none"/>
        <c:tickLblPos val="nextTo"/>
        <c:txPr>
          <a:bodyPr/>
          <a:lstStyle/>
          <a:p>
            <a:pPr>
              <a:defRPr sz="1200"/>
            </a:pPr>
            <a:endParaRPr lang="ru-RU"/>
          </a:p>
        </c:txPr>
        <c:crossAx val="148646144"/>
        <c:crosses val="autoZero"/>
        <c:crossBetween val="between"/>
      </c:valAx>
      <c:spPr>
        <a:scene3d>
          <a:camera prst="orthographicFront"/>
          <a:lightRig rig="threePt" dir="t"/>
        </a:scene3d>
        <a:sp3d>
          <a:bevelT w="6350"/>
        </a:sp3d>
      </c:spPr>
    </c:plotArea>
    <c:legend>
      <c:legendPos val="r"/>
      <c:layout>
        <c:manualLayout>
          <c:xMode val="edge"/>
          <c:yMode val="edge"/>
          <c:x val="0.76892165338111296"/>
          <c:y val="2.5326352627485831E-2"/>
          <c:w val="0.2310783466188942"/>
          <c:h val="0.93173721438359425"/>
        </c:manualLayout>
      </c:layout>
      <c:overlay val="0"/>
      <c:txPr>
        <a:bodyPr/>
        <a:lstStyle/>
        <a:p>
          <a:pPr>
            <a:defRPr sz="11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56661212727359E-2"/>
          <c:y val="9.3827642888165141E-2"/>
          <c:w val="0.65414100575170364"/>
          <c:h val="0.57274740791074963"/>
        </c:manualLayout>
      </c:layout>
      <c:barChart>
        <c:barDir val="col"/>
        <c:grouping val="clustered"/>
        <c:varyColors val="0"/>
        <c:ser>
          <c:idx val="0"/>
          <c:order val="0"/>
          <c:tx>
            <c:strRef>
              <c:f>Лист1!$B$1</c:f>
              <c:strCache>
                <c:ptCount val="1"/>
                <c:pt idx="0">
                  <c:v>2021</c:v>
                </c:pt>
              </c:strCache>
            </c:strRef>
          </c:tx>
          <c:spPr>
            <a:scene3d>
              <a:camera prst="orthographicFront"/>
              <a:lightRig rig="threePt" dir="t"/>
            </a:scene3d>
            <a:sp3d>
              <a:bevelT w="514350" h="298450" prst="softRound"/>
              <a:bevelB h="114300"/>
            </a:sp3d>
          </c:spPr>
          <c:invertIfNegative val="0"/>
          <c:dLbls>
            <c:dLbl>
              <c:idx val="0"/>
              <c:layout>
                <c:manualLayout>
                  <c:x val="-4.4092323075214164E-2"/>
                  <c:y val="-8.01678601367534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CD-4CE9-A641-F309259CA93E}"/>
                </c:ext>
              </c:extLst>
            </c:dLbl>
            <c:dLbl>
              <c:idx val="1"/>
              <c:layout>
                <c:manualLayout>
                  <c:x val="-5.0178860845526974E-2"/>
                  <c:y val="-1.5753931381361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CD-4CE9-A641-F309259CA93E}"/>
                </c:ext>
              </c:extLst>
            </c:dLbl>
            <c:spPr>
              <a:noFill/>
              <a:ln>
                <a:noFill/>
              </a:ln>
              <a:effectLs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"Содержание муниципальных дорог и искусственных сооружений"</c:v>
                </c:pt>
                <c:pt idx="1">
                  <c:v>"Ремонт муниципальных дорог и искусственных сооружений"</c:v>
                </c:pt>
              </c:strCache>
            </c:strRef>
          </c:cat>
          <c:val>
            <c:numRef>
              <c:f>Лист1!$B$2:$B$3</c:f>
              <c:numCache>
                <c:formatCode>General</c:formatCode>
                <c:ptCount val="2"/>
                <c:pt idx="0">
                  <c:v>7754.8</c:v>
                </c:pt>
                <c:pt idx="1">
                  <c:v>15131.1</c:v>
                </c:pt>
              </c:numCache>
            </c:numRef>
          </c:val>
          <c:extLst>
            <c:ext xmlns:c16="http://schemas.microsoft.com/office/drawing/2014/chart" uri="{C3380CC4-5D6E-409C-BE32-E72D297353CC}">
              <c16:uniqueId val="{00000002-53CD-4CE9-A641-F309259CA93E}"/>
            </c:ext>
          </c:extLst>
        </c:ser>
        <c:ser>
          <c:idx val="1"/>
          <c:order val="1"/>
          <c:tx>
            <c:strRef>
              <c:f>Лист1!$C$1</c:f>
              <c:strCache>
                <c:ptCount val="1"/>
                <c:pt idx="0">
                  <c:v>2022</c:v>
                </c:pt>
              </c:strCache>
            </c:strRef>
          </c:tx>
          <c:spPr>
            <a:scene3d>
              <a:camera prst="orthographicFront"/>
              <a:lightRig rig="threePt" dir="t"/>
            </a:scene3d>
            <a:sp3d>
              <a:bevelT w="177800" prst="riblet"/>
            </a:sp3d>
          </c:spPr>
          <c:invertIfNegative val="0"/>
          <c:dLbls>
            <c:dLbl>
              <c:idx val="1"/>
              <c:layout>
                <c:manualLayout>
                  <c:x val="-2.5936660632478801E-3"/>
                  <c:y val="-1.6033572027350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CD-4CE9-A641-F309259CA93E}"/>
                </c:ext>
              </c:extLst>
            </c:dLbl>
            <c:spPr>
              <a:noFill/>
              <a:ln>
                <a:noFill/>
              </a:ln>
              <a:effectLs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"Содержание муниципальных дорог и искусственных сооружений"</c:v>
                </c:pt>
                <c:pt idx="1">
                  <c:v>"Ремонт муниципальных дорог и искусственных сооружений"</c:v>
                </c:pt>
              </c:strCache>
            </c:strRef>
          </c:cat>
          <c:val>
            <c:numRef>
              <c:f>Лист1!$C$2:$C$3</c:f>
              <c:numCache>
                <c:formatCode>General</c:formatCode>
                <c:ptCount val="2"/>
                <c:pt idx="0">
                  <c:v>7854.8</c:v>
                </c:pt>
                <c:pt idx="1">
                  <c:v>15480.1</c:v>
                </c:pt>
              </c:numCache>
            </c:numRef>
          </c:val>
          <c:extLst>
            <c:ext xmlns:c16="http://schemas.microsoft.com/office/drawing/2014/chart" uri="{C3380CC4-5D6E-409C-BE32-E72D297353CC}">
              <c16:uniqueId val="{00000004-53CD-4CE9-A641-F309259CA93E}"/>
            </c:ext>
          </c:extLst>
        </c:ser>
        <c:ser>
          <c:idx val="2"/>
          <c:order val="2"/>
          <c:tx>
            <c:strRef>
              <c:f>Лист1!$D$1</c:f>
              <c:strCache>
                <c:ptCount val="1"/>
                <c:pt idx="0">
                  <c:v>2023</c:v>
                </c:pt>
              </c:strCache>
            </c:strRef>
          </c:tx>
          <c:spPr>
            <a:solidFill>
              <a:srgbClr val="FFFF00"/>
            </a:solidFill>
            <a:scene3d>
              <a:camera prst="orthographicFront"/>
              <a:lightRig rig="threePt" dir="t"/>
            </a:scene3d>
            <a:sp3d>
              <a:bevelT w="285750" prst="slope"/>
            </a:sp3d>
          </c:spPr>
          <c:invertIfNegative val="0"/>
          <c:dLbls>
            <c:dLbl>
              <c:idx val="0"/>
              <c:layout>
                <c:manualLayout>
                  <c:x val="3.8904990948718174E-2"/>
                  <c:y val="8.01678601367534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CD-4CE9-A641-F309259CA93E}"/>
                </c:ext>
              </c:extLst>
            </c:dLbl>
            <c:dLbl>
              <c:idx val="1"/>
              <c:layout>
                <c:manualLayout>
                  <c:x val="4.0326401641648073E-2"/>
                  <c:y val="-3.8218607023462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CD-4CE9-A641-F309259CA93E}"/>
                </c:ext>
              </c:extLst>
            </c:dLbl>
            <c:spPr>
              <a:noFill/>
              <a:ln>
                <a:noFill/>
              </a:ln>
              <a:effectLs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"Содержание муниципальных дорог и искусственных сооружений"</c:v>
                </c:pt>
                <c:pt idx="1">
                  <c:v>"Ремонт муниципальных дорог и искусственных сооружений"</c:v>
                </c:pt>
              </c:strCache>
            </c:strRef>
          </c:cat>
          <c:val>
            <c:numRef>
              <c:f>Лист1!$D$2:$D$3</c:f>
              <c:numCache>
                <c:formatCode>General</c:formatCode>
                <c:ptCount val="2"/>
                <c:pt idx="0">
                  <c:v>7977.5</c:v>
                </c:pt>
                <c:pt idx="1">
                  <c:v>16198.4</c:v>
                </c:pt>
              </c:numCache>
            </c:numRef>
          </c:val>
          <c:extLst>
            <c:ext xmlns:c16="http://schemas.microsoft.com/office/drawing/2014/chart" uri="{C3380CC4-5D6E-409C-BE32-E72D297353CC}">
              <c16:uniqueId val="{00000007-53CD-4CE9-A641-F309259CA93E}"/>
            </c:ext>
          </c:extLst>
        </c:ser>
        <c:dLbls>
          <c:showLegendKey val="0"/>
          <c:showVal val="0"/>
          <c:showCatName val="0"/>
          <c:showSerName val="0"/>
          <c:showPercent val="0"/>
          <c:showBubbleSize val="0"/>
        </c:dLbls>
        <c:gapWidth val="150"/>
        <c:axId val="148546304"/>
        <c:axId val="148547840"/>
      </c:barChart>
      <c:catAx>
        <c:axId val="148546304"/>
        <c:scaling>
          <c:orientation val="minMax"/>
        </c:scaling>
        <c:delete val="0"/>
        <c:axPos val="b"/>
        <c:numFmt formatCode="General" sourceLinked="0"/>
        <c:majorTickMark val="out"/>
        <c:minorTickMark val="none"/>
        <c:tickLblPos val="nextTo"/>
        <c:txPr>
          <a:bodyPr/>
          <a:lstStyle/>
          <a:p>
            <a:pPr>
              <a:defRPr sz="1200"/>
            </a:pPr>
            <a:endParaRPr lang="ru-RU"/>
          </a:p>
        </c:txPr>
        <c:crossAx val="148547840"/>
        <c:crosses val="autoZero"/>
        <c:auto val="1"/>
        <c:lblAlgn val="ctr"/>
        <c:lblOffset val="100"/>
        <c:noMultiLvlLbl val="0"/>
      </c:catAx>
      <c:valAx>
        <c:axId val="148547840"/>
        <c:scaling>
          <c:orientation val="minMax"/>
        </c:scaling>
        <c:delete val="0"/>
        <c:axPos val="l"/>
        <c:majorGridlines/>
        <c:numFmt formatCode="General"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8546304"/>
        <c:crosses val="autoZero"/>
        <c:crossBetween val="between"/>
      </c:valAx>
    </c:plotArea>
    <c:legend>
      <c:legendPos val="r"/>
      <c:layout>
        <c:manualLayout>
          <c:xMode val="edge"/>
          <c:yMode val="edge"/>
          <c:x val="0.763070423096044"/>
          <c:y val="0.11500805466059325"/>
          <c:w val="0.14928573080050342"/>
          <c:h val="0.56743718173538216"/>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70"/>
      <c:rAngAx val="1"/>
    </c:view3D>
    <c:floor>
      <c:thickness val="0"/>
    </c:floor>
    <c:sideWall>
      <c:thickness val="0"/>
    </c:sideWall>
    <c:backWall>
      <c:thickness val="0"/>
    </c:backWall>
    <c:plotArea>
      <c:layout>
        <c:manualLayout>
          <c:layoutTarget val="inner"/>
          <c:xMode val="edge"/>
          <c:yMode val="edge"/>
          <c:x val="0.10893901745959851"/>
          <c:y val="3.8608400185504606E-2"/>
          <c:w val="0.89106098254040145"/>
          <c:h val="0.26951383351775332"/>
        </c:manualLayout>
      </c:layout>
      <c:bar3DChart>
        <c:barDir val="col"/>
        <c:grouping val="clustered"/>
        <c:varyColors val="0"/>
        <c:ser>
          <c:idx val="2"/>
          <c:order val="2"/>
          <c:tx>
            <c:strRef>
              <c:f>Лист1!$D$1</c:f>
              <c:strCache>
                <c:ptCount val="1"/>
                <c:pt idx="0">
                  <c:v>Подпрограмма "Противодействие незаконному обороту наркотиков, снижение масштабов злоупотребления алкогольной продукцией, профилактика алкоголизма и наркомании"</c:v>
                </c:pt>
              </c:strCache>
            </c:strRef>
          </c:tx>
          <c:spPr>
            <a:solidFill>
              <a:srgbClr val="00B050"/>
            </a:solidFill>
            <a:scene3d>
              <a:camera prst="orthographicFront"/>
              <a:lightRig rig="threePt" dir="t"/>
            </a:scene3d>
            <a:sp3d prstMaterial="matte"/>
          </c:spPr>
          <c:invertIfNegative val="0"/>
          <c:dLbls>
            <c:dLbl>
              <c:idx val="0"/>
              <c:layout>
                <c:manualLayout>
                  <c:x val="-3.6969717039987012E-3"/>
                  <c:y val="-1.2782426693136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F3-4DB7-A762-B51AA93170F9}"/>
                </c:ext>
              </c:extLst>
            </c:dLbl>
            <c:dLbl>
              <c:idx val="1"/>
              <c:layout>
                <c:manualLayout>
                  <c:x val="4.629629629629691E-3"/>
                  <c:y val="9.8209721834495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3-4DB7-A762-B51AA93170F9}"/>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Лист1!$D$2:$D$4</c:f>
              <c:numCache>
                <c:formatCode>General</c:formatCode>
                <c:ptCount val="3"/>
                <c:pt idx="0">
                  <c:v>20</c:v>
                </c:pt>
                <c:pt idx="1">
                  <c:v>20</c:v>
                </c:pt>
                <c:pt idx="2">
                  <c:v>20</c:v>
                </c:pt>
              </c:numCache>
            </c:numRef>
          </c:val>
          <c:extLst>
            <c:ext xmlns:c16="http://schemas.microsoft.com/office/drawing/2014/chart" uri="{C3380CC4-5D6E-409C-BE32-E72D297353CC}">
              <c16:uniqueId val="{00000002-11F3-4DB7-A762-B51AA93170F9}"/>
            </c:ext>
          </c:extLst>
        </c:ser>
        <c:ser>
          <c:idx val="1"/>
          <c:order val="1"/>
          <c:tx>
            <c:strRef>
              <c:f>Лист1!$C$1</c:f>
              <c:strCache>
                <c:ptCount val="1"/>
                <c:pt idx="0">
                  <c:v>Подпрограмма "Формирование законопослушного поведения участников дорожного движения"</c:v>
                </c:pt>
              </c:strCache>
            </c:strRef>
          </c:tx>
          <c:invertIfNegative val="0"/>
          <c:dLbls>
            <c:dLbl>
              <c:idx val="0"/>
              <c:layout>
                <c:manualLayout>
                  <c:x val="1.08024691358026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F3-4DB7-A762-B51AA93170F9}"/>
                </c:ext>
              </c:extLst>
            </c:dLbl>
            <c:dLbl>
              <c:idx val="1"/>
              <c:layout>
                <c:manualLayout>
                  <c:x val="1.2345679012345723E-2"/>
                  <c:y val="3.2736573944831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F3-4DB7-A762-B51AA93170F9}"/>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Лист1!$C$2:$C$4</c:f>
              <c:numCache>
                <c:formatCode>General</c:formatCode>
                <c:ptCount val="3"/>
                <c:pt idx="0">
                  <c:v>5</c:v>
                </c:pt>
                <c:pt idx="1">
                  <c:v>5</c:v>
                </c:pt>
                <c:pt idx="2">
                  <c:v>5</c:v>
                </c:pt>
              </c:numCache>
            </c:numRef>
          </c:val>
          <c:extLst>
            <c:ext xmlns:c16="http://schemas.microsoft.com/office/drawing/2014/chart" uri="{C3380CC4-5D6E-409C-BE32-E72D297353CC}">
              <c16:uniqueId val="{00000005-11F3-4DB7-A762-B51AA93170F9}"/>
            </c:ext>
          </c:extLst>
        </c:ser>
        <c:ser>
          <c:idx val="0"/>
          <c:order val="0"/>
          <c:tx>
            <c:strRef>
              <c:f>Лист1!$B$1</c:f>
              <c:strCache>
                <c:ptCount val="1"/>
                <c:pt idx="0">
                  <c:v>Подпрограмма "Профилактика преступлений и иных правонарушений"</c:v>
                </c:pt>
              </c:strCache>
            </c:strRef>
          </c:tx>
          <c:spPr>
            <a:effectLst>
              <a:innerShdw blurRad="63500" dist="50800" dir="13500000">
                <a:prstClr val="black">
                  <a:alpha val="50000"/>
                </a:prstClr>
              </a:innerShdw>
            </a:effectLst>
          </c:spPr>
          <c:invertIfNegative val="0"/>
          <c:dPt>
            <c:idx val="1"/>
            <c:invertIfNegative val="0"/>
            <c:bubble3D val="0"/>
            <c:spPr>
              <a:effectLst>
                <a:innerShdw blurRad="63500" dist="50800" dir="13500000">
                  <a:prstClr val="black">
                    <a:alpha val="50000"/>
                  </a:prstClr>
                </a:innerShdw>
              </a:effectLst>
              <a:scene3d>
                <a:camera prst="orthographicFront"/>
                <a:lightRig rig="threePt" dir="t"/>
              </a:scene3d>
              <a:sp3d prstMaterial="dkEdge"/>
            </c:spPr>
            <c:extLst>
              <c:ext xmlns:c16="http://schemas.microsoft.com/office/drawing/2014/chart" uri="{C3380CC4-5D6E-409C-BE32-E72D297353CC}">
                <c16:uniqueId val="{00000006-11F3-4DB7-A762-B51AA93170F9}"/>
              </c:ext>
            </c:extLst>
          </c:dPt>
          <c:dPt>
            <c:idx val="2"/>
            <c:invertIfNegative val="0"/>
            <c:bubble3D val="0"/>
            <c:spPr>
              <a:effectLst>
                <a:innerShdw blurRad="63500" dist="50800" dir="13500000">
                  <a:prstClr val="black">
                    <a:alpha val="50000"/>
                  </a:prstClr>
                </a:innerShdw>
              </a:effectLst>
              <a:scene3d>
                <a:camera prst="orthographicFront"/>
                <a:lightRig rig="threePt" dir="t"/>
              </a:scene3d>
              <a:sp3d prstMaterial="metal"/>
            </c:spPr>
            <c:extLst>
              <c:ext xmlns:c16="http://schemas.microsoft.com/office/drawing/2014/chart" uri="{C3380CC4-5D6E-409C-BE32-E72D297353CC}">
                <c16:uniqueId val="{00000007-11F3-4DB7-A762-B51AA93170F9}"/>
              </c:ext>
            </c:extLst>
          </c:dPt>
          <c:dLbls>
            <c:dLbl>
              <c:idx val="1"/>
              <c:layout>
                <c:manualLayout>
                  <c:x val="1.2345679012345723E-2"/>
                  <c:y val="-9.8209721834495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F3-4DB7-A762-B51AA93170F9}"/>
                </c:ext>
              </c:extLst>
            </c:dLbl>
            <c:dLbl>
              <c:idx val="2"/>
              <c:spPr>
                <a:scene3d>
                  <a:camera prst="orthographicFront"/>
                  <a:lightRig rig="threePt" dir="t"/>
                </a:scene3d>
                <a:sp3d>
                  <a:bevelT w="6350"/>
                </a:sp3d>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extLst>
                <c:ext xmlns:c16="http://schemas.microsoft.com/office/drawing/2014/chart" uri="{C3380CC4-5D6E-409C-BE32-E72D297353CC}">
                  <c16:uniqueId val="{00000007-11F3-4DB7-A762-B51AA93170F9}"/>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1560.2</c:v>
                </c:pt>
                <c:pt idx="1">
                  <c:v>1560.2</c:v>
                </c:pt>
                <c:pt idx="2">
                  <c:v>1560.2</c:v>
                </c:pt>
              </c:numCache>
            </c:numRef>
          </c:val>
          <c:extLst>
            <c:ext xmlns:c16="http://schemas.microsoft.com/office/drawing/2014/chart" uri="{C3380CC4-5D6E-409C-BE32-E72D297353CC}">
              <c16:uniqueId val="{00000008-11F3-4DB7-A762-B51AA93170F9}"/>
            </c:ext>
          </c:extLst>
        </c:ser>
        <c:dLbls>
          <c:showLegendKey val="0"/>
          <c:showVal val="0"/>
          <c:showCatName val="0"/>
          <c:showSerName val="0"/>
          <c:showPercent val="0"/>
          <c:showBubbleSize val="0"/>
        </c:dLbls>
        <c:gapWidth val="150"/>
        <c:shape val="pyramid"/>
        <c:axId val="148777984"/>
        <c:axId val="148792064"/>
        <c:axId val="0"/>
      </c:bar3DChart>
      <c:catAx>
        <c:axId val="148777984"/>
        <c:scaling>
          <c:orientation val="minMax"/>
        </c:scaling>
        <c:delete val="0"/>
        <c:axPos val="b"/>
        <c:numFmt formatCode="General" sourceLinked="1"/>
        <c:majorTickMark val="out"/>
        <c:minorTickMark val="none"/>
        <c:tickLblPos val="nextTo"/>
        <c:txPr>
          <a:bodyPr/>
          <a:lstStyle/>
          <a:p>
            <a:pPr>
              <a:defRPr sz="1400"/>
            </a:pPr>
            <a:endParaRPr lang="ru-RU"/>
          </a:p>
        </c:txPr>
        <c:crossAx val="148792064"/>
        <c:crosses val="autoZero"/>
        <c:auto val="1"/>
        <c:lblAlgn val="ctr"/>
        <c:lblOffset val="100"/>
        <c:noMultiLvlLbl val="0"/>
      </c:catAx>
      <c:valAx>
        <c:axId val="148792064"/>
        <c:scaling>
          <c:orientation val="minMax"/>
        </c:scaling>
        <c:delete val="0"/>
        <c:axPos val="l"/>
        <c:majorGridlines/>
        <c:numFmt formatCode="General" sourceLinked="1"/>
        <c:majorTickMark val="out"/>
        <c:minorTickMark val="none"/>
        <c:tickLblPos val="nextTo"/>
        <c:txPr>
          <a:bodyPr/>
          <a:lstStyle/>
          <a:p>
            <a:pPr>
              <a:defRPr sz="1050"/>
            </a:pPr>
            <a:endParaRPr lang="ru-RU"/>
          </a:p>
        </c:txPr>
        <c:crossAx val="148777984"/>
        <c:crosses val="autoZero"/>
        <c:crossBetween val="between"/>
      </c:valAx>
    </c:plotArea>
    <c:legend>
      <c:legendPos val="b"/>
      <c:layout>
        <c:manualLayout>
          <c:xMode val="edge"/>
          <c:yMode val="edge"/>
          <c:x val="0.11695151156044391"/>
          <c:y val="0.39814667858774211"/>
          <c:w val="0.85376933427150248"/>
          <c:h val="0.42828332125354762"/>
        </c:manualLayout>
      </c:layout>
      <c:overlay val="0"/>
      <c:txPr>
        <a:bodyPr/>
        <a:lstStyle/>
        <a:p>
          <a:pPr>
            <a:defRPr sz="1050">
              <a:latin typeface="Times New Roman" pitchFamily="18" charset="0"/>
              <a:cs typeface="Times New Roman" pitchFamily="18" charset="0"/>
            </a:defRPr>
          </a:pPr>
          <a:endParaRPr lang="ru-RU"/>
        </a:p>
      </c:txPr>
    </c:legend>
    <c:plotVisOnly val="1"/>
    <c:dispBlanksAs val="zero"/>
    <c:showDLblsOverMax val="0"/>
  </c:chart>
  <c:spPr>
    <a:scene3d>
      <a:camera prst="orthographicFront"/>
      <a:lightRig rig="threePt" dir="t"/>
    </a:scene3d>
    <a:sp3d>
      <a:bevelT w="6350"/>
    </a:sp3d>
  </c:spPr>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explosion val="25"/>
          <c:dLbls>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301.5</c:v>
                </c:pt>
                <c:pt idx="1">
                  <c:v>301.5</c:v>
                </c:pt>
                <c:pt idx="2">
                  <c:v>301.5</c:v>
                </c:pt>
              </c:numCache>
            </c:numRef>
          </c:val>
          <c:extLst>
            <c:ext xmlns:c16="http://schemas.microsoft.com/office/drawing/2014/chart" uri="{C3380CC4-5D6E-409C-BE32-E72D297353CC}">
              <c16:uniqueId val="{00000000-EFB5-4568-B29C-AE6047672B66}"/>
            </c:ext>
          </c:extLst>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a:latin typeface="Times New Roman" pitchFamily="18" charset="0"/>
                <a:cs typeface="Times New Roman" pitchFamily="18" charset="0"/>
              </a:defRPr>
            </a:pPr>
            <a:r>
              <a:rPr lang="en-US" sz="1800" b="1" i="0" dirty="0" smtClean="0">
                <a:latin typeface="Times New Roman" pitchFamily="18" charset="0"/>
                <a:cs typeface="Times New Roman" pitchFamily="18" charset="0"/>
              </a:rPr>
              <a:t>202</a:t>
            </a:r>
            <a:r>
              <a:rPr lang="ru-RU" sz="1800" b="1" i="0" dirty="0" smtClean="0">
                <a:latin typeface="Times New Roman" pitchFamily="18" charset="0"/>
                <a:cs typeface="Times New Roman" pitchFamily="18" charset="0"/>
              </a:rPr>
              <a:t>1 </a:t>
            </a:r>
          </a:p>
          <a:p>
            <a:pPr>
              <a:defRPr sz="1800" b="1" i="0">
                <a:latin typeface="Times New Roman" pitchFamily="18" charset="0"/>
                <a:cs typeface="Times New Roman" pitchFamily="18" charset="0"/>
              </a:defRPr>
            </a:pPr>
            <a:r>
              <a:rPr lang="ru-RU" sz="1800" b="1" i="0" dirty="0" smtClean="0">
                <a:latin typeface="Times New Roman" pitchFamily="18" charset="0"/>
                <a:cs typeface="Times New Roman" pitchFamily="18" charset="0"/>
              </a:rPr>
              <a:t>год</a:t>
            </a:r>
            <a:endParaRPr lang="en-US" sz="1800" b="1" i="0" dirty="0">
              <a:latin typeface="Times New Roman" pitchFamily="18" charset="0"/>
              <a:cs typeface="Times New Roman" pitchFamily="18" charset="0"/>
            </a:endParaRPr>
          </a:p>
        </c:rich>
      </c:tx>
      <c:layout>
        <c:manualLayout>
          <c:xMode val="edge"/>
          <c:yMode val="edge"/>
          <c:x val="0.80935173869570065"/>
          <c:y val="0.70070300830771892"/>
        </c:manualLayout>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0.28276163759582262"/>
          <c:y val="6.2246706887640522E-2"/>
          <c:w val="0.5776021530381944"/>
          <c:h val="0.87641434853500666"/>
        </c:manualLayout>
      </c:layout>
      <c:bar3DChart>
        <c:barDir val="col"/>
        <c:grouping val="clustered"/>
        <c:varyColors val="0"/>
        <c:ser>
          <c:idx val="0"/>
          <c:order val="0"/>
          <c:tx>
            <c:strRef>
              <c:f>Лист1!$B$1</c:f>
              <c:strCache>
                <c:ptCount val="1"/>
                <c:pt idx="0">
                  <c:v>2021</c:v>
                </c:pt>
              </c:strCache>
            </c:strRef>
          </c:tx>
          <c:spPr>
            <a:solidFill>
              <a:srgbClr val="00B0F0"/>
            </a:solidFill>
          </c:spPr>
          <c:invertIfNegative val="0"/>
          <c:dPt>
            <c:idx val="0"/>
            <c:invertIfNegative val="0"/>
            <c:bubble3D val="0"/>
            <c:spPr>
              <a:solidFill>
                <a:srgbClr val="00B0F0"/>
              </a:solidFill>
              <a:scene3d>
                <a:camera prst="orthographicFront"/>
                <a:lightRig rig="threePt" dir="t"/>
              </a:scene3d>
              <a:sp3d>
                <a:bevelT prst="angle"/>
              </a:sp3d>
            </c:spPr>
            <c:extLst>
              <c:ext xmlns:c16="http://schemas.microsoft.com/office/drawing/2014/chart" uri="{C3380CC4-5D6E-409C-BE32-E72D297353CC}">
                <c16:uniqueId val="{00000000-EC92-4EA3-8375-2A074136E5CE}"/>
              </c:ext>
            </c:extLst>
          </c:dPt>
          <c:dLbls>
            <c:dLbl>
              <c:idx val="0"/>
              <c:layout>
                <c:manualLayout>
                  <c:x val="-2.2046161537606992E-2"/>
                  <c:y val="-2.6320120809621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92-4EA3-8375-2A074136E5CE}"/>
                </c:ext>
              </c:extLst>
            </c:dLbl>
            <c:spPr>
              <a:noFill/>
              <a:ln>
                <a:noFill/>
              </a:ln>
              <a:effectLst/>
            </c:spPr>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General</c:formatCode>
                <c:ptCount val="1"/>
                <c:pt idx="0">
                  <c:v>2371.4</c:v>
                </c:pt>
              </c:numCache>
            </c:numRef>
          </c:val>
          <c:extLst>
            <c:ext xmlns:c16="http://schemas.microsoft.com/office/drawing/2014/chart" uri="{C3380CC4-5D6E-409C-BE32-E72D297353CC}">
              <c16:uniqueId val="{00000001-EC92-4EA3-8375-2A074136E5CE}"/>
            </c:ext>
          </c:extLst>
        </c:ser>
        <c:dLbls>
          <c:showLegendKey val="0"/>
          <c:showVal val="0"/>
          <c:showCatName val="0"/>
          <c:showSerName val="0"/>
          <c:showPercent val="0"/>
          <c:showBubbleSize val="0"/>
        </c:dLbls>
        <c:gapWidth val="150"/>
        <c:shape val="cylinder"/>
        <c:axId val="148831616"/>
        <c:axId val="148952576"/>
        <c:axId val="0"/>
      </c:bar3DChart>
      <c:catAx>
        <c:axId val="148831616"/>
        <c:scaling>
          <c:orientation val="minMax"/>
        </c:scaling>
        <c:delete val="0"/>
        <c:axPos val="b"/>
        <c:numFmt formatCode="General" sourceLinked="1"/>
        <c:majorTickMark val="out"/>
        <c:minorTickMark val="none"/>
        <c:tickLblPos val="nextTo"/>
        <c:crossAx val="148952576"/>
        <c:crosses val="autoZero"/>
        <c:auto val="1"/>
        <c:lblAlgn val="ctr"/>
        <c:lblOffset val="100"/>
        <c:noMultiLvlLbl val="0"/>
      </c:catAx>
      <c:valAx>
        <c:axId val="148952576"/>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1488316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88395227124755"/>
          <c:y val="3.911278376476688E-2"/>
          <c:w val="0.47127693904826556"/>
          <c:h val="0.87641434853500666"/>
        </c:manualLayout>
      </c:layout>
      <c:barChart>
        <c:barDir val="col"/>
        <c:grouping val="stacked"/>
        <c:varyColors val="0"/>
        <c:ser>
          <c:idx val="0"/>
          <c:order val="0"/>
          <c:tx>
            <c:strRef>
              <c:f>Лист1!$B$1</c:f>
              <c:strCache>
                <c:ptCount val="1"/>
                <c:pt idx="0">
                  <c:v>2021</c:v>
                </c:pt>
              </c:strCache>
            </c:strRef>
          </c:tx>
          <c:spPr>
            <a:scene3d>
              <a:camera prst="orthographicFront"/>
              <a:lightRig rig="threePt" dir="t"/>
            </a:scene3d>
            <a:sp3d>
              <a:bevelT w="10795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General</c:formatCode>
                <c:ptCount val="1"/>
                <c:pt idx="0">
                  <c:v>290</c:v>
                </c:pt>
              </c:numCache>
            </c:numRef>
          </c:val>
          <c:extLst>
            <c:ext xmlns:c16="http://schemas.microsoft.com/office/drawing/2014/chart" uri="{C3380CC4-5D6E-409C-BE32-E72D297353CC}">
              <c16:uniqueId val="{00000000-96D3-41AC-8A34-95AB169A806B}"/>
            </c:ext>
          </c:extLst>
        </c:ser>
        <c:ser>
          <c:idx val="1"/>
          <c:order val="1"/>
          <c:tx>
            <c:strRef>
              <c:f>Лист1!$C$1</c:f>
              <c:strCache>
                <c:ptCount val="1"/>
                <c:pt idx="0">
                  <c:v>2022</c:v>
                </c:pt>
              </c:strCache>
            </c:strRef>
          </c:tx>
          <c:spPr>
            <a:scene3d>
              <a:camera prst="orthographicFront"/>
              <a:lightRig rig="threePt" dir="t"/>
            </a:scene3d>
            <a:sp3d>
              <a:bevelT w="1270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Лист1!$C$2</c:f>
              <c:numCache>
                <c:formatCode>General</c:formatCode>
                <c:ptCount val="1"/>
                <c:pt idx="0">
                  <c:v>290</c:v>
                </c:pt>
              </c:numCache>
            </c:numRef>
          </c:val>
          <c:extLst>
            <c:ext xmlns:c16="http://schemas.microsoft.com/office/drawing/2014/chart" uri="{C3380CC4-5D6E-409C-BE32-E72D297353CC}">
              <c16:uniqueId val="{00000001-96D3-41AC-8A34-95AB169A806B}"/>
            </c:ext>
          </c:extLst>
        </c:ser>
        <c:ser>
          <c:idx val="2"/>
          <c:order val="2"/>
          <c:tx>
            <c:strRef>
              <c:f>Лист1!$D$1</c:f>
              <c:strCache>
                <c:ptCount val="1"/>
                <c:pt idx="0">
                  <c:v>2023</c:v>
                </c:pt>
              </c:strCache>
            </c:strRef>
          </c:tx>
          <c:spPr>
            <a:solidFill>
              <a:srgbClr val="FFFF00"/>
            </a:solidFill>
            <a:scene3d>
              <a:camera prst="orthographicFront"/>
              <a:lightRig rig="threePt" dir="t"/>
            </a:scene3d>
            <a:sp3d>
              <a:bevelT w="1270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Лист1!$D$2</c:f>
              <c:numCache>
                <c:formatCode>General</c:formatCode>
                <c:ptCount val="1"/>
                <c:pt idx="0">
                  <c:v>290</c:v>
                </c:pt>
              </c:numCache>
            </c:numRef>
          </c:val>
          <c:extLst>
            <c:ext xmlns:c16="http://schemas.microsoft.com/office/drawing/2014/chart" uri="{C3380CC4-5D6E-409C-BE32-E72D297353CC}">
              <c16:uniqueId val="{00000002-96D3-41AC-8A34-95AB169A806B}"/>
            </c:ext>
          </c:extLst>
        </c:ser>
        <c:dLbls>
          <c:showLegendKey val="0"/>
          <c:showVal val="0"/>
          <c:showCatName val="0"/>
          <c:showSerName val="0"/>
          <c:showPercent val="0"/>
          <c:showBubbleSize val="0"/>
        </c:dLbls>
        <c:gapWidth val="150"/>
        <c:overlap val="100"/>
        <c:axId val="148893056"/>
        <c:axId val="148903040"/>
      </c:barChart>
      <c:catAx>
        <c:axId val="148893056"/>
        <c:scaling>
          <c:orientation val="minMax"/>
        </c:scaling>
        <c:delete val="0"/>
        <c:axPos val="b"/>
        <c:numFmt formatCode="General" sourceLinked="1"/>
        <c:majorTickMark val="out"/>
        <c:minorTickMark val="none"/>
        <c:tickLblPos val="nextTo"/>
        <c:crossAx val="148903040"/>
        <c:crosses val="autoZero"/>
        <c:auto val="1"/>
        <c:lblAlgn val="ctr"/>
        <c:lblOffset val="100"/>
        <c:noMultiLvlLbl val="0"/>
      </c:catAx>
      <c:valAx>
        <c:axId val="148903040"/>
        <c:scaling>
          <c:orientation val="minMax"/>
        </c:scaling>
        <c:delete val="0"/>
        <c:axPos val="l"/>
        <c:majorGridlines/>
        <c:numFmt formatCode="General" sourceLinked="1"/>
        <c:majorTickMark val="out"/>
        <c:minorTickMark val="none"/>
        <c:tickLblPos val="nextTo"/>
        <c:txPr>
          <a:bodyPr/>
          <a:lstStyle/>
          <a:p>
            <a:pPr>
              <a:defRPr sz="1100"/>
            </a:pPr>
            <a:endParaRPr lang="ru-RU"/>
          </a:p>
        </c:txPr>
        <c:crossAx val="148893056"/>
        <c:crosses val="autoZero"/>
        <c:crossBetween val="between"/>
      </c:valAx>
      <c:spPr>
        <a:scene3d>
          <a:camera prst="orthographicFront"/>
          <a:lightRig rig="threePt" dir="t"/>
        </a:scene3d>
        <a:sp3d>
          <a:bevelT w="6350"/>
        </a:sp3d>
      </c:spPr>
    </c:plotArea>
    <c:legend>
      <c:legendPos val="r"/>
      <c:layout>
        <c:manualLayout>
          <c:xMode val="edge"/>
          <c:yMode val="edge"/>
          <c:x val="0.61869193544349022"/>
          <c:y val="0.23747726860758164"/>
          <c:w val="0.31496422221665993"/>
          <c:h val="0.5157626930341076"/>
        </c:manualLayout>
      </c:layout>
      <c:overlay val="0"/>
      <c:txPr>
        <a:bodyPr/>
        <a:lstStyle/>
        <a:p>
          <a:pPr>
            <a:defRPr sz="1600"/>
          </a:pPr>
          <a:endParaRPr lang="ru-RU"/>
        </a:p>
      </c:txPr>
    </c:legend>
    <c:plotVisOnly val="1"/>
    <c:dispBlanksAs val="gap"/>
    <c:showDLblsOverMax val="0"/>
  </c:chart>
  <c:txPr>
    <a:bodyPr/>
    <a:lstStyle/>
    <a:p>
      <a:pPr>
        <a:defRPr sz="1600"/>
      </a:pPr>
      <a:endParaRPr lang="ru-RU"/>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6250221446866264"/>
          <c:y val="0.21268122986334853"/>
          <c:w val="0.83497523263699014"/>
          <c:h val="0.4234626448807709"/>
        </c:manualLayout>
      </c:layout>
      <c:bar3DChart>
        <c:barDir val="col"/>
        <c:grouping val="clustered"/>
        <c:varyColors val="0"/>
        <c:ser>
          <c:idx val="0"/>
          <c:order val="0"/>
          <c:tx>
            <c:strRef>
              <c:f>Лист1!$B$1</c:f>
              <c:strCache>
                <c:ptCount val="1"/>
                <c:pt idx="0">
                  <c:v>2021</c:v>
                </c:pt>
              </c:strCache>
            </c:strRef>
          </c:tx>
          <c:invertIfNegative val="0"/>
          <c:dLbls>
            <c:dLbl>
              <c:idx val="1"/>
              <c:layout>
                <c:manualLayout>
                  <c:x val="-5.7200851557034214E-2"/>
                  <c:y val="2.2046161537606992E-2"/>
                </c:manualLayout>
              </c:layou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C3-432C-A85B-AD33C7D06A08}"/>
                </c:ext>
              </c:extLst>
            </c:dLbl>
            <c:spPr>
              <a:noFill/>
              <a:ln>
                <a:noFill/>
              </a:ln>
              <a:effectLst/>
            </c:spPr>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Реализация мероприятий по благоустройству дворовых территорий</c:v>
                </c:pt>
                <c:pt idx="1">
                  <c:v>Реализация мероприятий по благоустройству общественных территорий</c:v>
                </c:pt>
              </c:strCache>
            </c:strRef>
          </c:cat>
          <c:val>
            <c:numRef>
              <c:f>Лист1!$B$2:$B$3</c:f>
              <c:numCache>
                <c:formatCode>General</c:formatCode>
                <c:ptCount val="2"/>
                <c:pt idx="1">
                  <c:v>1778.5</c:v>
                </c:pt>
              </c:numCache>
            </c:numRef>
          </c:val>
          <c:extLst>
            <c:ext xmlns:c16="http://schemas.microsoft.com/office/drawing/2014/chart" uri="{C3380CC4-5D6E-409C-BE32-E72D297353CC}">
              <c16:uniqueId val="{00000001-C3C3-432C-A85B-AD33C7D06A08}"/>
            </c:ext>
          </c:extLst>
        </c:ser>
        <c:ser>
          <c:idx val="1"/>
          <c:order val="1"/>
          <c:tx>
            <c:strRef>
              <c:f>Лист1!$C$1</c:f>
              <c:strCache>
                <c:ptCount val="1"/>
                <c:pt idx="0">
                  <c:v>2022</c:v>
                </c:pt>
              </c:strCache>
            </c:strRef>
          </c:tx>
          <c:invertIfNegative val="0"/>
          <c:dLbls>
            <c:dLbl>
              <c:idx val="0"/>
              <c:layout>
                <c:manualLayout>
                  <c:x val="-9.5334752595057411E-3"/>
                  <c:y val="-3.306924230641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C3-432C-A85B-AD33C7D06A08}"/>
                </c:ext>
              </c:extLst>
            </c:dLbl>
            <c:dLbl>
              <c:idx val="1"/>
              <c:layout>
                <c:manualLayout>
                  <c:x val="1.4902811099067156E-2"/>
                  <c:y val="-3.2004256471503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C3-432C-A85B-AD33C7D06A08}"/>
                </c:ext>
              </c:extLst>
            </c:dLbl>
            <c:spPr>
              <a:noFill/>
              <a:ln>
                <a:noFill/>
              </a:ln>
              <a:effectLs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Реализация мероприятий по благоустройству дворовых территорий</c:v>
                </c:pt>
                <c:pt idx="1">
                  <c:v>Реализация мероприятий по благоустройству общественных территорий</c:v>
                </c:pt>
              </c:strCache>
            </c:strRef>
          </c:cat>
          <c:val>
            <c:numRef>
              <c:f>Лист1!$C$2:$C$3</c:f>
              <c:numCache>
                <c:formatCode>General</c:formatCode>
                <c:ptCount val="2"/>
                <c:pt idx="0">
                  <c:v>702.6</c:v>
                </c:pt>
                <c:pt idx="1">
                  <c:v>570</c:v>
                </c:pt>
              </c:numCache>
            </c:numRef>
          </c:val>
          <c:extLst>
            <c:ext xmlns:c16="http://schemas.microsoft.com/office/drawing/2014/chart" uri="{C3380CC4-5D6E-409C-BE32-E72D297353CC}">
              <c16:uniqueId val="{00000004-C3C3-432C-A85B-AD33C7D06A08}"/>
            </c:ext>
          </c:extLst>
        </c:ser>
        <c:ser>
          <c:idx val="2"/>
          <c:order val="2"/>
          <c:tx>
            <c:strRef>
              <c:f>Лист1!$D$1</c:f>
              <c:strCache>
                <c:ptCount val="1"/>
                <c:pt idx="0">
                  <c:v>2023</c:v>
                </c:pt>
              </c:strCache>
            </c:strRef>
          </c:tx>
          <c:spPr>
            <a:solidFill>
              <a:srgbClr val="FFFF00"/>
            </a:solidFill>
          </c:spPr>
          <c:invertIfNegative val="0"/>
          <c:dLbls>
            <c:dLbl>
              <c:idx val="0"/>
              <c:layout>
                <c:manualLayout>
                  <c:x val="2.8600425778517111E-2"/>
                  <c:y val="-5.51154038440171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C3-432C-A85B-AD33C7D06A08}"/>
                </c:ext>
              </c:extLst>
            </c:dLbl>
            <c:dLbl>
              <c:idx val="1"/>
              <c:layout>
                <c:manualLayout>
                  <c:x val="3.8114571353933598E-2"/>
                  <c:y val="-2.2462347933563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C3-432C-A85B-AD33C7D06A08}"/>
                </c:ext>
              </c:extLst>
            </c:dLbl>
            <c:spPr>
              <a:noFill/>
              <a:ln>
                <a:noFill/>
              </a:ln>
              <a:effectLs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Реализация мероприятий по благоустройству дворовых территорий</c:v>
                </c:pt>
                <c:pt idx="1">
                  <c:v>Реализация мероприятий по благоустройству общественных территорий</c:v>
                </c:pt>
              </c:strCache>
            </c:strRef>
          </c:cat>
          <c:val>
            <c:numRef>
              <c:f>Лист1!$D$2:$D$3</c:f>
              <c:numCache>
                <c:formatCode>General</c:formatCode>
                <c:ptCount val="2"/>
                <c:pt idx="0">
                  <c:v>702.6</c:v>
                </c:pt>
                <c:pt idx="1">
                  <c:v>570</c:v>
                </c:pt>
              </c:numCache>
            </c:numRef>
          </c:val>
          <c:extLst>
            <c:ext xmlns:c16="http://schemas.microsoft.com/office/drawing/2014/chart" uri="{C3380CC4-5D6E-409C-BE32-E72D297353CC}">
              <c16:uniqueId val="{00000007-C3C3-432C-A85B-AD33C7D06A08}"/>
            </c:ext>
          </c:extLst>
        </c:ser>
        <c:dLbls>
          <c:showLegendKey val="0"/>
          <c:showVal val="0"/>
          <c:showCatName val="0"/>
          <c:showSerName val="0"/>
          <c:showPercent val="0"/>
          <c:showBubbleSize val="0"/>
        </c:dLbls>
        <c:gapWidth val="150"/>
        <c:shape val="cylinder"/>
        <c:axId val="149091456"/>
        <c:axId val="149092992"/>
        <c:axId val="0"/>
      </c:bar3DChart>
      <c:catAx>
        <c:axId val="149091456"/>
        <c:scaling>
          <c:orientation val="minMax"/>
        </c:scaling>
        <c:delete val="0"/>
        <c:axPos val="b"/>
        <c:numFmt formatCode="General" sourceLinked="0"/>
        <c:majorTickMark val="out"/>
        <c:minorTickMark val="none"/>
        <c:tickLblPos val="nextTo"/>
        <c:txPr>
          <a:bodyPr/>
          <a:lstStyle/>
          <a:p>
            <a:pPr>
              <a:defRPr sz="900"/>
            </a:pPr>
            <a:endParaRPr lang="ru-RU"/>
          </a:p>
        </c:txPr>
        <c:crossAx val="149092992"/>
        <c:crosses val="autoZero"/>
        <c:auto val="1"/>
        <c:lblAlgn val="ctr"/>
        <c:lblOffset val="100"/>
        <c:noMultiLvlLbl val="0"/>
      </c:catAx>
      <c:valAx>
        <c:axId val="149092992"/>
        <c:scaling>
          <c:orientation val="minMax"/>
        </c:scaling>
        <c:delete val="0"/>
        <c:axPos val="l"/>
        <c:majorGridlines/>
        <c:numFmt formatCode="General" sourceLinked="1"/>
        <c:majorTickMark val="out"/>
        <c:minorTickMark val="none"/>
        <c:tickLblPos val="nextTo"/>
        <c:txPr>
          <a:bodyPr/>
          <a:lstStyle/>
          <a:p>
            <a:pPr>
              <a:defRPr sz="1200" b="0"/>
            </a:pPr>
            <a:endParaRPr lang="ru-RU"/>
          </a:p>
        </c:txPr>
        <c:crossAx val="149091456"/>
        <c:crosses val="autoZero"/>
        <c:crossBetween val="between"/>
      </c:valAx>
    </c:plotArea>
    <c:legend>
      <c:legendPos val="r"/>
      <c:layout>
        <c:manualLayout>
          <c:xMode val="edge"/>
          <c:yMode val="edge"/>
          <c:x val="8.4359400679618043E-2"/>
          <c:y val="6.7240792689701151E-2"/>
          <c:w val="0.56519095475878378"/>
          <c:h val="0.1273625847128097"/>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4823557826761488E-2"/>
          <c:y val="3.621659233234854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799854389701458"/>
          <c:y val="6.9218843274360176E-2"/>
          <c:w val="0.78072353662832028"/>
          <c:h val="0.85229191143760064"/>
        </c:manualLayout>
      </c:layout>
      <c:bar3DChart>
        <c:barDir val="col"/>
        <c:grouping val="clustered"/>
        <c:varyColors val="0"/>
        <c:ser>
          <c:idx val="0"/>
          <c:order val="0"/>
          <c:tx>
            <c:strRef>
              <c:f>Лист1!$B$1</c:f>
              <c:strCache>
                <c:ptCount val="1"/>
                <c:pt idx="0">
                  <c:v>2021 год </c:v>
                </c:pt>
              </c:strCache>
            </c:strRef>
          </c:tx>
          <c:spPr>
            <a:solidFill>
              <a:srgbClr val="0070C0"/>
            </a:solidFill>
            <a:scene3d>
              <a:camera prst="orthographicFront"/>
              <a:lightRig rig="threePt" dir="t"/>
            </a:scene3d>
            <a:sp3d prstMaterial="powder">
              <a:bevelT w="127000" h="38100"/>
              <a:bevelB/>
            </a:sp3d>
          </c:spPr>
          <c:invertIfNegative val="0"/>
          <c:dLbls>
            <c:dLbl>
              <c:idx val="0"/>
              <c:layout>
                <c:manualLayout>
                  <c:x val="4.932951409192747E-2"/>
                  <c:y val="-7.8469283386755184E-2"/>
                </c:manualLayout>
              </c:layout>
              <c:spPr/>
              <c:txPr>
                <a:bodyPr/>
                <a:lstStyle/>
                <a:p>
                  <a:pPr>
                    <a:defRPr sz="12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5A-4737-9215-1AA3C4F9FF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#,##0.0</c:formatCode>
                <c:ptCount val="1"/>
                <c:pt idx="0">
                  <c:v>6549</c:v>
                </c:pt>
              </c:numCache>
            </c:numRef>
          </c:val>
          <c:extLst>
            <c:ext xmlns:c16="http://schemas.microsoft.com/office/drawing/2014/chart" uri="{C3380CC4-5D6E-409C-BE32-E72D297353CC}">
              <c16:uniqueId val="{00000001-BA5A-4737-9215-1AA3C4F9FF2A}"/>
            </c:ext>
          </c:extLst>
        </c:ser>
        <c:dLbls>
          <c:showLegendKey val="0"/>
          <c:showVal val="0"/>
          <c:showCatName val="0"/>
          <c:showSerName val="0"/>
          <c:showPercent val="0"/>
          <c:showBubbleSize val="0"/>
        </c:dLbls>
        <c:gapWidth val="150"/>
        <c:gapDepth val="50"/>
        <c:shape val="cylinder"/>
        <c:axId val="149152512"/>
        <c:axId val="149234432"/>
        <c:axId val="0"/>
      </c:bar3DChart>
      <c:catAx>
        <c:axId val="149152512"/>
        <c:scaling>
          <c:orientation val="minMax"/>
        </c:scaling>
        <c:delete val="0"/>
        <c:axPos val="b"/>
        <c:numFmt formatCode="General" sourceLinked="1"/>
        <c:majorTickMark val="out"/>
        <c:minorTickMark val="none"/>
        <c:tickLblPos val="nextTo"/>
        <c:crossAx val="149234432"/>
        <c:crosses val="autoZero"/>
        <c:auto val="1"/>
        <c:lblAlgn val="ctr"/>
        <c:lblOffset val="100"/>
        <c:noMultiLvlLbl val="0"/>
      </c:catAx>
      <c:valAx>
        <c:axId val="149234432"/>
        <c:scaling>
          <c:orientation val="minMax"/>
        </c:scaling>
        <c:delete val="0"/>
        <c:axPos val="l"/>
        <c:majorGridlines/>
        <c:numFmt formatCode="#,##0.0" sourceLinked="1"/>
        <c:majorTickMark val="out"/>
        <c:minorTickMark val="none"/>
        <c:tickLblPos val="nextTo"/>
        <c:crossAx val="149152512"/>
        <c:crosses val="autoZero"/>
        <c:crossBetween val="between"/>
      </c:valAx>
    </c:plotArea>
    <c:plotVisOnly val="1"/>
    <c:dispBlanksAs val="gap"/>
    <c:showDLblsOverMax val="0"/>
  </c:chart>
  <c:txPr>
    <a:bodyPr/>
    <a:lstStyle/>
    <a:p>
      <a:pPr>
        <a:defRPr sz="1050"/>
      </a:pPr>
      <a:endParaRPr lang="ru-RU"/>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17023802910786"/>
          <c:y val="4.504447495343445E-2"/>
          <c:w val="0.76246667036995852"/>
          <c:h val="0.44079349204733148"/>
        </c:manualLayout>
      </c:layout>
      <c:barChart>
        <c:barDir val="col"/>
        <c:grouping val="clustered"/>
        <c:varyColors val="0"/>
        <c:ser>
          <c:idx val="0"/>
          <c:order val="0"/>
          <c:tx>
            <c:strRef>
              <c:f>Лист1!$B$1</c:f>
              <c:strCache>
                <c:ptCount val="1"/>
                <c:pt idx="0">
                  <c:v>2021</c:v>
                </c:pt>
              </c:strCache>
            </c:strRef>
          </c:tx>
          <c:spPr>
            <a:scene3d>
              <a:camera prst="orthographicFront"/>
              <a:lightRig rig="threePt" dir="t"/>
            </a:scene3d>
            <a:sp3d>
              <a:bevelT w="514350" h="298450" prst="softRound"/>
              <a:bevelB h="114300"/>
            </a:sp3d>
          </c:spPr>
          <c:invertIfNegative val="0"/>
          <c:dLbls>
            <c:dLbl>
              <c:idx val="1"/>
              <c:layout>
                <c:manualLayout>
                  <c:x val="-2.16484406872503E-2"/>
                  <c:y val="1.2304834346571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FF-48E6-B1C3-1081E51E4C3A}"/>
                </c:ext>
              </c:extLst>
            </c:dLbl>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подпрограмма "Поддержка и развитие малого и среднего предпринимательства…"</c:v>
                </c:pt>
                <c:pt idx="1">
                  <c:v>подпрограмма "Развитие торговли и  обеспечение прав потребителей…"</c:v>
                </c:pt>
                <c:pt idx="2">
                  <c:v>подпрограмма  "Транспортное обслуживание населения…"</c:v>
                </c:pt>
              </c:strCache>
            </c:strRef>
          </c:cat>
          <c:val>
            <c:numRef>
              <c:f>Лист1!$B$2:$B$4</c:f>
              <c:numCache>
                <c:formatCode>General</c:formatCode>
                <c:ptCount val="3"/>
                <c:pt idx="0">
                  <c:v>1650</c:v>
                </c:pt>
                <c:pt idx="1">
                  <c:v>793.9</c:v>
                </c:pt>
                <c:pt idx="2">
                  <c:v>3201.4</c:v>
                </c:pt>
              </c:numCache>
            </c:numRef>
          </c:val>
          <c:extLst>
            <c:ext xmlns:c16="http://schemas.microsoft.com/office/drawing/2014/chart" uri="{C3380CC4-5D6E-409C-BE32-E72D297353CC}">
              <c16:uniqueId val="{00000001-3CFF-48E6-B1C3-1081E51E4C3A}"/>
            </c:ext>
          </c:extLst>
        </c:ser>
        <c:ser>
          <c:idx val="1"/>
          <c:order val="1"/>
          <c:tx>
            <c:strRef>
              <c:f>Лист1!$C$1</c:f>
              <c:strCache>
                <c:ptCount val="1"/>
                <c:pt idx="0">
                  <c:v>2022</c:v>
                </c:pt>
              </c:strCache>
            </c:strRef>
          </c:tx>
          <c:spPr>
            <a:scene3d>
              <a:camera prst="orthographicFront"/>
              <a:lightRig rig="threePt" dir="t"/>
            </a:scene3d>
            <a:sp3d>
              <a:bevelT w="177800" prst="riblet"/>
            </a:sp3d>
          </c:spPr>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подпрограмма "Поддержка и развитие малого и среднего предпринимательства…"</c:v>
                </c:pt>
                <c:pt idx="1">
                  <c:v>подпрограмма "Развитие торговли и  обеспечение прав потребителей…"</c:v>
                </c:pt>
                <c:pt idx="2">
                  <c:v>подпрограмма  "Транспортное обслуживание населения…"</c:v>
                </c:pt>
              </c:strCache>
            </c:strRef>
          </c:cat>
          <c:val>
            <c:numRef>
              <c:f>Лист1!$C$2:$C$4</c:f>
              <c:numCache>
                <c:formatCode>General</c:formatCode>
                <c:ptCount val="3"/>
                <c:pt idx="0">
                  <c:v>450</c:v>
                </c:pt>
                <c:pt idx="1">
                  <c:v>793.9</c:v>
                </c:pt>
              </c:numCache>
            </c:numRef>
          </c:val>
          <c:extLst>
            <c:ext xmlns:c16="http://schemas.microsoft.com/office/drawing/2014/chart" uri="{C3380CC4-5D6E-409C-BE32-E72D297353CC}">
              <c16:uniqueId val="{00000002-3CFF-48E6-B1C3-1081E51E4C3A}"/>
            </c:ext>
          </c:extLst>
        </c:ser>
        <c:ser>
          <c:idx val="2"/>
          <c:order val="2"/>
          <c:tx>
            <c:strRef>
              <c:f>Лист1!$D$1</c:f>
              <c:strCache>
                <c:ptCount val="1"/>
                <c:pt idx="0">
                  <c:v>2023</c:v>
                </c:pt>
              </c:strCache>
            </c:strRef>
          </c:tx>
          <c:spPr>
            <a:solidFill>
              <a:srgbClr val="FFFF00"/>
            </a:solidFill>
            <a:scene3d>
              <a:camera prst="orthographicFront"/>
              <a:lightRig rig="threePt" dir="t"/>
            </a:scene3d>
            <a:sp3d>
              <a:bevelT w="285750" prst="slope"/>
            </a:sp3d>
          </c:spPr>
          <c:invertIfNegative val="0"/>
          <c:dLbls>
            <c:dLbl>
              <c:idx val="1"/>
              <c:layout>
                <c:manualLayout>
                  <c:x val="4.8107645971666488E-2"/>
                  <c:y val="8.20322289771421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FF-48E6-B1C3-1081E51E4C3A}"/>
                </c:ext>
              </c:extLst>
            </c:dLbl>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подпрограмма "Поддержка и развитие малого и среднего предпринимательства…"</c:v>
                </c:pt>
                <c:pt idx="1">
                  <c:v>подпрограмма "Развитие торговли и  обеспечение прав потребителей…"</c:v>
                </c:pt>
                <c:pt idx="2">
                  <c:v>подпрограмма  "Транспортное обслуживание населения…"</c:v>
                </c:pt>
              </c:strCache>
            </c:strRef>
          </c:cat>
          <c:val>
            <c:numRef>
              <c:f>Лист1!$D$2:$D$4</c:f>
              <c:numCache>
                <c:formatCode>General</c:formatCode>
                <c:ptCount val="3"/>
                <c:pt idx="0">
                  <c:v>650</c:v>
                </c:pt>
                <c:pt idx="1">
                  <c:v>793.9</c:v>
                </c:pt>
              </c:numCache>
            </c:numRef>
          </c:val>
          <c:extLst>
            <c:ext xmlns:c16="http://schemas.microsoft.com/office/drawing/2014/chart" uri="{C3380CC4-5D6E-409C-BE32-E72D297353CC}">
              <c16:uniqueId val="{00000004-3CFF-48E6-B1C3-1081E51E4C3A}"/>
            </c:ext>
          </c:extLst>
        </c:ser>
        <c:dLbls>
          <c:showLegendKey val="0"/>
          <c:showVal val="0"/>
          <c:showCatName val="0"/>
          <c:showSerName val="0"/>
          <c:showPercent val="0"/>
          <c:showBubbleSize val="0"/>
        </c:dLbls>
        <c:gapWidth val="150"/>
        <c:axId val="149164032"/>
        <c:axId val="149165568"/>
      </c:barChart>
      <c:catAx>
        <c:axId val="149164032"/>
        <c:scaling>
          <c:orientation val="minMax"/>
        </c:scaling>
        <c:delete val="0"/>
        <c:axPos val="b"/>
        <c:numFmt formatCode="General" sourceLinked="1"/>
        <c:majorTickMark val="out"/>
        <c:minorTickMark val="none"/>
        <c:tickLblPos val="nextTo"/>
        <c:txPr>
          <a:bodyPr/>
          <a:lstStyle/>
          <a:p>
            <a:pPr>
              <a:defRPr sz="1000"/>
            </a:pPr>
            <a:endParaRPr lang="ru-RU"/>
          </a:p>
        </c:txPr>
        <c:crossAx val="149165568"/>
        <c:crosses val="autoZero"/>
        <c:auto val="1"/>
        <c:lblAlgn val="ctr"/>
        <c:lblOffset val="100"/>
        <c:noMultiLvlLbl val="0"/>
      </c:catAx>
      <c:valAx>
        <c:axId val="149165568"/>
        <c:scaling>
          <c:orientation val="minMax"/>
        </c:scaling>
        <c:delete val="0"/>
        <c:axPos val="l"/>
        <c:majorGridlines/>
        <c:numFmt formatCode="General" sourceLinked="1"/>
        <c:majorTickMark val="out"/>
        <c:minorTickMark val="none"/>
        <c:tickLblPos val="nextTo"/>
        <c:txPr>
          <a:bodyPr/>
          <a:lstStyle/>
          <a:p>
            <a:pPr>
              <a:defRPr sz="1000"/>
            </a:pPr>
            <a:endParaRPr lang="ru-RU"/>
          </a:p>
        </c:txPr>
        <c:crossAx val="149164032"/>
        <c:crosses val="autoZero"/>
        <c:crossBetween val="between"/>
      </c:valAx>
    </c:plotArea>
    <c:legend>
      <c:legendPos val="r"/>
      <c:layout>
        <c:manualLayout>
          <c:xMode val="edge"/>
          <c:yMode val="edge"/>
          <c:x val="0.16869045800466614"/>
          <c:y val="0.66804805016933988"/>
          <c:w val="0.74535165106851065"/>
          <c:h val="7.5854751363323702E-2"/>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8286961826039"/>
          <c:y val="0.23648298337221832"/>
          <c:w val="0.75431713038173953"/>
          <c:h val="0.42115294067854897"/>
        </c:manualLayout>
      </c:layout>
      <c:barChart>
        <c:barDir val="col"/>
        <c:grouping val="clustered"/>
        <c:varyColors val="0"/>
        <c:ser>
          <c:idx val="0"/>
          <c:order val="0"/>
          <c:tx>
            <c:strRef>
              <c:f>Лист1!$B$1</c:f>
              <c:strCache>
                <c:ptCount val="1"/>
                <c:pt idx="0">
                  <c:v>2021</c:v>
                </c:pt>
              </c:strCache>
            </c:strRef>
          </c:tx>
          <c:spPr>
            <a:effectLst>
              <a:glow rad="63500">
                <a:schemeClr val="accent1">
                  <a:satMod val="175000"/>
                  <a:alpha val="40000"/>
                </a:schemeClr>
              </a:glow>
            </a:effectLst>
            <a:scene3d>
              <a:camera prst="orthographicFront"/>
              <a:lightRig rig="threePt" dir="t"/>
            </a:scene3d>
            <a:sp3d>
              <a:bevelT w="31750"/>
              <a:bevelB w="19050"/>
            </a:sp3d>
          </c:spPr>
          <c:invertIfNegative val="0"/>
          <c:dLbls>
            <c:dLbl>
              <c:idx val="1"/>
              <c:layout>
                <c:manualLayout>
                  <c:x val="-1.2597806592918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6A-4076-8BE6-3405FA60063D}"/>
                </c:ext>
              </c:extLst>
            </c:dLbl>
            <c:spPr>
              <a:noFill/>
              <a:ln>
                <a:noFill/>
              </a:ln>
              <a:effectLst/>
            </c:spPr>
            <c:txPr>
              <a:bodyPr/>
              <a:lstStyle/>
              <a:p>
                <a:pPr>
                  <a:defRPr sz="11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Предоставление жилья медицинским работникам</c:v>
                </c:pt>
                <c:pt idx="1">
                  <c:v>Оказание социальной помощи студентам, специалистам сферы  здравоохранения</c:v>
                </c:pt>
              </c:strCache>
            </c:strRef>
          </c:cat>
          <c:val>
            <c:numRef>
              <c:f>Лист1!$B$2:$B$3</c:f>
              <c:numCache>
                <c:formatCode>#,##0.0</c:formatCode>
                <c:ptCount val="2"/>
                <c:pt idx="0">
                  <c:v>0</c:v>
                </c:pt>
                <c:pt idx="1">
                  <c:v>402</c:v>
                </c:pt>
              </c:numCache>
            </c:numRef>
          </c:val>
          <c:extLst>
            <c:ext xmlns:c16="http://schemas.microsoft.com/office/drawing/2014/chart" uri="{C3380CC4-5D6E-409C-BE32-E72D297353CC}">
              <c16:uniqueId val="{00000001-2E6A-4076-8BE6-3405FA60063D}"/>
            </c:ext>
          </c:extLst>
        </c:ser>
        <c:ser>
          <c:idx val="1"/>
          <c:order val="1"/>
          <c:tx>
            <c:strRef>
              <c:f>Лист1!$C$1</c:f>
              <c:strCache>
                <c:ptCount val="1"/>
                <c:pt idx="0">
                  <c:v>2022</c:v>
                </c:pt>
              </c:strCache>
            </c:strRef>
          </c:tx>
          <c:spPr>
            <a:effectLst>
              <a:glow rad="63500">
                <a:schemeClr val="accent2">
                  <a:satMod val="175000"/>
                  <a:alpha val="40000"/>
                </a:schemeClr>
              </a:glow>
              <a:softEdge rad="12700"/>
            </a:effectLst>
            <a:scene3d>
              <a:camera prst="orthographicFront"/>
              <a:lightRig rig="threePt" dir="t"/>
            </a:scene3d>
            <a:sp3d>
              <a:bevelT w="57150"/>
              <a:bevelB w="38100"/>
            </a:sp3d>
          </c:spPr>
          <c:invertIfNegative val="0"/>
          <c:dLbls>
            <c:spPr>
              <a:scene3d>
                <a:camera prst="orthographicFront"/>
                <a:lightRig rig="threePt" dir="t"/>
              </a:scene3d>
              <a:sp3d>
                <a:bevelT w="6350"/>
              </a:sp3d>
            </c:spPr>
            <c:txPr>
              <a:bodyPr/>
              <a:lstStyle/>
              <a:p>
                <a:pPr>
                  <a:defRPr sz="11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Предоставление жилья медицинским работникам</c:v>
                </c:pt>
                <c:pt idx="1">
                  <c:v>Оказание социальной помощи студентам, специалистам сферы  здравоохранения</c:v>
                </c:pt>
              </c:strCache>
            </c:strRef>
          </c:cat>
          <c:val>
            <c:numRef>
              <c:f>Лист1!$C$2:$C$3</c:f>
              <c:numCache>
                <c:formatCode>#,##0.0</c:formatCode>
                <c:ptCount val="2"/>
                <c:pt idx="0">
                  <c:v>500</c:v>
                </c:pt>
                <c:pt idx="1">
                  <c:v>402</c:v>
                </c:pt>
              </c:numCache>
            </c:numRef>
          </c:val>
          <c:extLst>
            <c:ext xmlns:c16="http://schemas.microsoft.com/office/drawing/2014/chart" uri="{C3380CC4-5D6E-409C-BE32-E72D297353CC}">
              <c16:uniqueId val="{00000002-2E6A-4076-8BE6-3405FA60063D}"/>
            </c:ext>
          </c:extLst>
        </c:ser>
        <c:ser>
          <c:idx val="2"/>
          <c:order val="2"/>
          <c:tx>
            <c:strRef>
              <c:f>Лист1!$D$1</c:f>
              <c:strCache>
                <c:ptCount val="1"/>
                <c:pt idx="0">
                  <c:v>2023</c:v>
                </c:pt>
              </c:strCache>
            </c:strRef>
          </c:tx>
          <c:spPr>
            <a:solidFill>
              <a:srgbClr val="FFFF00"/>
            </a:solidFill>
            <a:ln>
              <a:solidFill>
                <a:srgbClr val="FFFF00"/>
              </a:solidFill>
            </a:ln>
            <a:effectLst>
              <a:glow rad="63500">
                <a:schemeClr val="accent3">
                  <a:satMod val="175000"/>
                  <a:alpha val="40000"/>
                </a:schemeClr>
              </a:glow>
            </a:effectLst>
            <a:scene3d>
              <a:camera prst="orthographicFront"/>
              <a:lightRig rig="threePt" dir="t"/>
            </a:scene3d>
            <a:sp3d>
              <a:bevelT w="31750"/>
            </a:sp3d>
          </c:spPr>
          <c:invertIfNegative val="0"/>
          <c:dLbls>
            <c:dLbl>
              <c:idx val="0"/>
              <c:layout>
                <c:manualLayout>
                  <c:x val="2.20459135492882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6A-4076-8BE6-3405FA60063D}"/>
                </c:ext>
              </c:extLst>
            </c:dLbl>
            <c:dLbl>
              <c:idx val="1"/>
              <c:layout>
                <c:manualLayout>
                  <c:x val="2.204616153760705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6A-4076-8BE6-3405FA60063D}"/>
                </c:ext>
              </c:extLst>
            </c:dLbl>
            <c:spPr>
              <a:noFill/>
              <a:ln>
                <a:noFill/>
              </a:ln>
              <a:effectLst/>
            </c:spPr>
            <c:txPr>
              <a:bodyPr/>
              <a:lstStyle/>
              <a:p>
                <a:pPr>
                  <a:defRPr sz="11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Предоставление жилья медицинским работникам</c:v>
                </c:pt>
                <c:pt idx="1">
                  <c:v>Оказание социальной помощи студентам, специалистам сферы  здравоохранения</c:v>
                </c:pt>
              </c:strCache>
            </c:strRef>
          </c:cat>
          <c:val>
            <c:numRef>
              <c:f>Лист1!$D$2:$D$3</c:f>
              <c:numCache>
                <c:formatCode>#,##0.0</c:formatCode>
                <c:ptCount val="2"/>
                <c:pt idx="0">
                  <c:v>500</c:v>
                </c:pt>
                <c:pt idx="1">
                  <c:v>402</c:v>
                </c:pt>
              </c:numCache>
            </c:numRef>
          </c:val>
          <c:extLst>
            <c:ext xmlns:c16="http://schemas.microsoft.com/office/drawing/2014/chart" uri="{C3380CC4-5D6E-409C-BE32-E72D297353CC}">
              <c16:uniqueId val="{00000005-2E6A-4076-8BE6-3405FA60063D}"/>
            </c:ext>
          </c:extLst>
        </c:ser>
        <c:dLbls>
          <c:showLegendKey val="0"/>
          <c:showVal val="0"/>
          <c:showCatName val="0"/>
          <c:showSerName val="0"/>
          <c:showPercent val="0"/>
          <c:showBubbleSize val="0"/>
        </c:dLbls>
        <c:gapWidth val="100"/>
        <c:axId val="149306752"/>
        <c:axId val="149316736"/>
      </c:barChart>
      <c:catAx>
        <c:axId val="149306752"/>
        <c:scaling>
          <c:orientation val="minMax"/>
        </c:scaling>
        <c:delete val="0"/>
        <c:axPos val="b"/>
        <c:numFmt formatCode="General" sourceLinked="0"/>
        <c:majorTickMark val="out"/>
        <c:minorTickMark val="none"/>
        <c:tickLblPos val="nextTo"/>
        <c:txPr>
          <a:bodyPr/>
          <a:lstStyle/>
          <a:p>
            <a:pPr>
              <a:defRPr sz="900"/>
            </a:pPr>
            <a:endParaRPr lang="ru-RU"/>
          </a:p>
        </c:txPr>
        <c:crossAx val="149316736"/>
        <c:crosses val="autoZero"/>
        <c:auto val="1"/>
        <c:lblAlgn val="ctr"/>
        <c:lblOffset val="100"/>
        <c:noMultiLvlLbl val="0"/>
      </c:catAx>
      <c:valAx>
        <c:axId val="149316736"/>
        <c:scaling>
          <c:orientation val="minMax"/>
        </c:scaling>
        <c:delete val="0"/>
        <c:axPos val="l"/>
        <c:majorGridlines/>
        <c:numFmt formatCode="#,##0.0" sourceLinked="1"/>
        <c:majorTickMark val="out"/>
        <c:minorTickMark val="none"/>
        <c:tickLblPos val="nextTo"/>
        <c:txPr>
          <a:bodyPr/>
          <a:lstStyle/>
          <a:p>
            <a:pPr>
              <a:defRPr sz="1400"/>
            </a:pPr>
            <a:endParaRPr lang="ru-RU"/>
          </a:p>
        </c:txPr>
        <c:crossAx val="149306752"/>
        <c:crosses val="autoZero"/>
        <c:crossBetween val="between"/>
      </c:valAx>
    </c:plotArea>
    <c:legend>
      <c:legendPos val="t"/>
      <c:layout>
        <c:manualLayout>
          <c:xMode val="edge"/>
          <c:yMode val="edge"/>
          <c:x val="0.21177012078023091"/>
          <c:y val="0.86441371379156051"/>
          <c:w val="0.72448373791800913"/>
          <c:h val="0.13437435523037122"/>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20"/>
      <c:rAngAx val="0"/>
    </c:view3D>
    <c:floor>
      <c:thickness val="0"/>
    </c:floor>
    <c:sideWall>
      <c:thickness val="0"/>
    </c:sideWall>
    <c:backWall>
      <c:thickness val="0"/>
    </c:backWall>
    <c:plotArea>
      <c:layout>
        <c:manualLayout>
          <c:layoutTarget val="inner"/>
          <c:xMode val="edge"/>
          <c:yMode val="edge"/>
          <c:x val="1.4330583638854943E-3"/>
          <c:y val="2.6354032182886448E-2"/>
          <c:w val="0.96770231548346475"/>
          <c:h val="0.69186581439866079"/>
        </c:manualLayout>
      </c:layout>
      <c:bar3DChart>
        <c:barDir val="col"/>
        <c:grouping val="stacked"/>
        <c:varyColors val="0"/>
        <c:ser>
          <c:idx val="0"/>
          <c:order val="0"/>
          <c:tx>
            <c:strRef>
              <c:f>Лист1!$B$1</c:f>
              <c:strCache>
                <c:ptCount val="1"/>
                <c:pt idx="0">
                  <c:v>НДФЛ</c:v>
                </c:pt>
              </c:strCache>
            </c:strRef>
          </c:tx>
          <c:invertIfNegative val="0"/>
          <c:dLbls>
            <c:dLbl>
              <c:idx val="0"/>
              <c:layout>
                <c:manualLayout>
                  <c:x val="1.7321984065262735E-2"/>
                  <c:y val="-2.0901716508208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E0-4134-85DB-F6C7F820CF5D}"/>
                </c:ext>
              </c:extLst>
            </c:dLbl>
            <c:dLbl>
              <c:idx val="1"/>
              <c:layout>
                <c:manualLayout>
                  <c:x val="1.4172532417033029E-2"/>
                  <c:y val="-2.0901716508208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E0-4134-85DB-F6C7F820CF5D}"/>
                </c:ext>
              </c:extLst>
            </c:dLbl>
            <c:dLbl>
              <c:idx val="2"/>
              <c:layout>
                <c:manualLayout>
                  <c:x val="2.2046161537606881E-2"/>
                  <c:y val="-8.3606866032836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E0-4134-85DB-F6C7F820CF5D}"/>
                </c:ext>
              </c:extLst>
            </c:dLbl>
            <c:dLbl>
              <c:idx val="3"/>
              <c:layout>
                <c:manualLayout>
                  <c:x val="1.2597806592918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E0-4134-85DB-F6C7F820CF5D}"/>
                </c:ext>
              </c:extLst>
            </c:dLbl>
            <c:dLbl>
              <c:idx val="4"/>
              <c:layout>
                <c:manualLayout>
                  <c:x val="7.8736291205740109E-3"/>
                  <c:y val="8.3606866032836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E0-4134-85DB-F6C7F820CF5D}"/>
                </c:ext>
              </c:extLst>
            </c:dLbl>
            <c:spPr>
              <a:noFill/>
              <a:ln>
                <a:noFill/>
              </a:ln>
              <a:effectLst/>
            </c:spPr>
            <c:txPr>
              <a:bodyPr/>
              <a:lstStyle/>
              <a:p>
                <a:pPr>
                  <a:defRPr sz="14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факт 2019г.</c:v>
                </c:pt>
                <c:pt idx="1">
                  <c:v>2020г.</c:v>
                </c:pt>
                <c:pt idx="2">
                  <c:v>2021г.</c:v>
                </c:pt>
                <c:pt idx="3">
                  <c:v>2022г.</c:v>
                </c:pt>
                <c:pt idx="4">
                  <c:v>2023г.</c:v>
                </c:pt>
              </c:strCache>
            </c:strRef>
          </c:cat>
          <c:val>
            <c:numRef>
              <c:f>Лист1!$B$2:$B$6</c:f>
              <c:numCache>
                <c:formatCode>0.0</c:formatCode>
                <c:ptCount val="5"/>
                <c:pt idx="0">
                  <c:v>131.69999999999999</c:v>
                </c:pt>
                <c:pt idx="1">
                  <c:v>129.4</c:v>
                </c:pt>
                <c:pt idx="2">
                  <c:v>134.19999999999999</c:v>
                </c:pt>
                <c:pt idx="3">
                  <c:v>138</c:v>
                </c:pt>
                <c:pt idx="4">
                  <c:v>143.5</c:v>
                </c:pt>
              </c:numCache>
            </c:numRef>
          </c:val>
          <c:extLst>
            <c:ext xmlns:c16="http://schemas.microsoft.com/office/drawing/2014/chart" uri="{C3380CC4-5D6E-409C-BE32-E72D297353CC}">
              <c16:uniqueId val="{00000005-34E0-4134-85DB-F6C7F820CF5D}"/>
            </c:ext>
          </c:extLst>
        </c:ser>
        <c:ser>
          <c:idx val="1"/>
          <c:order val="1"/>
          <c:tx>
            <c:strRef>
              <c:f>Лист1!$C$1</c:f>
              <c:strCache>
                <c:ptCount val="1"/>
                <c:pt idx="0">
                  <c:v>Акцизы</c:v>
                </c:pt>
              </c:strCache>
            </c:strRef>
          </c:tx>
          <c:invertIfNegative val="0"/>
          <c:dLbls>
            <c:spPr>
              <a:noFill/>
              <a:ln>
                <a:noFill/>
              </a:ln>
              <a:effectLst/>
            </c:spPr>
            <c:txPr>
              <a:bodyPr/>
              <a:lstStyle/>
              <a:p>
                <a:pPr>
                  <a:defRPr sz="14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факт 2019г.</c:v>
                </c:pt>
                <c:pt idx="1">
                  <c:v>2020г.</c:v>
                </c:pt>
                <c:pt idx="2">
                  <c:v>2021г.</c:v>
                </c:pt>
                <c:pt idx="3">
                  <c:v>2022г.</c:v>
                </c:pt>
                <c:pt idx="4">
                  <c:v>2023г.</c:v>
                </c:pt>
              </c:strCache>
            </c:strRef>
          </c:cat>
          <c:val>
            <c:numRef>
              <c:f>Лист1!$C$2:$C$6</c:f>
              <c:numCache>
                <c:formatCode>General</c:formatCode>
                <c:ptCount val="5"/>
                <c:pt idx="0">
                  <c:v>13</c:v>
                </c:pt>
                <c:pt idx="1">
                  <c:v>13.3</c:v>
                </c:pt>
                <c:pt idx="2">
                  <c:v>13</c:v>
                </c:pt>
                <c:pt idx="3">
                  <c:v>13.5</c:v>
                </c:pt>
                <c:pt idx="4">
                  <c:v>14.3</c:v>
                </c:pt>
              </c:numCache>
            </c:numRef>
          </c:val>
          <c:extLst>
            <c:ext xmlns:c16="http://schemas.microsoft.com/office/drawing/2014/chart" uri="{C3380CC4-5D6E-409C-BE32-E72D297353CC}">
              <c16:uniqueId val="{00000006-34E0-4134-85DB-F6C7F820CF5D}"/>
            </c:ext>
          </c:extLst>
        </c:ser>
        <c:ser>
          <c:idx val="2"/>
          <c:order val="2"/>
          <c:tx>
            <c:strRef>
              <c:f>Лист1!$D$1</c:f>
              <c:strCache>
                <c:ptCount val="1"/>
                <c:pt idx="0">
                  <c:v>УСН</c:v>
                </c:pt>
              </c:strCache>
            </c:strRef>
          </c:tx>
          <c:invertIfNegative val="0"/>
          <c:dLbls>
            <c:spPr>
              <a:noFill/>
              <a:ln>
                <a:noFill/>
              </a:ln>
              <a:effectLst/>
            </c:spPr>
            <c:txPr>
              <a:bodyPr/>
              <a:lstStyle/>
              <a:p>
                <a:pPr>
                  <a:defRPr sz="14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факт 2019г.</c:v>
                </c:pt>
                <c:pt idx="1">
                  <c:v>2020г.</c:v>
                </c:pt>
                <c:pt idx="2">
                  <c:v>2021г.</c:v>
                </c:pt>
                <c:pt idx="3">
                  <c:v>2022г.</c:v>
                </c:pt>
                <c:pt idx="4">
                  <c:v>2023г.</c:v>
                </c:pt>
              </c:strCache>
            </c:strRef>
          </c:cat>
          <c:val>
            <c:numRef>
              <c:f>Лист1!$D$2:$D$6</c:f>
              <c:numCache>
                <c:formatCode>General</c:formatCode>
                <c:ptCount val="5"/>
                <c:pt idx="0">
                  <c:v>18.600000000000001</c:v>
                </c:pt>
                <c:pt idx="1">
                  <c:v>13.3</c:v>
                </c:pt>
                <c:pt idx="2">
                  <c:v>26.7</c:v>
                </c:pt>
                <c:pt idx="3">
                  <c:v>30.5</c:v>
                </c:pt>
                <c:pt idx="4">
                  <c:v>32</c:v>
                </c:pt>
              </c:numCache>
            </c:numRef>
          </c:val>
          <c:extLst>
            <c:ext xmlns:c16="http://schemas.microsoft.com/office/drawing/2014/chart" uri="{C3380CC4-5D6E-409C-BE32-E72D297353CC}">
              <c16:uniqueId val="{00000007-34E0-4134-85DB-F6C7F820CF5D}"/>
            </c:ext>
          </c:extLst>
        </c:ser>
        <c:ser>
          <c:idx val="3"/>
          <c:order val="3"/>
          <c:tx>
            <c:strRef>
              <c:f>Лист1!$E$1</c:f>
              <c:strCache>
                <c:ptCount val="1"/>
                <c:pt idx="0">
                  <c:v>ЕНВД</c:v>
                </c:pt>
              </c:strCache>
            </c:strRef>
          </c:tx>
          <c:invertIfNegative val="0"/>
          <c:dLbls>
            <c:dLbl>
              <c:idx val="1"/>
              <c:layout>
                <c:manualLayout>
                  <c:x val="-5.039122637167299E-3"/>
                  <c:y val="1.0450858254104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E0-4134-85DB-F6C7F820CF5D}"/>
                </c:ext>
              </c:extLst>
            </c:dLbl>
            <c:dLbl>
              <c:idx val="2"/>
              <c:layout>
                <c:manualLayout>
                  <c:x val="3.3594150914449282E-3"/>
                  <c:y val="2.0901716508208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E0-4134-85DB-F6C7F820CF5D}"/>
                </c:ext>
              </c:extLst>
            </c:dLbl>
            <c:dLbl>
              <c:idx val="3"/>
              <c:layout>
                <c:manualLayout>
                  <c:x val="-1.5117367911501877E-2"/>
                  <c:y val="-2.508189522940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E0-4134-85DB-F6C7F820CF5D}"/>
                </c:ext>
              </c:extLst>
            </c:dLbl>
            <c:dLbl>
              <c:idx val="4"/>
              <c:layout>
                <c:manualLayout>
                  <c:x val="0"/>
                  <c:y val="-1.6721208626121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E0-4134-85DB-F6C7F820CF5D}"/>
                </c:ext>
              </c:extLst>
            </c:dLbl>
            <c:spPr>
              <a:noFill/>
              <a:ln>
                <a:noFill/>
              </a:ln>
              <a:effectLst/>
            </c:spPr>
            <c:txPr>
              <a:bodyPr/>
              <a:lstStyle/>
              <a:p>
                <a:pPr>
                  <a:defRPr sz="14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факт 2019г.</c:v>
                </c:pt>
                <c:pt idx="1">
                  <c:v>2020г.</c:v>
                </c:pt>
                <c:pt idx="2">
                  <c:v>2021г.</c:v>
                </c:pt>
                <c:pt idx="3">
                  <c:v>2022г.</c:v>
                </c:pt>
                <c:pt idx="4">
                  <c:v>2023г.</c:v>
                </c:pt>
              </c:strCache>
            </c:strRef>
          </c:cat>
          <c:val>
            <c:numRef>
              <c:f>Лист1!$E$2:$E$6</c:f>
              <c:numCache>
                <c:formatCode>General</c:formatCode>
                <c:ptCount val="5"/>
                <c:pt idx="0">
                  <c:v>14.4</c:v>
                </c:pt>
                <c:pt idx="1">
                  <c:v>11.7</c:v>
                </c:pt>
                <c:pt idx="2">
                  <c:v>3.1</c:v>
                </c:pt>
                <c:pt idx="3">
                  <c:v>0</c:v>
                </c:pt>
                <c:pt idx="4">
                  <c:v>0</c:v>
                </c:pt>
              </c:numCache>
            </c:numRef>
          </c:val>
          <c:extLst>
            <c:ext xmlns:c16="http://schemas.microsoft.com/office/drawing/2014/chart" uri="{C3380CC4-5D6E-409C-BE32-E72D297353CC}">
              <c16:uniqueId val="{0000000C-34E0-4134-85DB-F6C7F820CF5D}"/>
            </c:ext>
          </c:extLst>
        </c:ser>
        <c:ser>
          <c:idx val="4"/>
          <c:order val="4"/>
          <c:tx>
            <c:strRef>
              <c:f>Лист1!$F$1</c:f>
              <c:strCache>
                <c:ptCount val="1"/>
                <c:pt idx="0">
                  <c:v>ЕСХН</c:v>
                </c:pt>
              </c:strCache>
            </c:strRef>
          </c:tx>
          <c:invertIfNegative val="0"/>
          <c:cat>
            <c:strRef>
              <c:f>Лист1!$A$2:$A$6</c:f>
              <c:strCache>
                <c:ptCount val="5"/>
                <c:pt idx="0">
                  <c:v>факт 2019г.</c:v>
                </c:pt>
                <c:pt idx="1">
                  <c:v>2020г.</c:v>
                </c:pt>
                <c:pt idx="2">
                  <c:v>2021г.</c:v>
                </c:pt>
                <c:pt idx="3">
                  <c:v>2022г.</c:v>
                </c:pt>
                <c:pt idx="4">
                  <c:v>2023г.</c:v>
                </c:pt>
              </c:strCache>
            </c:strRef>
          </c:cat>
          <c:val>
            <c:numRef>
              <c:f>Лист1!$F$2:$F$6</c:f>
              <c:numCache>
                <c:formatCode>General</c:formatCode>
                <c:ptCount val="5"/>
                <c:pt idx="0">
                  <c:v>0.62000000000000088</c:v>
                </c:pt>
                <c:pt idx="1">
                  <c:v>0.76000000000000101</c:v>
                </c:pt>
                <c:pt idx="2">
                  <c:v>0.35000000000000031</c:v>
                </c:pt>
                <c:pt idx="3">
                  <c:v>0.3800000000000005</c:v>
                </c:pt>
                <c:pt idx="4">
                  <c:v>0.4</c:v>
                </c:pt>
              </c:numCache>
            </c:numRef>
          </c:val>
          <c:extLst>
            <c:ext xmlns:c16="http://schemas.microsoft.com/office/drawing/2014/chart" uri="{C3380CC4-5D6E-409C-BE32-E72D297353CC}">
              <c16:uniqueId val="{0000000D-34E0-4134-85DB-F6C7F820CF5D}"/>
            </c:ext>
          </c:extLst>
        </c:ser>
        <c:ser>
          <c:idx val="5"/>
          <c:order val="5"/>
          <c:tx>
            <c:strRef>
              <c:f>Лист1!$G$1</c:f>
              <c:strCache>
                <c:ptCount val="1"/>
                <c:pt idx="0">
                  <c:v>Государственная пошлина</c:v>
                </c:pt>
              </c:strCache>
            </c:strRef>
          </c:tx>
          <c:invertIfNegative val="0"/>
          <c:dLbls>
            <c:dLbl>
              <c:idx val="2"/>
              <c:layout>
                <c:manualLayout>
                  <c:x val="3.3594150914449282E-3"/>
                  <c:y val="-4.18034330164173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E0-4134-85DB-F6C7F820CF5D}"/>
                </c:ext>
              </c:extLst>
            </c:dLbl>
            <c:dLbl>
              <c:idx val="3"/>
              <c:layout>
                <c:manualLayout>
                  <c:x val="1.0078245274334598E-2"/>
                  <c:y val="-6.27051495246258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4E0-4134-85DB-F6C7F820CF5D}"/>
                </c:ext>
              </c:extLst>
            </c:dLbl>
            <c:dLbl>
              <c:idx val="4"/>
              <c:layout>
                <c:manualLayout>
                  <c:x val="6.2989032964591522E-3"/>
                  <c:y val="-2.09017165082084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E0-4134-85DB-F6C7F820CF5D}"/>
                </c:ext>
              </c:extLst>
            </c:dLbl>
            <c:spPr>
              <a:noFill/>
              <a:ln>
                <a:noFill/>
              </a:ln>
              <a:effectLst/>
            </c:spPr>
            <c:txPr>
              <a:bodyPr/>
              <a:lstStyle/>
              <a:p>
                <a:pPr>
                  <a:defRPr sz="14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факт 2019г.</c:v>
                </c:pt>
                <c:pt idx="1">
                  <c:v>2020г.</c:v>
                </c:pt>
                <c:pt idx="2">
                  <c:v>2021г.</c:v>
                </c:pt>
                <c:pt idx="3">
                  <c:v>2022г.</c:v>
                </c:pt>
                <c:pt idx="4">
                  <c:v>2023г.</c:v>
                </c:pt>
              </c:strCache>
            </c:strRef>
          </c:cat>
          <c:val>
            <c:numRef>
              <c:f>Лист1!$G$2:$G$6</c:f>
              <c:numCache>
                <c:formatCode>General</c:formatCode>
                <c:ptCount val="5"/>
                <c:pt idx="0">
                  <c:v>1.5</c:v>
                </c:pt>
                <c:pt idx="1">
                  <c:v>1.5</c:v>
                </c:pt>
                <c:pt idx="2">
                  <c:v>1.4</c:v>
                </c:pt>
                <c:pt idx="3">
                  <c:v>1.4</c:v>
                </c:pt>
                <c:pt idx="4">
                  <c:v>1.4</c:v>
                </c:pt>
              </c:numCache>
            </c:numRef>
          </c:val>
          <c:extLst>
            <c:ext xmlns:c16="http://schemas.microsoft.com/office/drawing/2014/chart" uri="{C3380CC4-5D6E-409C-BE32-E72D297353CC}">
              <c16:uniqueId val="{00000011-34E0-4134-85DB-F6C7F820CF5D}"/>
            </c:ext>
          </c:extLst>
        </c:ser>
        <c:ser>
          <c:idx val="6"/>
          <c:order val="6"/>
          <c:tx>
            <c:strRef>
              <c:f>Лист1!$H$1</c:f>
              <c:strCache>
                <c:ptCount val="1"/>
                <c:pt idx="0">
                  <c:v>Неналоговые доходы</c:v>
                </c:pt>
              </c:strCache>
            </c:strRef>
          </c:tx>
          <c:invertIfNegative val="0"/>
          <c:dLbls>
            <c:dLbl>
              <c:idx val="0"/>
              <c:layout>
                <c:manualLayout>
                  <c:x val="3.1494516482295835E-3"/>
                  <c:y val="-2.0901716508208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4E0-4134-85DB-F6C7F820CF5D}"/>
                </c:ext>
              </c:extLst>
            </c:dLbl>
            <c:dLbl>
              <c:idx val="1"/>
              <c:layout>
                <c:manualLayout>
                  <c:x val="-3.1494516482295835E-3"/>
                  <c:y val="-1.672137320656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4E0-4134-85DB-F6C7F820CF5D}"/>
                </c:ext>
              </c:extLst>
            </c:dLbl>
            <c:dLbl>
              <c:idx val="2"/>
              <c:layout>
                <c:manualLayout>
                  <c:x val="3.1494516482295835E-3"/>
                  <c:y val="-1.4631201555746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4E0-4134-85DB-F6C7F820CF5D}"/>
                </c:ext>
              </c:extLst>
            </c:dLbl>
            <c:dLbl>
              <c:idx val="3"/>
              <c:layout>
                <c:manualLayout>
                  <c:x val="0"/>
                  <c:y val="-2.0901716508208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4E0-4134-85DB-F6C7F820CF5D}"/>
                </c:ext>
              </c:extLst>
            </c:dLbl>
            <c:dLbl>
              <c:idx val="4"/>
              <c:layout>
                <c:manualLayout>
                  <c:x val="-1.5747258241147913E-3"/>
                  <c:y val="-1.2541029904925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4E0-4134-85DB-F6C7F820CF5D}"/>
                </c:ext>
              </c:extLst>
            </c:dLbl>
            <c:spPr>
              <a:noFill/>
              <a:ln>
                <a:noFill/>
              </a:ln>
              <a:effectLst/>
            </c:spPr>
            <c:txPr>
              <a:bodyPr/>
              <a:lstStyle/>
              <a:p>
                <a:pPr>
                  <a:defRPr sz="14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факт 2019г.</c:v>
                </c:pt>
                <c:pt idx="1">
                  <c:v>2020г.</c:v>
                </c:pt>
                <c:pt idx="2">
                  <c:v>2021г.</c:v>
                </c:pt>
                <c:pt idx="3">
                  <c:v>2022г.</c:v>
                </c:pt>
                <c:pt idx="4">
                  <c:v>2023г.</c:v>
                </c:pt>
              </c:strCache>
            </c:strRef>
          </c:cat>
          <c:val>
            <c:numRef>
              <c:f>Лист1!$H$2:$H$6</c:f>
              <c:numCache>
                <c:formatCode>General</c:formatCode>
                <c:ptCount val="5"/>
                <c:pt idx="0">
                  <c:v>9.9</c:v>
                </c:pt>
                <c:pt idx="1">
                  <c:v>8.4</c:v>
                </c:pt>
                <c:pt idx="2">
                  <c:v>7.8</c:v>
                </c:pt>
                <c:pt idx="3">
                  <c:v>7.6</c:v>
                </c:pt>
                <c:pt idx="4">
                  <c:v>7.4</c:v>
                </c:pt>
              </c:numCache>
            </c:numRef>
          </c:val>
          <c:extLst>
            <c:ext xmlns:c16="http://schemas.microsoft.com/office/drawing/2014/chart" uri="{C3380CC4-5D6E-409C-BE32-E72D297353CC}">
              <c16:uniqueId val="{00000017-34E0-4134-85DB-F6C7F820CF5D}"/>
            </c:ext>
          </c:extLst>
        </c:ser>
        <c:dLbls>
          <c:showLegendKey val="0"/>
          <c:showVal val="0"/>
          <c:showCatName val="0"/>
          <c:showSerName val="0"/>
          <c:showPercent val="0"/>
          <c:showBubbleSize val="0"/>
        </c:dLbls>
        <c:gapWidth val="75"/>
        <c:shape val="cylinder"/>
        <c:axId val="134680960"/>
        <c:axId val="134682496"/>
        <c:axId val="0"/>
      </c:bar3DChart>
      <c:catAx>
        <c:axId val="134680960"/>
        <c:scaling>
          <c:orientation val="minMax"/>
        </c:scaling>
        <c:delete val="0"/>
        <c:axPos val="b"/>
        <c:numFmt formatCode="General" sourceLinked="0"/>
        <c:majorTickMark val="none"/>
        <c:minorTickMark val="none"/>
        <c:tickLblPos val="nextTo"/>
        <c:txPr>
          <a:bodyPr/>
          <a:lstStyle/>
          <a:p>
            <a:pPr>
              <a:defRPr sz="1400" b="1" baseline="0"/>
            </a:pPr>
            <a:endParaRPr lang="ru-RU"/>
          </a:p>
        </c:txPr>
        <c:crossAx val="134682496"/>
        <c:crosses val="autoZero"/>
        <c:auto val="1"/>
        <c:lblAlgn val="ctr"/>
        <c:lblOffset val="100"/>
        <c:noMultiLvlLbl val="0"/>
      </c:catAx>
      <c:valAx>
        <c:axId val="134682496"/>
        <c:scaling>
          <c:orientation val="minMax"/>
        </c:scaling>
        <c:delete val="1"/>
        <c:axPos val="l"/>
        <c:majorGridlines/>
        <c:minorGridlines/>
        <c:numFmt formatCode="0.0" sourceLinked="1"/>
        <c:majorTickMark val="out"/>
        <c:minorTickMark val="none"/>
        <c:tickLblPos val="none"/>
        <c:crossAx val="134680960"/>
        <c:crosses val="autoZero"/>
        <c:crossBetween val="between"/>
      </c:valAx>
    </c:plotArea>
    <c:legend>
      <c:legendPos val="b"/>
      <c:layout>
        <c:manualLayout>
          <c:xMode val="edge"/>
          <c:yMode val="edge"/>
          <c:x val="5.7350770549304134E-3"/>
          <c:y val="0.75922720264592991"/>
          <c:w val="0.94064062326409215"/>
          <c:h val="0.15902096446499644"/>
        </c:manualLayout>
      </c:layout>
      <c:overlay val="0"/>
      <c:txPr>
        <a:bodyPr/>
        <a:lstStyle/>
        <a:p>
          <a:pPr>
            <a:defRPr baseline="0">
              <a:latin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46030183727048E-2"/>
          <c:y val="0.10761712598425244"/>
          <c:w val="0.80921899606299208"/>
          <c:h val="0.42565132874015749"/>
        </c:manualLayout>
      </c:layout>
      <c:lineChart>
        <c:grouping val="stacked"/>
        <c:varyColors val="0"/>
        <c:ser>
          <c:idx val="0"/>
          <c:order val="0"/>
          <c:tx>
            <c:strRef>
              <c:f>Лист1!$B$1</c:f>
              <c:strCache>
                <c:ptCount val="1"/>
                <c:pt idx="0">
                  <c:v>2021</c:v>
                </c:pt>
              </c:strCache>
            </c:strRef>
          </c:tx>
          <c:spPr>
            <a:ln w="98425">
              <a:solidFill>
                <a:srgbClr val="0070C0"/>
              </a:solidFill>
            </a:ln>
          </c:spPr>
          <c:marker>
            <c:symbol val="square"/>
            <c:size val="7"/>
            <c:spPr>
              <a:solidFill>
                <a:srgbClr val="00B0F0"/>
              </a:solidFill>
              <a:ln>
                <a:solidFill>
                  <a:srgbClr val="0070C0"/>
                </a:solidFill>
              </a:ln>
            </c:spPr>
          </c:marker>
          <c:dPt>
            <c:idx val="0"/>
            <c:marker>
              <c:spPr>
                <a:solidFill>
                  <a:srgbClr val="00B0F0"/>
                </a:solidFill>
                <a:ln>
                  <a:solidFill>
                    <a:srgbClr val="00B0F0"/>
                  </a:solidFill>
                </a:ln>
              </c:spPr>
            </c:marker>
            <c:bubble3D val="0"/>
            <c:spPr>
              <a:ln w="98425">
                <a:solidFill>
                  <a:srgbClr val="00B0F0"/>
                </a:solidFill>
              </a:ln>
            </c:spPr>
            <c:extLst>
              <c:ext xmlns:c16="http://schemas.microsoft.com/office/drawing/2014/chart" uri="{C3380CC4-5D6E-409C-BE32-E72D297353CC}">
                <c16:uniqueId val="{00000001-0085-44D5-8CB2-E58E1FA03216}"/>
              </c:ext>
            </c:extLst>
          </c:dPt>
          <c:dPt>
            <c:idx val="1"/>
            <c:marker>
              <c:spPr>
                <a:solidFill>
                  <a:schemeClr val="accent3">
                    <a:lumMod val="60000"/>
                    <a:lumOff val="40000"/>
                  </a:schemeClr>
                </a:solidFill>
                <a:ln>
                  <a:solidFill>
                    <a:srgbClr val="0070C0"/>
                  </a:solidFill>
                </a:ln>
              </c:spPr>
            </c:marker>
            <c:bubble3D val="0"/>
            <c:extLst>
              <c:ext xmlns:c16="http://schemas.microsoft.com/office/drawing/2014/chart" uri="{C3380CC4-5D6E-409C-BE32-E72D297353CC}">
                <c16:uniqueId val="{00000002-0085-44D5-8CB2-E58E1FA03216}"/>
              </c:ext>
            </c:extLst>
          </c:dPt>
          <c:dLbls>
            <c:dLbl>
              <c:idx val="0"/>
              <c:layout>
                <c:manualLayout>
                  <c:x val="-1.8749999999999999E-2"/>
                  <c:y val="3.437499999999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85-44D5-8CB2-E58E1FA03216}"/>
                </c:ext>
              </c:extLst>
            </c:dLbl>
            <c:dLbl>
              <c:idx val="1"/>
              <c:layout>
                <c:manualLayout>
                  <c:x val="-1.6666666666666701E-2"/>
                  <c:y val="4.687499999999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85-44D5-8CB2-E58E1FA03216}"/>
                </c:ext>
              </c:extLst>
            </c:dLbl>
            <c:dLbl>
              <c:idx val="2"/>
              <c:delete val="1"/>
              <c:extLst>
                <c:ext xmlns:c15="http://schemas.microsoft.com/office/drawing/2012/chart" uri="{CE6537A1-D6FC-4f65-9D91-7224C49458BB}"/>
                <c:ext xmlns:c16="http://schemas.microsoft.com/office/drawing/2014/chart" uri="{C3380CC4-5D6E-409C-BE32-E72D297353CC}">
                  <c16:uniqueId val="{00000003-0085-44D5-8CB2-E58E1FA03216}"/>
                </c:ext>
              </c:extLst>
            </c:dLbl>
            <c:dLbl>
              <c:idx val="3"/>
              <c:layout>
                <c:manualLayout>
                  <c:x val="-8.3333333333333367E-3"/>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85-44D5-8CB2-E58E1FA03216}"/>
                </c:ext>
              </c:extLst>
            </c:dLbl>
            <c:dLbl>
              <c:idx val="4"/>
              <c:layout>
                <c:manualLayout>
                  <c:x val="-1.6666666666666701E-2"/>
                  <c:y val="2.8124999999999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85-44D5-8CB2-E58E1FA03216}"/>
                </c:ext>
              </c:extLst>
            </c:dLbl>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"Выравнивание бюджетной обеспеченности.."</c:v>
                </c:pt>
                <c:pt idx="1">
                  <c:v>"Поддержка мер по обеспечнению сбалансированности…"</c:v>
                </c:pt>
                <c:pt idx="2">
                  <c:v>"Осуществление части полномочий по внутреннему муниципальному финансовому контролю…"</c:v>
                </c:pt>
                <c:pt idx="3">
                  <c:v>"Обеспечение деятельности Финансового управления…"</c:v>
                </c:pt>
                <c:pt idx="4">
                  <c:v>"Обеспечение бюджетного процесса…"</c:v>
                </c:pt>
              </c:strCache>
            </c:strRef>
          </c:cat>
          <c:val>
            <c:numRef>
              <c:f>Лист1!$B$2:$B$6</c:f>
              <c:numCache>
                <c:formatCode>General</c:formatCode>
                <c:ptCount val="5"/>
                <c:pt idx="0">
                  <c:v>15216.8</c:v>
                </c:pt>
                <c:pt idx="1">
                  <c:v>24666.9</c:v>
                </c:pt>
                <c:pt idx="2">
                  <c:v>219.9</c:v>
                </c:pt>
                <c:pt idx="3">
                  <c:v>7926.3</c:v>
                </c:pt>
                <c:pt idx="4">
                  <c:v>15834.8</c:v>
                </c:pt>
              </c:numCache>
            </c:numRef>
          </c:val>
          <c:smooth val="1"/>
          <c:extLst>
            <c:ext xmlns:c16="http://schemas.microsoft.com/office/drawing/2014/chart" uri="{C3380CC4-5D6E-409C-BE32-E72D297353CC}">
              <c16:uniqueId val="{00000006-0085-44D5-8CB2-E58E1FA03216}"/>
            </c:ext>
          </c:extLst>
        </c:ser>
        <c:ser>
          <c:idx val="1"/>
          <c:order val="1"/>
          <c:tx>
            <c:strRef>
              <c:f>Лист1!$C$1</c:f>
              <c:strCache>
                <c:ptCount val="1"/>
                <c:pt idx="0">
                  <c:v>2022</c:v>
                </c:pt>
              </c:strCache>
            </c:strRef>
          </c:tx>
          <c:spPr>
            <a:ln w="98425" cmpd="sng"/>
          </c:spPr>
          <c:marker>
            <c:symbol val="circle"/>
            <c:size val="6"/>
            <c:spPr>
              <a:solidFill>
                <a:srgbClr val="FFFF00"/>
              </a:solidFill>
            </c:spPr>
          </c:marker>
          <c:dPt>
            <c:idx val="3"/>
            <c:marker>
              <c:spPr>
                <a:solidFill>
                  <a:srgbClr val="FFFF00"/>
                </a:solidFill>
                <a:ln cap="sq" cmpd="sng">
                  <a:bevel/>
                  <a:headEnd w="med" len="lg"/>
                </a:ln>
              </c:spPr>
            </c:marker>
            <c:bubble3D val="0"/>
            <c:extLst>
              <c:ext xmlns:c16="http://schemas.microsoft.com/office/drawing/2014/chart" uri="{C3380CC4-5D6E-409C-BE32-E72D297353CC}">
                <c16:uniqueId val="{00000007-0085-44D5-8CB2-E58E1FA03216}"/>
              </c:ext>
            </c:extLst>
          </c:dPt>
          <c:dLbls>
            <c:dLbl>
              <c:idx val="0"/>
              <c:layout>
                <c:manualLayout>
                  <c:x val="-6.6236601730242728E-3"/>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85-44D5-8CB2-E58E1FA03216}"/>
                </c:ext>
              </c:extLst>
            </c:dLbl>
            <c:dLbl>
              <c:idx val="1"/>
              <c:layout>
                <c:manualLayout>
                  <c:x val="-4.3094245566917683E-3"/>
                  <c:y val="-3.125000000000024E-3"/>
                </c:manualLayout>
              </c:layout>
              <c:spPr>
                <a:ln w="12700" cmpd="sng"/>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85-44D5-8CB2-E58E1FA03216}"/>
                </c:ext>
              </c:extLst>
            </c:dLbl>
            <c:dLbl>
              <c:idx val="2"/>
              <c:layout>
                <c:manualLayout>
                  <c:x val="-1.3655392743322371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85-44D5-8CB2-E58E1FA03216}"/>
                </c:ext>
              </c:extLst>
            </c:dLbl>
            <c:dLbl>
              <c:idx val="3"/>
              <c:layout>
                <c:manualLayout>
                  <c:x val="-8.5641450466856679E-3"/>
                  <c:y val="-5.6249999999999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85-44D5-8CB2-E58E1FA03216}"/>
                </c:ext>
              </c:extLst>
            </c:dLbl>
            <c:dLbl>
              <c:idx val="4"/>
              <c:layout>
                <c:manualLayout>
                  <c:x val="-2.9166666666666667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85-44D5-8CB2-E58E1FA03216}"/>
                </c:ext>
              </c:extLst>
            </c:dLbl>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"Выравнивание бюджетной обеспеченности.."</c:v>
                </c:pt>
                <c:pt idx="1">
                  <c:v>"Поддержка мер по обеспечнению сбалансированности…"</c:v>
                </c:pt>
                <c:pt idx="2">
                  <c:v>"Осуществление части полномочий по внутреннему муниципальному финансовому контролю…"</c:v>
                </c:pt>
                <c:pt idx="3">
                  <c:v>"Обеспечение деятельности Финансового управления…"</c:v>
                </c:pt>
                <c:pt idx="4">
                  <c:v>"Обеспечение бюджетного процесса…"</c:v>
                </c:pt>
              </c:strCache>
            </c:strRef>
          </c:cat>
          <c:val>
            <c:numRef>
              <c:f>Лист1!$C$2:$C$6</c:f>
              <c:numCache>
                <c:formatCode>General</c:formatCode>
                <c:ptCount val="5"/>
                <c:pt idx="0">
                  <c:v>15464.3</c:v>
                </c:pt>
                <c:pt idx="1">
                  <c:v>24990.6</c:v>
                </c:pt>
                <c:pt idx="2">
                  <c:v>219.9</c:v>
                </c:pt>
                <c:pt idx="3">
                  <c:v>7926.3</c:v>
                </c:pt>
                <c:pt idx="4">
                  <c:v>15834.8</c:v>
                </c:pt>
              </c:numCache>
            </c:numRef>
          </c:val>
          <c:smooth val="1"/>
          <c:extLst>
            <c:ext xmlns:c16="http://schemas.microsoft.com/office/drawing/2014/chart" uri="{C3380CC4-5D6E-409C-BE32-E72D297353CC}">
              <c16:uniqueId val="{0000000C-0085-44D5-8CB2-E58E1FA03216}"/>
            </c:ext>
          </c:extLst>
        </c:ser>
        <c:ser>
          <c:idx val="2"/>
          <c:order val="2"/>
          <c:tx>
            <c:strRef>
              <c:f>Лист1!$D$1</c:f>
              <c:strCache>
                <c:ptCount val="1"/>
                <c:pt idx="0">
                  <c:v>2023</c:v>
                </c:pt>
              </c:strCache>
            </c:strRef>
          </c:tx>
          <c:spPr>
            <a:ln w="98425" cmpd="sng">
              <a:solidFill>
                <a:srgbClr val="00B050"/>
              </a:solidFill>
              <a:headEnd w="lg" len="med"/>
            </a:ln>
          </c:spPr>
          <c:marker>
            <c:symbol val="diamond"/>
            <c:size val="8"/>
            <c:spPr>
              <a:solidFill>
                <a:srgbClr val="7030A0"/>
              </a:solidFill>
              <a:ln>
                <a:solidFill>
                  <a:srgbClr val="00B050"/>
                </a:solidFill>
              </a:ln>
            </c:spPr>
          </c:marker>
          <c:dLbls>
            <c:dLbl>
              <c:idx val="0"/>
              <c:layout>
                <c:manualLayout>
                  <c:x val="-3.125E-2"/>
                  <c:y val="4.3749753937007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85-44D5-8CB2-E58E1FA03216}"/>
                </c:ext>
              </c:extLst>
            </c:dLbl>
            <c:dLbl>
              <c:idx val="1"/>
              <c:layout>
                <c:manualLayout>
                  <c:x val="6.6150258666911349E-2"/>
                  <c:y val="4.687499999999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085-44D5-8CB2-E58E1FA03216}"/>
                </c:ext>
              </c:extLst>
            </c:dLbl>
            <c:dLbl>
              <c:idx val="2"/>
              <c:delete val="1"/>
              <c:extLst>
                <c:ext xmlns:c15="http://schemas.microsoft.com/office/drawing/2012/chart" uri="{CE6537A1-D6FC-4f65-9D91-7224C49458BB}"/>
                <c:ext xmlns:c16="http://schemas.microsoft.com/office/drawing/2014/chart" uri="{C3380CC4-5D6E-409C-BE32-E72D297353CC}">
                  <c16:uniqueId val="{0000000F-0085-44D5-8CB2-E58E1FA03216}"/>
                </c:ext>
              </c:extLst>
            </c:dLbl>
            <c:dLbl>
              <c:idx val="3"/>
              <c:layout>
                <c:manualLayout>
                  <c:x val="-2.0833333333333412E-2"/>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085-44D5-8CB2-E58E1FA03216}"/>
                </c:ext>
              </c:extLst>
            </c:dLbl>
            <c:dLbl>
              <c:idx val="4"/>
              <c:layout>
                <c:manualLayout>
                  <c:x val="-1.6666666666666701E-2"/>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085-44D5-8CB2-E58E1FA03216}"/>
                </c:ext>
              </c:extLst>
            </c:dLbl>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"Выравнивание бюджетной обеспеченности.."</c:v>
                </c:pt>
                <c:pt idx="1">
                  <c:v>"Поддержка мер по обеспечнению сбалансированности…"</c:v>
                </c:pt>
                <c:pt idx="2">
                  <c:v>"Осуществление части полномочий по внутреннему муниципальному финансовому контролю…"</c:v>
                </c:pt>
                <c:pt idx="3">
                  <c:v>"Обеспечение деятельности Финансового управления…"</c:v>
                </c:pt>
                <c:pt idx="4">
                  <c:v>"Обеспечение бюджетного процесса…"</c:v>
                </c:pt>
              </c:strCache>
            </c:strRef>
          </c:cat>
          <c:val>
            <c:numRef>
              <c:f>Лист1!$D$2:$D$6</c:f>
              <c:numCache>
                <c:formatCode>General</c:formatCode>
                <c:ptCount val="5"/>
                <c:pt idx="0">
                  <c:v>13884.3</c:v>
                </c:pt>
                <c:pt idx="1">
                  <c:v>27283</c:v>
                </c:pt>
                <c:pt idx="2">
                  <c:v>219.9</c:v>
                </c:pt>
                <c:pt idx="3">
                  <c:v>7926.3</c:v>
                </c:pt>
                <c:pt idx="4">
                  <c:v>15834.8</c:v>
                </c:pt>
              </c:numCache>
            </c:numRef>
          </c:val>
          <c:smooth val="1"/>
          <c:extLst>
            <c:ext xmlns:c16="http://schemas.microsoft.com/office/drawing/2014/chart" uri="{C3380CC4-5D6E-409C-BE32-E72D297353CC}">
              <c16:uniqueId val="{00000012-0085-44D5-8CB2-E58E1FA03216}"/>
            </c:ext>
          </c:extLst>
        </c:ser>
        <c:dLbls>
          <c:showLegendKey val="0"/>
          <c:showVal val="0"/>
          <c:showCatName val="0"/>
          <c:showSerName val="0"/>
          <c:showPercent val="0"/>
          <c:showBubbleSize val="0"/>
        </c:dLbls>
        <c:marker val="1"/>
        <c:smooth val="0"/>
        <c:axId val="149564032"/>
        <c:axId val="149590400"/>
      </c:lineChart>
      <c:catAx>
        <c:axId val="149564032"/>
        <c:scaling>
          <c:orientation val="minMax"/>
        </c:scaling>
        <c:delete val="0"/>
        <c:axPos val="b"/>
        <c:numFmt formatCode="General" sourceLinked="1"/>
        <c:majorTickMark val="out"/>
        <c:minorTickMark val="none"/>
        <c:tickLblPos val="nextTo"/>
        <c:txPr>
          <a:bodyPr/>
          <a:lstStyle/>
          <a:p>
            <a:pPr>
              <a:defRPr sz="900"/>
            </a:pPr>
            <a:endParaRPr lang="ru-RU"/>
          </a:p>
        </c:txPr>
        <c:crossAx val="149590400"/>
        <c:crosses val="autoZero"/>
        <c:auto val="1"/>
        <c:lblAlgn val="ctr"/>
        <c:lblOffset val="100"/>
        <c:noMultiLvlLbl val="0"/>
      </c:catAx>
      <c:valAx>
        <c:axId val="149590400"/>
        <c:scaling>
          <c:orientation val="minMax"/>
        </c:scaling>
        <c:delete val="0"/>
        <c:axPos val="l"/>
        <c:majorGridlines/>
        <c:numFmt formatCode="General" sourceLinked="1"/>
        <c:majorTickMark val="out"/>
        <c:minorTickMark val="none"/>
        <c:tickLblPos val="nextTo"/>
        <c:txPr>
          <a:bodyPr/>
          <a:lstStyle/>
          <a:p>
            <a:pPr>
              <a:defRPr sz="1200"/>
            </a:pPr>
            <a:endParaRPr lang="ru-RU"/>
          </a:p>
        </c:txPr>
        <c:crossAx val="149564032"/>
        <c:crosses val="autoZero"/>
        <c:crossBetween val="between"/>
      </c:valAx>
    </c:plotArea>
    <c:legend>
      <c:legendPos val="r"/>
      <c:layout>
        <c:manualLayout>
          <c:xMode val="edge"/>
          <c:yMode val="edge"/>
          <c:x val="1.4575974570318633E-2"/>
          <c:y val="0.67187696850393763"/>
          <c:w val="0.94649412232433361"/>
          <c:h val="0.24999581692913428"/>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412135831061526"/>
          <c:y val="3.0864626152649705E-2"/>
        </c:manualLayout>
      </c:layout>
      <c:overlay val="0"/>
      <c:txPr>
        <a:bodyPr/>
        <a:lstStyle/>
        <a:p>
          <a:pPr>
            <a:defRPr sz="1100">
              <a:latin typeface="Times New Roman" pitchFamily="18" charset="0"/>
              <a:cs typeface="Times New Roman" pitchFamily="18" charset="0"/>
            </a:defRPr>
          </a:pPr>
          <a:endParaRPr lang="ru-RU"/>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9.4114542828574704E-2"/>
          <c:y val="0.17566381513165205"/>
          <c:w val="0.85161798261731603"/>
          <c:h val="0.66003395456060465"/>
        </c:manualLayout>
      </c:layout>
      <c:bar3DChart>
        <c:barDir val="col"/>
        <c:grouping val="clustered"/>
        <c:varyColors val="0"/>
        <c:ser>
          <c:idx val="0"/>
          <c:order val="0"/>
          <c:tx>
            <c:strRef>
              <c:f>Лист1!$B$1</c:f>
              <c:strCache>
                <c:ptCount val="1"/>
                <c:pt idx="0">
                  <c:v>Сохранение и развитие сети муниципальных загородных  оздоровительных лагерей</c:v>
                </c:pt>
              </c:strCache>
            </c:strRef>
          </c:tx>
          <c:spPr>
            <a:solidFill>
              <a:srgbClr val="FFC000"/>
            </a:solidFill>
            <a:scene3d>
              <a:camera prst="orthographicFront"/>
              <a:lightRig rig="threePt" dir="t"/>
            </a:scene3d>
            <a:sp3d>
              <a:bevelT prst="relaxedInset"/>
            </a:sp3d>
          </c:spPr>
          <c:invertIfNegative val="0"/>
          <c:dPt>
            <c:idx val="0"/>
            <c:invertIfNegative val="0"/>
            <c:bubble3D val="0"/>
            <c:spPr>
              <a:solidFill>
                <a:srgbClr val="7030A0"/>
              </a:solidFill>
              <a:scene3d>
                <a:camera prst="orthographicFront"/>
                <a:lightRig rig="threePt" dir="t"/>
              </a:scene3d>
              <a:sp3d>
                <a:bevelT prst="relaxedInset"/>
              </a:sp3d>
            </c:spPr>
            <c:extLst>
              <c:ext xmlns:c16="http://schemas.microsoft.com/office/drawing/2014/chart" uri="{C3380CC4-5D6E-409C-BE32-E72D297353CC}">
                <c16:uniqueId val="{00000000-9EE9-412B-88FF-5CA36A5160F8}"/>
              </c:ext>
            </c:extLst>
          </c:dPt>
          <c:dPt>
            <c:idx val="2"/>
            <c:invertIfNegative val="0"/>
            <c:bubble3D val="0"/>
            <c:spPr>
              <a:solidFill>
                <a:srgbClr val="00B0F0"/>
              </a:solidFill>
              <a:scene3d>
                <a:camera prst="orthographicFront"/>
                <a:lightRig rig="threePt" dir="t"/>
              </a:scene3d>
              <a:sp3d>
                <a:bevelT prst="relaxedInset"/>
              </a:sp3d>
            </c:spPr>
            <c:extLst>
              <c:ext xmlns:c16="http://schemas.microsoft.com/office/drawing/2014/chart" uri="{C3380CC4-5D6E-409C-BE32-E72D297353CC}">
                <c16:uniqueId val="{00000001-9EE9-412B-88FF-5CA36A5160F8}"/>
              </c:ext>
            </c:extLst>
          </c:dPt>
          <c:dLbls>
            <c:dLbl>
              <c:idx val="0"/>
              <c:layout>
                <c:manualLayout>
                  <c:x val="9.6324767333544226E-2"/>
                  <c:y val="-4.391873125208136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E9-412B-88FF-5CA36A5160F8}"/>
                </c:ext>
              </c:extLst>
            </c:dLbl>
            <c:dLbl>
              <c:idx val="1"/>
              <c:layout>
                <c:manualLayout>
                  <c:x val="0.10491702844983036"/>
                  <c:y val="-4.388401288745698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E9-412B-88FF-5CA36A5160F8}"/>
                </c:ext>
              </c:extLst>
            </c:dLbl>
            <c:dLbl>
              <c:idx val="2"/>
              <c:layout>
                <c:manualLayout>
                  <c:x val="0.11614735114901745"/>
                  <c:y val="-4.388401288745698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E9-412B-88FF-5CA36A5160F8}"/>
                </c:ext>
              </c:extLst>
            </c:dLbl>
            <c:spPr>
              <a:noFill/>
              <a:ln>
                <a:noFill/>
              </a:ln>
              <a:effectLst/>
            </c:spPr>
            <c:txPr>
              <a:bodyPr/>
              <a:lstStyle/>
              <a:p>
                <a:pPr>
                  <a:defRPr sz="11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1546.4</c:v>
                </c:pt>
                <c:pt idx="1">
                  <c:v>1546.4</c:v>
                </c:pt>
                <c:pt idx="2">
                  <c:v>1546.4</c:v>
                </c:pt>
              </c:numCache>
            </c:numRef>
          </c:val>
          <c:extLst>
            <c:ext xmlns:c16="http://schemas.microsoft.com/office/drawing/2014/chart" uri="{C3380CC4-5D6E-409C-BE32-E72D297353CC}">
              <c16:uniqueId val="{00000003-9EE9-412B-88FF-5CA36A5160F8}"/>
            </c:ext>
          </c:extLst>
        </c:ser>
        <c:dLbls>
          <c:showLegendKey val="0"/>
          <c:showVal val="0"/>
          <c:showCatName val="0"/>
          <c:showSerName val="0"/>
          <c:showPercent val="0"/>
          <c:showBubbleSize val="0"/>
        </c:dLbls>
        <c:gapWidth val="150"/>
        <c:shape val="cylinder"/>
        <c:axId val="149656320"/>
        <c:axId val="149657856"/>
        <c:axId val="0"/>
      </c:bar3DChart>
      <c:catAx>
        <c:axId val="149656320"/>
        <c:scaling>
          <c:orientation val="minMax"/>
        </c:scaling>
        <c:delete val="0"/>
        <c:axPos val="b"/>
        <c:numFmt formatCode="General" sourceLinked="1"/>
        <c:majorTickMark val="out"/>
        <c:minorTickMark val="none"/>
        <c:tickLblPos val="nextTo"/>
        <c:txPr>
          <a:bodyPr/>
          <a:lstStyle/>
          <a:p>
            <a:pPr>
              <a:defRPr sz="1400"/>
            </a:pPr>
            <a:endParaRPr lang="ru-RU"/>
          </a:p>
        </c:txPr>
        <c:crossAx val="149657856"/>
        <c:crosses val="autoZero"/>
        <c:auto val="1"/>
        <c:lblAlgn val="ctr"/>
        <c:lblOffset val="100"/>
        <c:noMultiLvlLbl val="0"/>
      </c:catAx>
      <c:valAx>
        <c:axId val="149657856"/>
        <c:scaling>
          <c:orientation val="minMax"/>
        </c:scaling>
        <c:delete val="0"/>
        <c:axPos val="l"/>
        <c:majorGridlines/>
        <c:numFmt formatCode="General" sourceLinked="1"/>
        <c:majorTickMark val="out"/>
        <c:minorTickMark val="none"/>
        <c:tickLblPos val="nextTo"/>
        <c:crossAx val="149656320"/>
        <c:crosses val="autoZero"/>
        <c:crossBetween val="between"/>
      </c:valAx>
    </c:plotArea>
    <c:plotVisOnly val="1"/>
    <c:dispBlanksAs val="gap"/>
    <c:showDLblsOverMax val="0"/>
  </c:chart>
  <c:txPr>
    <a:bodyPr/>
    <a:lstStyle/>
    <a:p>
      <a:pPr>
        <a:defRPr sz="9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626425346678671"/>
          <c:y val="2.5606655956229202E-2"/>
        </c:manualLayout>
      </c:layout>
      <c:overlay val="0"/>
      <c:txPr>
        <a:bodyPr/>
        <a:lstStyle/>
        <a:p>
          <a:pPr>
            <a:defRPr sz="1100">
              <a:latin typeface="Times New Roman" pitchFamily="18" charset="0"/>
              <a:cs typeface="Times New Roman" pitchFamily="18" charset="0"/>
            </a:defRPr>
          </a:pPr>
          <a:endParaRPr lang="ru-RU"/>
        </a:p>
      </c:txPr>
    </c:title>
    <c:autoTitleDeleted val="0"/>
    <c:plotArea>
      <c:layout>
        <c:manualLayout>
          <c:layoutTarget val="inner"/>
          <c:xMode val="edge"/>
          <c:yMode val="edge"/>
          <c:x val="0.22742233186211758"/>
          <c:y val="0.23792561408520746"/>
          <c:w val="0.62114215844704113"/>
          <c:h val="0.65072035646833515"/>
        </c:manualLayout>
      </c:layout>
      <c:pieChart>
        <c:varyColors val="1"/>
        <c:ser>
          <c:idx val="0"/>
          <c:order val="0"/>
          <c:tx>
            <c:strRef>
              <c:f>Лист1!$B$1</c:f>
              <c:strCache>
                <c:ptCount val="1"/>
                <c:pt idx="0">
                  <c:v>ЕДВ  взамен предоставления земельного участка гражданам, имеющих трех и более детей</c:v>
                </c:pt>
              </c:strCache>
            </c:strRef>
          </c:tx>
          <c:spPr>
            <a:effectLst>
              <a:glow rad="139700">
                <a:schemeClr val="accent3">
                  <a:satMod val="175000"/>
                  <a:alpha val="40000"/>
                </a:schemeClr>
              </a:glow>
            </a:effectLst>
          </c:spPr>
          <c:explosion val="6"/>
          <c:dLbls>
            <c:dLbl>
              <c:idx val="0"/>
              <c:layout>
                <c:manualLayout>
                  <c:x val="-0.22737151680116352"/>
                  <c:y val="0.12750666592600818"/>
                </c:manualLayout>
              </c:layout>
              <c:tx>
                <c:rich>
                  <a:bodyPr/>
                  <a:lstStyle/>
                  <a:p>
                    <a:r>
                      <a:rPr lang="en-US" dirty="0" smtClean="0"/>
                      <a:t>202</a:t>
                    </a:r>
                    <a:r>
                      <a:rPr lang="ru-RU" dirty="0" smtClean="0"/>
                      <a:t>1</a:t>
                    </a:r>
                    <a:r>
                      <a:rPr lang="en-US" dirty="0" smtClean="0"/>
                      <a:t>; </a:t>
                    </a:r>
                    <a:r>
                      <a:rPr lang="ru-RU" sz="1100" dirty="0" smtClean="0"/>
                      <a:t>17595,5</a:t>
                    </a:r>
                    <a:endParaRPr lang="en-US" sz="1200"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BA-4423-A587-4C401886012B}"/>
                </c:ext>
              </c:extLst>
            </c:dLbl>
            <c:dLbl>
              <c:idx val="1"/>
              <c:layout>
                <c:manualLayout>
                  <c:x val="2.6373332256012208E-3"/>
                  <c:y val="-0.17883297358494571"/>
                </c:manualLayout>
              </c:layout>
              <c:tx>
                <c:rich>
                  <a:bodyPr/>
                  <a:lstStyle/>
                  <a:p>
                    <a:r>
                      <a:rPr lang="en-US" sz="1200" dirty="0" smtClean="0"/>
                      <a:t>202</a:t>
                    </a:r>
                    <a:r>
                      <a:rPr lang="ru-RU" sz="1200" dirty="0" smtClean="0"/>
                      <a:t>2</a:t>
                    </a:r>
                    <a:r>
                      <a:rPr lang="en-US" sz="1200" dirty="0" smtClean="0"/>
                      <a:t>; </a:t>
                    </a:r>
                    <a:r>
                      <a:rPr lang="ru-RU" sz="1100" dirty="0" smtClean="0"/>
                      <a:t>17595,5</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BA-4423-A587-4C401886012B}"/>
                </c:ext>
              </c:extLst>
            </c:dLbl>
            <c:dLbl>
              <c:idx val="2"/>
              <c:layout>
                <c:manualLayout>
                  <c:x val="0.2079226045590894"/>
                  <c:y val="0.13704297406108321"/>
                </c:manualLayout>
              </c:layout>
              <c:tx>
                <c:rich>
                  <a:bodyPr/>
                  <a:lstStyle/>
                  <a:p>
                    <a:pPr>
                      <a:defRPr sz="1400" b="1">
                        <a:solidFill>
                          <a:schemeClr val="bg1"/>
                        </a:solidFill>
                        <a:latin typeface="Times New Roman" pitchFamily="18" charset="0"/>
                        <a:cs typeface="Times New Roman" pitchFamily="18" charset="0"/>
                      </a:defRPr>
                    </a:pPr>
                    <a:r>
                      <a:rPr lang="ru-RU" sz="1200" dirty="0" smtClean="0">
                        <a:solidFill>
                          <a:schemeClr val="bg1"/>
                        </a:solidFill>
                      </a:rPr>
                      <a:t>2023</a:t>
                    </a:r>
                    <a:r>
                      <a:rPr lang="en-US" sz="1200" dirty="0" smtClean="0">
                        <a:solidFill>
                          <a:schemeClr val="bg1"/>
                        </a:solidFill>
                      </a:rPr>
                      <a:t>; </a:t>
                    </a:r>
                    <a:r>
                      <a:rPr lang="ru-RU" sz="1100" dirty="0" smtClean="0">
                        <a:solidFill>
                          <a:schemeClr val="bg1"/>
                        </a:solidFill>
                      </a:rPr>
                      <a:t>17595,5</a:t>
                    </a:r>
                    <a:endParaRPr lang="en-US" dirty="0">
                      <a:solidFill>
                        <a:schemeClr val="bg1"/>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BA-4423-A587-4C401886012B}"/>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17595.5</c:v>
                </c:pt>
                <c:pt idx="1">
                  <c:v>17595.5</c:v>
                </c:pt>
                <c:pt idx="2">
                  <c:v>17595.5</c:v>
                </c:pt>
              </c:numCache>
            </c:numRef>
          </c:val>
          <c:extLst>
            <c:ext xmlns:c16="http://schemas.microsoft.com/office/drawing/2014/chart" uri="{C3380CC4-5D6E-409C-BE32-E72D297353CC}">
              <c16:uniqueId val="{00000003-60BA-4423-A587-4C401886012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latin typeface="Times New Roman" pitchFamily="18" charset="0"/>
                <a:cs typeface="Times New Roman" pitchFamily="18" charset="0"/>
              </a:defRPr>
            </a:pPr>
            <a:r>
              <a:rPr lang="ru-RU" sz="1100" dirty="0" smtClean="0">
                <a:latin typeface="Times New Roman" pitchFamily="18" charset="0"/>
                <a:cs typeface="Times New Roman" pitchFamily="18" charset="0"/>
              </a:rPr>
              <a:t>Строительство </a:t>
            </a:r>
            <a:r>
              <a:rPr lang="ru-RU" sz="1100" dirty="0">
                <a:latin typeface="Times New Roman" pitchFamily="18" charset="0"/>
                <a:cs typeface="Times New Roman" pitchFamily="18" charset="0"/>
              </a:rPr>
              <a:t>(приобретение) жилья для </a:t>
            </a:r>
            <a:r>
              <a:rPr lang="ru-RU" sz="1100" dirty="0" smtClean="0">
                <a:latin typeface="Times New Roman" pitchFamily="18" charset="0"/>
                <a:cs typeface="Times New Roman" pitchFamily="18" charset="0"/>
              </a:rPr>
              <a:t>граждан  </a:t>
            </a:r>
            <a:r>
              <a:rPr lang="ru-RU" sz="1100" dirty="0">
                <a:latin typeface="Times New Roman" pitchFamily="18" charset="0"/>
                <a:cs typeface="Times New Roman" pitchFamily="18" charset="0"/>
              </a:rPr>
              <a:t>проживающих </a:t>
            </a:r>
            <a:r>
              <a:rPr lang="ru-RU" sz="1100" dirty="0" smtClean="0">
                <a:latin typeface="Times New Roman" pitchFamily="18" charset="0"/>
                <a:cs typeface="Times New Roman" pitchFamily="18" charset="0"/>
              </a:rPr>
              <a:t>на сельских территориях</a:t>
            </a:r>
            <a:endParaRPr lang="ru-RU" sz="1100" dirty="0">
              <a:latin typeface="Times New Roman" pitchFamily="18" charset="0"/>
              <a:cs typeface="Times New Roman" pitchFamily="18" charset="0"/>
            </a:endParaRPr>
          </a:p>
        </c:rich>
      </c:tx>
      <c:layout>
        <c:manualLayout>
          <c:xMode val="edge"/>
          <c:yMode val="edge"/>
          <c:x val="0.11070487117593029"/>
          <c:y val="4.6191957507366897E-2"/>
        </c:manualLayout>
      </c:layout>
      <c:overlay val="0"/>
    </c:title>
    <c:autoTitleDeleted val="0"/>
    <c:view3D>
      <c:rotX val="30"/>
      <c:rotY val="20"/>
      <c:rAngAx val="0"/>
    </c:view3D>
    <c:floor>
      <c:thickness val="0"/>
    </c:floor>
    <c:sideWall>
      <c:thickness val="0"/>
    </c:sideWall>
    <c:backWall>
      <c:thickness val="0"/>
    </c:backWall>
    <c:plotArea>
      <c:layout>
        <c:manualLayout>
          <c:layoutTarget val="inner"/>
          <c:xMode val="edge"/>
          <c:yMode val="edge"/>
          <c:x val="7.7349738917898023E-2"/>
          <c:y val="0.23637613838702753"/>
          <c:w val="0.92265026108210202"/>
          <c:h val="0.67472983482317017"/>
        </c:manualLayout>
      </c:layout>
      <c:bar3DChart>
        <c:barDir val="col"/>
        <c:grouping val="stacked"/>
        <c:varyColors val="0"/>
        <c:ser>
          <c:idx val="0"/>
          <c:order val="0"/>
          <c:tx>
            <c:strRef>
              <c:f>Лист1!$B$1</c:f>
              <c:strCache>
                <c:ptCount val="1"/>
                <c:pt idx="0">
                  <c:v>субсидии на строительство (приобретение) жилья для граждан, молодых семей и молодых специалистов, проживающих в сельской местности</c:v>
                </c:pt>
              </c:strCache>
            </c:strRef>
          </c:tx>
          <c:spPr>
            <a:solidFill>
              <a:schemeClr val="tx2">
                <a:lumMod val="40000"/>
                <a:lumOff val="60000"/>
              </a:schemeClr>
            </a:solidFill>
            <a:scene3d>
              <a:camera prst="orthographicFront"/>
              <a:lightRig rig="threePt" dir="t"/>
            </a:scene3d>
            <a:sp3d>
              <a:bevelT prst="slope"/>
            </a:sp3d>
          </c:spPr>
          <c:invertIfNegative val="0"/>
          <c:dPt>
            <c:idx val="0"/>
            <c:invertIfNegative val="0"/>
            <c:bubble3D val="0"/>
            <c:spPr>
              <a:solidFill>
                <a:srgbClr val="92D050"/>
              </a:solidFill>
              <a:scene3d>
                <a:camera prst="orthographicFront"/>
                <a:lightRig rig="threePt" dir="t"/>
              </a:scene3d>
              <a:sp3d prstMaterial="dkEdge">
                <a:bevelT w="260350" h="63500" prst="slope"/>
                <a:bevelB w="241300"/>
              </a:sp3d>
            </c:spPr>
            <c:extLst>
              <c:ext xmlns:c16="http://schemas.microsoft.com/office/drawing/2014/chart" uri="{C3380CC4-5D6E-409C-BE32-E72D297353CC}">
                <c16:uniqueId val="{00000000-13CA-4152-BBBB-33FDEA1DE98A}"/>
              </c:ext>
            </c:extLst>
          </c:dPt>
          <c:dLbls>
            <c:dLbl>
              <c:idx val="0"/>
              <c:layout>
                <c:manualLayout>
                  <c:x val="3.1265465453333481E-2"/>
                  <c:y val="-0.292344501404607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CA-4152-BBBB-33FDEA1DE98A}"/>
                </c:ext>
              </c:extLst>
            </c:dLbl>
            <c:dLbl>
              <c:idx val="1"/>
              <c:layout>
                <c:manualLayout>
                  <c:x val="2.6455393845128412E-2"/>
                  <c:y val="-8.2867653523231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CA-4152-BBBB-33FDEA1DE98A}"/>
                </c:ext>
              </c:extLst>
            </c:dLbl>
            <c:dLbl>
              <c:idx val="2"/>
              <c:layout>
                <c:manualLayout>
                  <c:x val="4.4092323075213902E-3"/>
                  <c:y val="-0.10031347531759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CA-4152-BBBB-33FDEA1DE98A}"/>
                </c:ext>
              </c:extLst>
            </c:dLbl>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2021</c:v>
                </c:pt>
              </c:numCache>
            </c:numRef>
          </c:cat>
          <c:val>
            <c:numRef>
              <c:f>Лист1!$B$2</c:f>
              <c:numCache>
                <c:formatCode>General</c:formatCode>
                <c:ptCount val="1"/>
                <c:pt idx="0">
                  <c:v>2371.4</c:v>
                </c:pt>
              </c:numCache>
            </c:numRef>
          </c:val>
          <c:extLst>
            <c:ext xmlns:c16="http://schemas.microsoft.com/office/drawing/2014/chart" uri="{C3380CC4-5D6E-409C-BE32-E72D297353CC}">
              <c16:uniqueId val="{00000003-13CA-4152-BBBB-33FDEA1DE98A}"/>
            </c:ext>
          </c:extLst>
        </c:ser>
        <c:dLbls>
          <c:showLegendKey val="0"/>
          <c:showVal val="0"/>
          <c:showCatName val="0"/>
          <c:showSerName val="0"/>
          <c:showPercent val="0"/>
          <c:showBubbleSize val="0"/>
        </c:dLbls>
        <c:gapWidth val="150"/>
        <c:shape val="box"/>
        <c:axId val="149730432"/>
        <c:axId val="149731968"/>
        <c:axId val="0"/>
      </c:bar3DChart>
      <c:catAx>
        <c:axId val="149730432"/>
        <c:scaling>
          <c:orientation val="minMax"/>
        </c:scaling>
        <c:delete val="0"/>
        <c:axPos val="b"/>
        <c:majorGridlines/>
        <c:numFmt formatCode="General" sourceLinked="1"/>
        <c:majorTickMark val="out"/>
        <c:minorTickMark val="none"/>
        <c:tickLblPos val="nextTo"/>
        <c:txPr>
          <a:bodyPr/>
          <a:lstStyle/>
          <a:p>
            <a:pPr>
              <a:defRPr sz="1600" b="1">
                <a:latin typeface="Times New Roman" pitchFamily="18" charset="0"/>
                <a:cs typeface="Times New Roman" pitchFamily="18" charset="0"/>
              </a:defRPr>
            </a:pPr>
            <a:endParaRPr lang="ru-RU"/>
          </a:p>
        </c:txPr>
        <c:crossAx val="149731968"/>
        <c:crosses val="autoZero"/>
        <c:auto val="1"/>
        <c:lblAlgn val="ctr"/>
        <c:lblOffset val="100"/>
        <c:noMultiLvlLbl val="0"/>
      </c:catAx>
      <c:valAx>
        <c:axId val="149731968"/>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149730432"/>
        <c:crosses val="autoZero"/>
        <c:crossBetween val="between"/>
      </c:valAx>
    </c:plotArea>
    <c:plotVisOnly val="1"/>
    <c:dispBlanksAs val="gap"/>
    <c:showDLblsOverMax val="0"/>
  </c:chart>
  <c:txPr>
    <a:bodyPr/>
    <a:lstStyle/>
    <a:p>
      <a:pPr>
        <a:defRPr sz="700"/>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ru-RU" dirty="0" smtClean="0"/>
              <a:t>Развитие </a:t>
            </a:r>
            <a:r>
              <a:rPr lang="ru-RU" dirty="0"/>
              <a:t>и укрепление материально-технической базы сельских библиотек</a:t>
            </a:r>
          </a:p>
        </c:rich>
      </c:tx>
      <c:layout>
        <c:manualLayout>
          <c:xMode val="edge"/>
          <c:yMode val="edge"/>
          <c:x val="0.11511688444645322"/>
          <c:y val="2.7847782994872016E-2"/>
        </c:manualLayout>
      </c:layout>
      <c:overlay val="0"/>
    </c:title>
    <c:autoTitleDeleted val="0"/>
    <c:view3D>
      <c:rotX val="15"/>
      <c:rotY val="20"/>
      <c:rAngAx val="1"/>
    </c:view3D>
    <c:floor>
      <c:thickness val="0"/>
    </c:floor>
    <c:sideWall>
      <c:thickness val="0"/>
      <c:spPr>
        <a:scene3d>
          <a:camera prst="orthographicFront"/>
          <a:lightRig rig="threePt" dir="t"/>
        </a:scene3d>
        <a:sp3d>
          <a:bevelT w="152400" h="50800" prst="softRound"/>
        </a:sp3d>
      </c:spPr>
    </c:sideWall>
    <c:backWall>
      <c:thickness val="0"/>
      <c:spPr>
        <a:scene3d>
          <a:camera prst="orthographicFront"/>
          <a:lightRig rig="threePt" dir="t"/>
        </a:scene3d>
        <a:sp3d>
          <a:bevelT w="152400" h="50800" prst="softRound"/>
        </a:sp3d>
      </c:spPr>
    </c:backWall>
    <c:plotArea>
      <c:layout>
        <c:manualLayout>
          <c:layoutTarget val="inner"/>
          <c:xMode val="edge"/>
          <c:yMode val="edge"/>
          <c:x val="0.13708265810363038"/>
          <c:y val="0.2330906946011847"/>
          <c:w val="0.7994935669670753"/>
          <c:h val="0.68307948422397846"/>
        </c:manualLayout>
      </c:layout>
      <c:bar3DChart>
        <c:barDir val="bar"/>
        <c:grouping val="clustered"/>
        <c:varyColors val="0"/>
        <c:ser>
          <c:idx val="0"/>
          <c:order val="0"/>
          <c:tx>
            <c:strRef>
              <c:f>Лист1!$B$1</c:f>
              <c:strCache>
                <c:ptCount val="1"/>
                <c:pt idx="0">
                  <c:v>Раззвитие и укрепление материально-технической базы сельских библиотек</c:v>
                </c:pt>
              </c:strCache>
            </c:strRef>
          </c:tx>
          <c:spPr>
            <a:solidFill>
              <a:srgbClr val="FFC000"/>
            </a:solidFill>
          </c:spPr>
          <c:invertIfNegative val="0"/>
          <c:dPt>
            <c:idx val="0"/>
            <c:invertIfNegative val="0"/>
            <c:bubble3D val="0"/>
            <c:spPr>
              <a:solidFill>
                <a:schemeClr val="accent4">
                  <a:lumMod val="75000"/>
                </a:schemeClr>
              </a:solidFill>
            </c:spPr>
            <c:extLst>
              <c:ext xmlns:c16="http://schemas.microsoft.com/office/drawing/2014/chart" uri="{C3380CC4-5D6E-409C-BE32-E72D297353CC}">
                <c16:uniqueId val="{00000000-F6F3-4C4B-92B7-1D05B79932A6}"/>
              </c:ext>
            </c:extLst>
          </c:dPt>
          <c:dPt>
            <c:idx val="2"/>
            <c:invertIfNegative val="0"/>
            <c:bubble3D val="0"/>
            <c:spPr>
              <a:solidFill>
                <a:srgbClr val="00B0F0"/>
              </a:solidFill>
            </c:spPr>
            <c:extLst>
              <c:ext xmlns:c16="http://schemas.microsoft.com/office/drawing/2014/chart" uri="{C3380CC4-5D6E-409C-BE32-E72D297353CC}">
                <c16:uniqueId val="{00000001-F6F3-4C4B-92B7-1D05B79932A6}"/>
              </c:ext>
            </c:extLst>
          </c:dPt>
          <c:dLbls>
            <c:dLbl>
              <c:idx val="0"/>
              <c:layout>
                <c:manualLayout>
                  <c:x val="3.5273858460171642E-2"/>
                  <c:y val="-2.2485489120735613E-2"/>
                </c:manualLayout>
              </c:layout>
              <c:spPr>
                <a:scene3d>
                  <a:camera prst="orthographicFront"/>
                  <a:lightRig rig="threePt" dir="t"/>
                </a:scene3d>
                <a:sp3d>
                  <a:bevelT prst="angle"/>
                </a:sp3d>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F3-4C4B-92B7-1D05B79932A6}"/>
                </c:ext>
              </c:extLst>
            </c:dLbl>
            <c:dLbl>
              <c:idx val="1"/>
              <c:layout>
                <c:manualLayout>
                  <c:x val="2.3515905640114212E-2"/>
                  <c:y val="-2.2485135024121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F3-4C4B-92B7-1D05B79932A6}"/>
                </c:ext>
              </c:extLst>
            </c:dLbl>
            <c:dLbl>
              <c:idx val="2"/>
              <c:layout>
                <c:manualLayout>
                  <c:x val="3.1354540853485414E-2"/>
                  <c:y val="-2.2485135024121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F3-4C4B-92B7-1D05B79932A6}"/>
                </c:ext>
              </c:extLst>
            </c:dLbl>
            <c:spPr>
              <a:noFill/>
              <a:ln>
                <a:noFill/>
              </a:ln>
              <a:effectLs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1466.7</c:v>
                </c:pt>
                <c:pt idx="1">
                  <c:v>1466.7</c:v>
                </c:pt>
                <c:pt idx="2">
                  <c:v>1466.7</c:v>
                </c:pt>
              </c:numCache>
            </c:numRef>
          </c:val>
          <c:extLst>
            <c:ext xmlns:c16="http://schemas.microsoft.com/office/drawing/2014/chart" uri="{C3380CC4-5D6E-409C-BE32-E72D297353CC}">
              <c16:uniqueId val="{00000003-F6F3-4C4B-92B7-1D05B79932A6}"/>
            </c:ext>
          </c:extLst>
        </c:ser>
        <c:dLbls>
          <c:showLegendKey val="0"/>
          <c:showVal val="0"/>
          <c:showCatName val="0"/>
          <c:showSerName val="0"/>
          <c:showPercent val="0"/>
          <c:showBubbleSize val="0"/>
        </c:dLbls>
        <c:gapWidth val="150"/>
        <c:shape val="cone"/>
        <c:axId val="41807872"/>
        <c:axId val="41809408"/>
        <c:axId val="0"/>
      </c:bar3DChart>
      <c:catAx>
        <c:axId val="41807872"/>
        <c:scaling>
          <c:orientation val="minMax"/>
        </c:scaling>
        <c:delete val="0"/>
        <c:axPos val="l"/>
        <c:numFmt formatCode="General"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41809408"/>
        <c:crosses val="autoZero"/>
        <c:auto val="1"/>
        <c:lblAlgn val="ctr"/>
        <c:lblOffset val="100"/>
        <c:noMultiLvlLbl val="0"/>
      </c:catAx>
      <c:valAx>
        <c:axId val="41809408"/>
        <c:scaling>
          <c:orientation val="minMax"/>
        </c:scaling>
        <c:delete val="0"/>
        <c:axPos val="b"/>
        <c:majorGridlines/>
        <c:numFmt formatCode="General" sourceLinked="1"/>
        <c:majorTickMark val="out"/>
        <c:minorTickMark val="none"/>
        <c:tickLblPos val="nextTo"/>
        <c:crossAx val="41807872"/>
        <c:crosses val="autoZero"/>
        <c:crossBetween val="between"/>
      </c:valAx>
    </c:plotArea>
    <c:plotVisOnly val="1"/>
    <c:dispBlanksAs val="gap"/>
    <c:showDLblsOverMax val="0"/>
  </c:chart>
  <c:txPr>
    <a:bodyPr/>
    <a:lstStyle/>
    <a:p>
      <a:pPr>
        <a:defRPr sz="900"/>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45583824019607"/>
          <c:y val="0.10737284334662422"/>
          <c:w val="0.56309505151070183"/>
          <c:h val="0.82065747175045067"/>
        </c:manualLayout>
      </c:layout>
      <c:barChart>
        <c:barDir val="col"/>
        <c:grouping val="clustered"/>
        <c:varyColors val="0"/>
        <c:ser>
          <c:idx val="0"/>
          <c:order val="0"/>
          <c:tx>
            <c:strRef>
              <c:f>Лист1!$B$1</c:f>
              <c:strCache>
                <c:ptCount val="1"/>
                <c:pt idx="0">
                  <c:v>2021</c:v>
                </c:pt>
              </c:strCache>
            </c:strRef>
          </c:tx>
          <c:spPr>
            <a:scene3d>
              <a:camera prst="orthographicFront"/>
              <a:lightRig rig="threePt" dir="t"/>
            </a:scene3d>
            <a:sp3d>
              <a:bevelT w="139700"/>
              <a:bevelB w="31750"/>
            </a:sp3d>
          </c:spPr>
          <c:invertIfNegative val="0"/>
          <c:dLbls>
            <c:spPr>
              <a:noFill/>
              <a:ln>
                <a:noFill/>
              </a:ln>
              <a:effectLs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General</c:formatCode>
                <c:ptCount val="1"/>
                <c:pt idx="0">
                  <c:v>39523.300000000003</c:v>
                </c:pt>
              </c:numCache>
            </c:numRef>
          </c:val>
          <c:extLst>
            <c:ext xmlns:c16="http://schemas.microsoft.com/office/drawing/2014/chart" uri="{C3380CC4-5D6E-409C-BE32-E72D297353CC}">
              <c16:uniqueId val="{00000000-CF67-4FCD-89BF-1B078E0F3247}"/>
            </c:ext>
          </c:extLst>
        </c:ser>
        <c:ser>
          <c:idx val="1"/>
          <c:order val="1"/>
          <c:tx>
            <c:strRef>
              <c:f>Лист1!$C$1</c:f>
              <c:strCache>
                <c:ptCount val="1"/>
                <c:pt idx="0">
                  <c:v>2022</c:v>
                </c:pt>
              </c:strCache>
            </c:strRef>
          </c:tx>
          <c:spPr>
            <a:scene3d>
              <a:camera prst="orthographicFront"/>
              <a:lightRig rig="threePt" dir="t"/>
            </a:scene3d>
            <a:sp3d>
              <a:bevelT w="158750" h="165100" prst="softRound"/>
            </a:sp3d>
          </c:spPr>
          <c:invertIfNegative val="0"/>
          <c:dLbls>
            <c:dLbl>
              <c:idx val="0"/>
              <c:layout>
                <c:manualLayout>
                  <c:x val="2.7434914639114301E-2"/>
                  <c:y val="6.532196011142812E-3"/>
                </c:manualLayout>
              </c:layout>
              <c:spPr/>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67-4FCD-89BF-1B078E0F3247}"/>
                </c:ext>
              </c:extLst>
            </c:dLbl>
            <c:spPr>
              <a:noFill/>
              <a:ln>
                <a:noFill/>
              </a:ln>
              <a:effectLst/>
            </c:spPr>
            <c:txPr>
              <a:bodyPr/>
              <a:lstStyle/>
              <a:p>
                <a:pPr>
                  <a:defRPr sz="11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Лист1!$C$2</c:f>
              <c:numCache>
                <c:formatCode>General</c:formatCode>
                <c:ptCount val="1"/>
                <c:pt idx="0">
                  <c:v>39523.300000000003</c:v>
                </c:pt>
              </c:numCache>
            </c:numRef>
          </c:val>
          <c:extLst>
            <c:ext xmlns:c16="http://schemas.microsoft.com/office/drawing/2014/chart" uri="{C3380CC4-5D6E-409C-BE32-E72D297353CC}">
              <c16:uniqueId val="{00000002-CF67-4FCD-89BF-1B078E0F3247}"/>
            </c:ext>
          </c:extLst>
        </c:ser>
        <c:dLbls>
          <c:showLegendKey val="0"/>
          <c:showVal val="0"/>
          <c:showCatName val="0"/>
          <c:showSerName val="0"/>
          <c:showPercent val="0"/>
          <c:showBubbleSize val="0"/>
        </c:dLbls>
        <c:gapWidth val="150"/>
        <c:overlap val="-21"/>
        <c:axId val="149790720"/>
        <c:axId val="149792256"/>
      </c:barChart>
      <c:catAx>
        <c:axId val="149790720"/>
        <c:scaling>
          <c:orientation val="minMax"/>
        </c:scaling>
        <c:delete val="0"/>
        <c:axPos val="b"/>
        <c:numFmt formatCode="General" sourceLinked="1"/>
        <c:majorTickMark val="out"/>
        <c:minorTickMark val="none"/>
        <c:tickLblPos val="nextTo"/>
        <c:crossAx val="149792256"/>
        <c:crosses val="autoZero"/>
        <c:auto val="1"/>
        <c:lblAlgn val="ctr"/>
        <c:lblOffset val="100"/>
        <c:noMultiLvlLbl val="0"/>
      </c:catAx>
      <c:valAx>
        <c:axId val="149792256"/>
        <c:scaling>
          <c:orientation val="minMax"/>
        </c:scaling>
        <c:delete val="0"/>
        <c:axPos val="l"/>
        <c:majorGridlines/>
        <c:numFmt formatCode="General" sourceLinked="1"/>
        <c:majorTickMark val="out"/>
        <c:minorTickMark val="none"/>
        <c:tickLblPos val="nextTo"/>
        <c:txPr>
          <a:bodyPr/>
          <a:lstStyle/>
          <a:p>
            <a:pPr>
              <a:defRPr sz="1200"/>
            </a:pPr>
            <a:endParaRPr lang="ru-RU"/>
          </a:p>
        </c:txPr>
        <c:crossAx val="149790720"/>
        <c:crosses val="autoZero"/>
        <c:crossBetween val="between"/>
      </c:valAx>
    </c:plotArea>
    <c:legend>
      <c:legendPos val="t"/>
      <c:layout>
        <c:manualLayout>
          <c:xMode val="edge"/>
          <c:yMode val="edge"/>
          <c:x val="0.30330082529404845"/>
          <c:y val="0"/>
          <c:w val="0.43796142077832151"/>
          <c:h val="0.13864588522422241"/>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007655432108182"/>
          <c:y val="0"/>
        </c:manualLayout>
      </c:layout>
      <c:overlay val="0"/>
      <c:txPr>
        <a:bodyPr/>
        <a:lstStyle/>
        <a:p>
          <a:pPr>
            <a:defRPr sz="1200">
              <a:latin typeface="Times New Roman" pitchFamily="18" charset="0"/>
              <a:cs typeface="Times New Roman" pitchFamily="18" charset="0"/>
            </a:defRPr>
          </a:pPr>
          <a:endParaRPr lang="ru-RU"/>
        </a:p>
      </c:txPr>
    </c:title>
    <c:autoTitleDeleted val="0"/>
    <c:plotArea>
      <c:layout>
        <c:manualLayout>
          <c:layoutTarget val="inner"/>
          <c:xMode val="edge"/>
          <c:yMode val="edge"/>
          <c:x val="0.17467554917657938"/>
          <c:y val="0.22818037278088257"/>
          <c:w val="0.70616573645033864"/>
          <c:h val="0.71880126297961267"/>
        </c:manualLayout>
      </c:layout>
      <c:doughnutChart>
        <c:varyColors val="1"/>
        <c:ser>
          <c:idx val="0"/>
          <c:order val="0"/>
          <c:tx>
            <c:strRef>
              <c:f>Лист1!$B$1</c:f>
              <c:strCache>
                <c:ptCount val="1"/>
                <c:pt idx="0">
                  <c:v>Комплектование книжных фондов муниципальных библиотек</c:v>
                </c:pt>
              </c:strCache>
            </c:strRef>
          </c:tx>
          <c:spPr>
            <a:scene3d>
              <a:camera prst="orthographicFront"/>
              <a:lightRig rig="threePt" dir="t"/>
            </a:scene3d>
            <a:sp3d>
              <a:bevelT w="247650" h="50800" prst="softRound"/>
              <a:bevelB w="152400" prst="convex"/>
            </a:sp3d>
          </c:spPr>
          <c:dLbls>
            <c:spPr>
              <a:scene3d>
                <a:camera prst="orthographicFront"/>
                <a:lightRig rig="threePt" dir="t"/>
              </a:scene3d>
              <a:sp3d prstMaterial="softEdge"/>
            </c:spPr>
            <c:txPr>
              <a:bodyPr/>
              <a:lstStyle/>
              <a:p>
                <a:pPr>
                  <a:defRPr sz="1400">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340</c:v>
                </c:pt>
                <c:pt idx="1">
                  <c:v>340</c:v>
                </c:pt>
                <c:pt idx="2">
                  <c:v>340</c:v>
                </c:pt>
              </c:numCache>
            </c:numRef>
          </c:val>
          <c:extLst>
            <c:ext xmlns:c16="http://schemas.microsoft.com/office/drawing/2014/chart" uri="{C3380CC4-5D6E-409C-BE32-E72D297353CC}">
              <c16:uniqueId val="{00000000-5653-41CA-85BD-2AFAF7A84C4A}"/>
            </c:ext>
          </c:extLst>
        </c:ser>
        <c:dLbls>
          <c:showLegendKey val="0"/>
          <c:showVal val="0"/>
          <c:showCatName val="0"/>
          <c:showSerName val="0"/>
          <c:showPercent val="0"/>
          <c:showBubbleSize val="0"/>
          <c:showLeaderLines val="1"/>
        </c:dLbls>
        <c:firstSliceAng val="210"/>
        <c:holeSize val="50"/>
      </c:doughnutChart>
    </c:plotArea>
    <c:plotVisOnly val="1"/>
    <c:dispBlanksAs val="gap"/>
    <c:showDLblsOverMax val="0"/>
  </c:chart>
  <c:txPr>
    <a:bodyPr/>
    <a:lstStyle/>
    <a:p>
      <a:pPr>
        <a:defRPr sz="1200"/>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ru-RU" sz="1100" dirty="0">
                <a:latin typeface="Times New Roman" pitchFamily="18" charset="0"/>
                <a:cs typeface="Times New Roman" pitchFamily="18" charset="0"/>
              </a:rPr>
              <a:t>Содержание и ремонт муниципальных дорог и искусственных сооружений </a:t>
            </a:r>
          </a:p>
        </c:rich>
      </c:tx>
      <c:layout>
        <c:manualLayout>
          <c:xMode val="edge"/>
          <c:yMode val="edge"/>
          <c:x val="0.10107015887123703"/>
          <c:y val="3.1123992758974699E-2"/>
        </c:manualLayout>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0.1340850520577079"/>
          <c:y val="0.23091636244813257"/>
          <c:w val="0.73163150522958631"/>
          <c:h val="0.64780365343331769"/>
        </c:manualLayout>
      </c:layout>
      <c:bar3DChart>
        <c:barDir val="col"/>
        <c:grouping val="clustered"/>
        <c:varyColors val="0"/>
        <c:ser>
          <c:idx val="0"/>
          <c:order val="0"/>
          <c:tx>
            <c:strRef>
              <c:f>Лист1!$B$1</c:f>
              <c:strCache>
                <c:ptCount val="1"/>
                <c:pt idx="0">
                  <c:v>Содержание и ремонт муниципальных дорог и искусственных сооружений </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0-97A6-414A-9346-337830117EF8}"/>
              </c:ext>
            </c:extLst>
          </c:dPt>
          <c:dPt>
            <c:idx val="1"/>
            <c:invertIfNegative val="0"/>
            <c:bubble3D val="0"/>
            <c:spPr>
              <a:solidFill>
                <a:srgbClr val="00B050"/>
              </a:solidFill>
            </c:spPr>
            <c:extLst>
              <c:ext xmlns:c16="http://schemas.microsoft.com/office/drawing/2014/chart" uri="{C3380CC4-5D6E-409C-BE32-E72D297353CC}">
                <c16:uniqueId val="{00000001-97A6-414A-9346-337830117EF8}"/>
              </c:ext>
            </c:extLst>
          </c:dPt>
          <c:dPt>
            <c:idx val="2"/>
            <c:invertIfNegative val="0"/>
            <c:bubble3D val="0"/>
            <c:spPr>
              <a:solidFill>
                <a:schemeClr val="accent2">
                  <a:lumMod val="60000"/>
                  <a:lumOff val="40000"/>
                </a:schemeClr>
              </a:solidFill>
            </c:spPr>
            <c:extLst>
              <c:ext xmlns:c16="http://schemas.microsoft.com/office/drawing/2014/chart" uri="{C3380CC4-5D6E-409C-BE32-E72D297353CC}">
                <c16:uniqueId val="{00000002-97A6-414A-9346-337830117EF8}"/>
              </c:ext>
            </c:extLst>
          </c:dPt>
          <c:dLbls>
            <c:dLbl>
              <c:idx val="1"/>
              <c:layout>
                <c:manualLayout>
                  <c:x val="2.8219086768136874E-2"/>
                  <c:y val="-4.6412971658120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A6-414A-9346-337830117EF8}"/>
                </c:ext>
              </c:extLst>
            </c:dLbl>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22885.9</c:v>
                </c:pt>
                <c:pt idx="1">
                  <c:v>23334.9</c:v>
                </c:pt>
                <c:pt idx="2">
                  <c:v>24175.9</c:v>
                </c:pt>
              </c:numCache>
            </c:numRef>
          </c:val>
          <c:extLst>
            <c:ext xmlns:c16="http://schemas.microsoft.com/office/drawing/2014/chart" uri="{C3380CC4-5D6E-409C-BE32-E72D297353CC}">
              <c16:uniqueId val="{00000003-97A6-414A-9346-337830117EF8}"/>
            </c:ext>
          </c:extLst>
        </c:ser>
        <c:dLbls>
          <c:showLegendKey val="0"/>
          <c:showVal val="0"/>
          <c:showCatName val="0"/>
          <c:showSerName val="0"/>
          <c:showPercent val="0"/>
          <c:showBubbleSize val="0"/>
        </c:dLbls>
        <c:gapWidth val="150"/>
        <c:shape val="cone"/>
        <c:axId val="150074112"/>
        <c:axId val="150075648"/>
        <c:axId val="0"/>
      </c:bar3DChart>
      <c:catAx>
        <c:axId val="150074112"/>
        <c:scaling>
          <c:orientation val="minMax"/>
        </c:scaling>
        <c:delete val="0"/>
        <c:axPos val="b"/>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50075648"/>
        <c:crosses val="autoZero"/>
        <c:auto val="1"/>
        <c:lblAlgn val="ctr"/>
        <c:lblOffset val="100"/>
        <c:noMultiLvlLbl val="0"/>
      </c:catAx>
      <c:valAx>
        <c:axId val="150075648"/>
        <c:scaling>
          <c:orientation val="minMax"/>
        </c:scaling>
        <c:delete val="0"/>
        <c:axPos val="l"/>
        <c:majorGridlines/>
        <c:numFmt formatCode="General" sourceLinked="1"/>
        <c:majorTickMark val="out"/>
        <c:minorTickMark val="none"/>
        <c:tickLblPos val="nextTo"/>
        <c:txPr>
          <a:bodyPr/>
          <a:lstStyle/>
          <a:p>
            <a:pPr>
              <a:defRPr sz="1200"/>
            </a:pPr>
            <a:endParaRPr lang="ru-RU"/>
          </a:p>
        </c:txPr>
        <c:crossAx val="1500741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ru-RU" dirty="0">
                <a:latin typeface="Times New Roman" pitchFamily="18" charset="0"/>
                <a:cs typeface="Times New Roman" pitchFamily="18" charset="0"/>
              </a:rPr>
              <a:t>Приобретение жилья медицинским работникам </a:t>
            </a:r>
          </a:p>
        </c:rich>
      </c:tx>
      <c:layout>
        <c:manualLayout>
          <c:xMode val="edge"/>
          <c:yMode val="edge"/>
          <c:x val="0.1333021078466029"/>
          <c:y val="2.740092515879605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Приобретение жилья медицинским работникам </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6147-42A6-8833-3EDD9A9C6C87}"/>
              </c:ext>
            </c:extLst>
          </c:dPt>
          <c:dLbls>
            <c:dLbl>
              <c:idx val="0"/>
              <c:layout>
                <c:manualLayout>
                  <c:x val="0.17236089929401785"/>
                  <c:y val="3.1967746018595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47-42A6-8833-3EDD9A9C6C87}"/>
                </c:ext>
              </c:extLst>
            </c:dLbl>
            <c:dLbl>
              <c:idx val="1"/>
              <c:layout>
                <c:manualLayout>
                  <c:x val="0.15632701164517074"/>
                  <c:y val="3.6534566878394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47-42A6-8833-3EDD9A9C6C87}"/>
                </c:ext>
              </c:extLst>
            </c:dLbl>
            <c:dLbl>
              <c:idx val="2"/>
              <c:layout>
                <c:manualLayout>
                  <c:x val="0.12426018321196668"/>
                  <c:y val="5.023502945779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47-42A6-8833-3EDD9A9C6C87}"/>
                </c:ext>
              </c:extLst>
            </c:dLbl>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2022</c:v>
                </c:pt>
                <c:pt idx="1">
                  <c:v>2023</c:v>
                </c:pt>
              </c:numCache>
            </c:numRef>
          </c:cat>
          <c:val>
            <c:numRef>
              <c:f>Лист1!$B$2:$B$3</c:f>
              <c:numCache>
                <c:formatCode>General</c:formatCode>
                <c:ptCount val="2"/>
                <c:pt idx="0">
                  <c:v>500</c:v>
                </c:pt>
                <c:pt idx="1">
                  <c:v>500</c:v>
                </c:pt>
              </c:numCache>
            </c:numRef>
          </c:val>
          <c:extLst>
            <c:ext xmlns:c16="http://schemas.microsoft.com/office/drawing/2014/chart" uri="{C3380CC4-5D6E-409C-BE32-E72D297353CC}">
              <c16:uniqueId val="{00000003-6147-42A6-8833-3EDD9A9C6C87}"/>
            </c:ext>
          </c:extLst>
        </c:ser>
        <c:dLbls>
          <c:showLegendKey val="0"/>
          <c:showVal val="0"/>
          <c:showCatName val="0"/>
          <c:showSerName val="0"/>
          <c:showPercent val="0"/>
          <c:showBubbleSize val="0"/>
        </c:dLbls>
        <c:gapWidth val="150"/>
        <c:shape val="cylinder"/>
        <c:axId val="150104704"/>
        <c:axId val="150118784"/>
        <c:axId val="0"/>
      </c:bar3DChart>
      <c:catAx>
        <c:axId val="150104704"/>
        <c:scaling>
          <c:orientation val="minMax"/>
        </c:scaling>
        <c:delete val="0"/>
        <c:axPos val="b"/>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50118784"/>
        <c:crosses val="autoZero"/>
        <c:auto val="1"/>
        <c:lblAlgn val="ctr"/>
        <c:lblOffset val="100"/>
        <c:noMultiLvlLbl val="0"/>
      </c:catAx>
      <c:valAx>
        <c:axId val="150118784"/>
        <c:scaling>
          <c:orientation val="minMax"/>
        </c:scaling>
        <c:delete val="0"/>
        <c:axPos val="l"/>
        <c:majorGridlines>
          <c:spPr>
            <a:ln>
              <a:solidFill>
                <a:srgbClr val="7030A0"/>
              </a:solidFill>
            </a:ln>
          </c:spPr>
        </c:majorGridlines>
        <c:numFmt formatCode="General" sourceLinked="1"/>
        <c:majorTickMark val="out"/>
        <c:minorTickMark val="none"/>
        <c:tickLblPos val="nextTo"/>
        <c:txPr>
          <a:bodyPr/>
          <a:lstStyle/>
          <a:p>
            <a:pPr>
              <a:defRPr sz="1100"/>
            </a:pPr>
            <a:endParaRPr lang="ru-RU"/>
          </a:p>
        </c:txPr>
        <c:crossAx val="1501047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9641596040401"/>
          <c:y val="0.23922454322122691"/>
          <c:w val="0.74167574359973876"/>
          <c:h val="0.61889979075189405"/>
        </c:manualLayout>
      </c:layout>
      <c:barChart>
        <c:barDir val="bar"/>
        <c:grouping val="clustered"/>
        <c:varyColors val="0"/>
        <c:ser>
          <c:idx val="0"/>
          <c:order val="0"/>
          <c:tx>
            <c:strRef>
              <c:f>Лист1!$B$1</c:f>
              <c:strCache>
                <c:ptCount val="1"/>
                <c:pt idx="0">
                  <c:v>Реализация мероприятий по обеспечению жильем молодых семей</c:v>
                </c:pt>
              </c:strCache>
            </c:strRef>
          </c:tx>
          <c:spPr>
            <a:solidFill>
              <a:srgbClr val="92D050"/>
            </a:solidFill>
            <a:scene3d>
              <a:camera prst="orthographicFront"/>
              <a:lightRig rig="threePt" dir="t"/>
            </a:scene3d>
            <a:sp3d>
              <a:bevelT w="57150"/>
            </a:sp3d>
          </c:spPr>
          <c:invertIfNegative val="0"/>
          <c:dPt>
            <c:idx val="0"/>
            <c:invertIfNegative val="0"/>
            <c:bubble3D val="0"/>
            <c:spPr>
              <a:solidFill>
                <a:srgbClr val="002060"/>
              </a:solidFill>
              <a:scene3d>
                <a:camera prst="orthographicFront"/>
                <a:lightRig rig="threePt" dir="t"/>
              </a:scene3d>
              <a:sp3d>
                <a:bevelT w="57150"/>
              </a:sp3d>
            </c:spPr>
            <c:extLst>
              <c:ext xmlns:c16="http://schemas.microsoft.com/office/drawing/2014/chart" uri="{C3380CC4-5D6E-409C-BE32-E72D297353CC}">
                <c16:uniqueId val="{00000000-A8D0-4376-8D6D-5C08937C4F7C}"/>
              </c:ext>
            </c:extLst>
          </c:dPt>
          <c:dPt>
            <c:idx val="1"/>
            <c:invertIfNegative val="0"/>
            <c:bubble3D val="0"/>
            <c:spPr>
              <a:solidFill>
                <a:srgbClr val="FFFF00"/>
              </a:solidFill>
              <a:scene3d>
                <a:camera prst="orthographicFront"/>
                <a:lightRig rig="threePt" dir="t"/>
              </a:scene3d>
              <a:sp3d>
                <a:bevelT w="57150"/>
              </a:sp3d>
            </c:spPr>
            <c:extLst>
              <c:ext xmlns:c16="http://schemas.microsoft.com/office/drawing/2014/chart" uri="{C3380CC4-5D6E-409C-BE32-E72D297353CC}">
                <c16:uniqueId val="{00000001-A8D0-4376-8D6D-5C08937C4F7C}"/>
              </c:ext>
            </c:extLst>
          </c:dPt>
          <c:dLbls>
            <c:dLbl>
              <c:idx val="1"/>
              <c:layout>
                <c:manualLayout>
                  <c:x val="2.1777437259415628E-2"/>
                  <c:y val="1.895471464945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D0-4376-8D6D-5C08937C4F7C}"/>
                </c:ext>
              </c:extLst>
            </c:dLbl>
            <c:dLbl>
              <c:idx val="2"/>
              <c:layout>
                <c:manualLayout>
                  <c:x val="1.742188121609875E-2"/>
                  <c:y val="-1.895471464945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D0-4376-8D6D-5C08937C4F7C}"/>
                </c:ext>
              </c:extLst>
            </c:dLbl>
            <c:spPr>
              <a:noFill/>
              <a:ln>
                <a:noFill/>
              </a:ln>
              <a:effectLst/>
            </c:spPr>
            <c:txPr>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2023</c:v>
                </c:pt>
                <c:pt idx="1">
                  <c:v>2022</c:v>
                </c:pt>
                <c:pt idx="2">
                  <c:v>2021</c:v>
                </c:pt>
              </c:numCache>
            </c:numRef>
          </c:cat>
          <c:val>
            <c:numRef>
              <c:f>Лист1!$B$2:$B$4</c:f>
              <c:numCache>
                <c:formatCode>General</c:formatCode>
                <c:ptCount val="3"/>
                <c:pt idx="0">
                  <c:v>2020.2</c:v>
                </c:pt>
                <c:pt idx="1">
                  <c:v>2089.3000000000002</c:v>
                </c:pt>
                <c:pt idx="2">
                  <c:v>2110.4</c:v>
                </c:pt>
              </c:numCache>
            </c:numRef>
          </c:val>
          <c:extLst>
            <c:ext xmlns:c16="http://schemas.microsoft.com/office/drawing/2014/chart" uri="{C3380CC4-5D6E-409C-BE32-E72D297353CC}">
              <c16:uniqueId val="{00000003-A8D0-4376-8D6D-5C08937C4F7C}"/>
            </c:ext>
          </c:extLst>
        </c:ser>
        <c:dLbls>
          <c:showLegendKey val="0"/>
          <c:showVal val="0"/>
          <c:showCatName val="0"/>
          <c:showSerName val="0"/>
          <c:showPercent val="0"/>
          <c:showBubbleSize val="0"/>
        </c:dLbls>
        <c:gapWidth val="150"/>
        <c:axId val="150209280"/>
        <c:axId val="150210816"/>
      </c:barChart>
      <c:catAx>
        <c:axId val="150209280"/>
        <c:scaling>
          <c:orientation val="minMax"/>
        </c:scaling>
        <c:delete val="0"/>
        <c:axPos val="l"/>
        <c:numFmt formatCode="General" sourceLinked="1"/>
        <c:majorTickMark val="out"/>
        <c:minorTickMark val="none"/>
        <c:tickLblPos val="nextTo"/>
        <c:crossAx val="150210816"/>
        <c:crosses val="autoZero"/>
        <c:auto val="1"/>
        <c:lblAlgn val="ctr"/>
        <c:lblOffset val="100"/>
        <c:noMultiLvlLbl val="0"/>
      </c:catAx>
      <c:valAx>
        <c:axId val="150210816"/>
        <c:scaling>
          <c:orientation val="minMax"/>
        </c:scaling>
        <c:delete val="0"/>
        <c:axPos val="b"/>
        <c:majorGridlines/>
        <c:numFmt formatCode="General" sourceLinked="1"/>
        <c:majorTickMark val="out"/>
        <c:minorTickMark val="none"/>
        <c:tickLblPos val="nextTo"/>
        <c:crossAx val="150209280"/>
        <c:crosses val="autoZero"/>
        <c:crossBetween val="between"/>
      </c:valAx>
    </c:plotArea>
    <c:plotVisOnly val="1"/>
    <c:dispBlanksAs val="gap"/>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ru-RU" sz="2800" u="sng" dirty="0" smtClean="0">
                <a:solidFill>
                  <a:schemeClr val="accent6">
                    <a:lumMod val="50000"/>
                  </a:schemeClr>
                </a:solidFill>
                <a:latin typeface="Times New Roman" pitchFamily="18" charset="0"/>
                <a:cs typeface="Times New Roman" pitchFamily="18" charset="0"/>
              </a:rPr>
              <a:t>2021 год             </a:t>
            </a:r>
            <a:r>
              <a:rPr lang="ru-RU" sz="2000" b="0" dirty="0" smtClean="0">
                <a:solidFill>
                  <a:schemeClr val="accent6">
                    <a:lumMod val="50000"/>
                  </a:schemeClr>
                </a:solidFill>
                <a:latin typeface="Times New Roman" pitchFamily="18" charset="0"/>
                <a:cs typeface="Times New Roman" pitchFamily="18" charset="0"/>
              </a:rPr>
              <a:t>(75,6% в общем объеме доходов)</a:t>
            </a:r>
            <a:endParaRPr lang="ru-RU" sz="2000" b="0" dirty="0">
              <a:solidFill>
                <a:schemeClr val="accent6">
                  <a:lumMod val="50000"/>
                </a:schemeClr>
              </a:solidFill>
              <a:latin typeface="Times New Roman" pitchFamily="18" charset="0"/>
              <a:cs typeface="Times New Roman" pitchFamily="18" charset="0"/>
            </a:endParaRPr>
          </a:p>
        </c:rich>
      </c:tx>
      <c:layout>
        <c:manualLayout>
          <c:xMode val="edge"/>
          <c:yMode val="edge"/>
          <c:x val="0.22550456673052488"/>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3172034624762853E-2"/>
          <c:y val="0.18533242500878772"/>
          <c:w val="0.90682796537523658"/>
          <c:h val="0.49991627031158198"/>
        </c:manualLayout>
      </c:layout>
      <c:pie3DChart>
        <c:varyColors val="1"/>
        <c:ser>
          <c:idx val="0"/>
          <c:order val="0"/>
          <c:tx>
            <c:strRef>
              <c:f>Лист1!$B$1</c:f>
              <c:strCache>
                <c:ptCount val="1"/>
                <c:pt idx="0">
                  <c:v>2020 год</c:v>
                </c:pt>
              </c:strCache>
            </c:strRef>
          </c:tx>
          <c:explosion val="20"/>
          <c:dLbls>
            <c:dLbl>
              <c:idx val="0"/>
              <c:layout>
                <c:manualLayout>
                  <c:x val="-0.15638302410748475"/>
                  <c:y val="3.4816998750759491E-2"/>
                </c:manualLayout>
              </c:layout>
              <c:tx>
                <c:rich>
                  <a:bodyPr/>
                  <a:lstStyle/>
                  <a:p>
                    <a:r>
                      <a:rPr lang="ru-RU" dirty="0" smtClean="0">
                        <a:latin typeface="Times New Roman" pitchFamily="18" charset="0"/>
                        <a:cs typeface="Times New Roman" pitchFamily="18" charset="0"/>
                      </a:rPr>
                      <a:t>27</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93-4C93-A0F9-A916F88284DC}"/>
                </c:ext>
              </c:extLst>
            </c:dLbl>
            <c:dLbl>
              <c:idx val="1"/>
              <c:layout>
                <c:manualLayout>
                  <c:x val="-9.8577654416283744E-2"/>
                  <c:y val="-4.4151117998370161E-2"/>
                </c:manualLayout>
              </c:layout>
              <c:tx>
                <c:rich>
                  <a:bodyPr/>
                  <a:lstStyle/>
                  <a:p>
                    <a:r>
                      <a:rPr lang="ru-RU"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93-4C93-A0F9-A916F88284DC}"/>
                </c:ext>
              </c:extLst>
            </c:dLbl>
            <c:dLbl>
              <c:idx val="2"/>
              <c:layout>
                <c:manualLayout>
                  <c:x val="0.28798748565189741"/>
                  <c:y val="-4.3703981074498792E-2"/>
                </c:manualLayout>
              </c:layout>
              <c:tx>
                <c:rich>
                  <a:bodyPr/>
                  <a:lstStyle/>
                  <a:p>
                    <a:r>
                      <a:rPr lang="en-US" dirty="0" smtClean="0">
                        <a:latin typeface="Times New Roman" pitchFamily="18" charset="0"/>
                        <a:cs typeface="Times New Roman" pitchFamily="18" charset="0"/>
                      </a:rPr>
                      <a:t>58,</a:t>
                    </a:r>
                    <a:r>
                      <a:rPr lang="ru-RU" dirty="0" smtClean="0">
                        <a:latin typeface="Times New Roman" pitchFamily="18" charset="0"/>
                        <a:cs typeface="Times New Roman" pitchFamily="18" charset="0"/>
                      </a:rPr>
                      <a:t>9</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93-4C93-A0F9-A916F88284DC}"/>
                </c:ext>
              </c:extLst>
            </c:dLbl>
            <c:dLbl>
              <c:idx val="3"/>
              <c:tx>
                <c:rich>
                  <a:bodyPr/>
                  <a:lstStyle/>
                  <a:p>
                    <a:r>
                      <a:rPr lang="en-US" smtClean="0">
                        <a:latin typeface="Times New Roman" pitchFamily="18" charset="0"/>
                        <a:cs typeface="Times New Roman" pitchFamily="18" charset="0"/>
                      </a:rPr>
                      <a:t>0,</a:t>
                    </a:r>
                    <a:r>
                      <a:rPr lang="ru-RU" smtClean="0">
                        <a:latin typeface="Times New Roman" pitchFamily="18" charset="0"/>
                        <a:cs typeface="Times New Roman" pitchFamily="18" charset="0"/>
                      </a:rPr>
                      <a:t>7</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93-4C93-A0F9-A916F88284DC}"/>
                </c:ext>
              </c:extLst>
            </c:dLbl>
            <c:spPr>
              <a:noFill/>
              <a:ln>
                <a:noFill/>
              </a:ln>
              <a:effectLst/>
            </c:spPr>
            <c:txPr>
              <a:bodyPr/>
              <a:lstStyle/>
              <a:p>
                <a:pPr>
                  <a:defRPr sz="20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0.23200000000000001</c:v>
                </c:pt>
                <c:pt idx="1">
                  <c:v>0.17300000000000001</c:v>
                </c:pt>
                <c:pt idx="2">
                  <c:v>0.58699999999999997</c:v>
                </c:pt>
                <c:pt idx="3">
                  <c:v>8.0000000000000227E-3</c:v>
                </c:pt>
              </c:numCache>
            </c:numRef>
          </c:val>
          <c:extLst>
            <c:ext xmlns:c16="http://schemas.microsoft.com/office/drawing/2014/chart" uri="{C3380CC4-5D6E-409C-BE32-E72D297353CC}">
              <c16:uniqueId val="{00000004-5E93-4C93-A0F9-A916F88284DC}"/>
            </c:ext>
          </c:extLst>
        </c:ser>
        <c:dLbls>
          <c:showLegendKey val="0"/>
          <c:showVal val="0"/>
          <c:showCatName val="0"/>
          <c:showSerName val="0"/>
          <c:showPercent val="0"/>
          <c:showBubbleSize val="0"/>
          <c:showLeaderLines val="1"/>
        </c:dLbls>
      </c:pie3DChart>
      <c:spPr>
        <a:ln>
          <a:prstDash val="dash"/>
        </a:ln>
      </c:spPr>
    </c:plotArea>
    <c:legend>
      <c:legendPos val="b"/>
      <c:legendEntry>
        <c:idx val="0"/>
        <c:txPr>
          <a:bodyPr/>
          <a:lstStyle/>
          <a:p>
            <a:pPr>
              <a:defRPr sz="1800"/>
            </a:pPr>
            <a:endParaRPr lang="ru-RU"/>
          </a:p>
        </c:txPr>
      </c:legendEntry>
      <c:legendEntry>
        <c:idx val="1"/>
        <c:txPr>
          <a:bodyPr/>
          <a:lstStyle/>
          <a:p>
            <a:pPr>
              <a:defRPr sz="1800"/>
            </a:pPr>
            <a:endParaRPr lang="ru-RU"/>
          </a:p>
        </c:txPr>
      </c:legendEntry>
      <c:layout>
        <c:manualLayout>
          <c:xMode val="edge"/>
          <c:yMode val="edge"/>
          <c:x val="0"/>
          <c:y val="0.58376626717705338"/>
          <c:w val="0.98414633832535636"/>
          <c:h val="0.39461226253269915"/>
        </c:manualLayout>
      </c:layout>
      <c:overlay val="0"/>
      <c:spPr>
        <a:ln w="0">
          <a:prstDash val="dash"/>
        </a:ln>
      </c:spPr>
    </c:legend>
    <c:plotVisOnly val="1"/>
    <c:dispBlanksAs val="gap"/>
    <c:showDLblsOverMax val="0"/>
  </c:chart>
  <c:txPr>
    <a:bodyPr/>
    <a:lstStyle/>
    <a:p>
      <a:pPr>
        <a:defRPr sz="1800"/>
      </a:pPr>
      <a:endParaRPr lang="ru-R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a:latin typeface="Times New Roman" pitchFamily="18" charset="0"/>
                <a:cs typeface="Times New Roman" pitchFamily="18" charset="0"/>
              </a:defRPr>
            </a:pPr>
            <a:r>
              <a:rPr lang="ru-RU" sz="1200" dirty="0" smtClean="0">
                <a:latin typeface="Times New Roman" pitchFamily="18" charset="0"/>
                <a:cs typeface="Times New Roman" pitchFamily="18" charset="0"/>
              </a:rPr>
              <a:t>Реализация регионального проекта "Современная школа"</a:t>
            </a:r>
            <a:endParaRPr sz="1200" dirty="0">
              <a:latin typeface="Times New Roman" pitchFamily="18" charset="0"/>
              <a:cs typeface="Times New Roman" pitchFamily="18" charset="0"/>
            </a:endParaRPr>
          </a:p>
        </c:rich>
      </c:tx>
      <c:layout>
        <c:manualLayout>
          <c:xMode val="edge"/>
          <c:yMode val="edge"/>
          <c:x val="0.14384445088757147"/>
          <c:y val="0"/>
        </c:manualLayout>
      </c:layout>
      <c:overlay val="0"/>
    </c:title>
    <c:autoTitleDeleted val="0"/>
    <c:plotArea>
      <c:layout>
        <c:manualLayout>
          <c:layoutTarget val="inner"/>
          <c:xMode val="edge"/>
          <c:yMode val="edge"/>
          <c:x val="0.14328218273850341"/>
          <c:y val="0.294974986439418"/>
          <c:w val="0.84785519862872771"/>
          <c:h val="0.44391425644064242"/>
        </c:manualLayout>
      </c:layout>
      <c:lineChart>
        <c:grouping val="standard"/>
        <c:varyColors val="0"/>
        <c:ser>
          <c:idx val="0"/>
          <c:order val="0"/>
          <c:tx>
            <c:strRef>
              <c:f>Лист1!$B$1</c:f>
              <c:strCache>
                <c:ptCount val="1"/>
                <c:pt idx="0">
                  <c:v>Реализация регионального проекта "Современная школа"</c:v>
                </c:pt>
              </c:strCache>
            </c:strRef>
          </c:tx>
          <c:spPr>
            <a:effectLst>
              <a:glow rad="139700">
                <a:schemeClr val="accent1">
                  <a:satMod val="175000"/>
                  <a:alpha val="40000"/>
                </a:schemeClr>
              </a:glow>
            </a:effectLst>
          </c:spPr>
          <c:marker>
            <c:spPr>
              <a:effectLst>
                <a:glow rad="139700">
                  <a:schemeClr val="accent1">
                    <a:satMod val="175000"/>
                    <a:alpha val="40000"/>
                  </a:schemeClr>
                </a:glow>
              </a:effectLst>
            </c:spPr>
          </c:marker>
          <c:dPt>
            <c:idx val="1"/>
            <c:marker>
              <c:spPr>
                <a:ln>
                  <a:solidFill>
                    <a:srgbClr val="0070C0"/>
                  </a:solidFill>
                </a:ln>
                <a:effectLst>
                  <a:glow rad="139700">
                    <a:schemeClr val="accent1">
                      <a:satMod val="175000"/>
                      <a:alpha val="40000"/>
                    </a:schemeClr>
                  </a:glow>
                </a:effectLst>
              </c:spPr>
            </c:marker>
            <c:bubble3D val="0"/>
            <c:spPr>
              <a:ln>
                <a:solidFill>
                  <a:srgbClr val="0070C0"/>
                </a:solidFill>
              </a:ln>
              <a:effectLst>
                <a:glow rad="139700">
                  <a:schemeClr val="accent1">
                    <a:satMod val="175000"/>
                    <a:alpha val="40000"/>
                  </a:schemeClr>
                </a:glow>
              </a:effectLst>
            </c:spPr>
            <c:extLst>
              <c:ext xmlns:c16="http://schemas.microsoft.com/office/drawing/2014/chart" uri="{C3380CC4-5D6E-409C-BE32-E72D297353CC}">
                <c16:uniqueId val="{00000001-A6DE-4392-B9CF-70BA8B422D68}"/>
              </c:ext>
            </c:extLst>
          </c:dPt>
          <c:dLbls>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2021</c:v>
                </c:pt>
                <c:pt idx="1">
                  <c:v>2022</c:v>
                </c:pt>
              </c:numCache>
            </c:numRef>
          </c:cat>
          <c:val>
            <c:numRef>
              <c:f>Лист1!$B$2:$B$3</c:f>
              <c:numCache>
                <c:formatCode>General</c:formatCode>
                <c:ptCount val="2"/>
                <c:pt idx="0">
                  <c:v>1127.2</c:v>
                </c:pt>
                <c:pt idx="1">
                  <c:v>5934.2</c:v>
                </c:pt>
              </c:numCache>
            </c:numRef>
          </c:val>
          <c:smooth val="0"/>
          <c:extLst>
            <c:ext xmlns:c16="http://schemas.microsoft.com/office/drawing/2014/chart" uri="{C3380CC4-5D6E-409C-BE32-E72D297353CC}">
              <c16:uniqueId val="{00000002-A6DE-4392-B9CF-70BA8B422D68}"/>
            </c:ext>
          </c:extLst>
        </c:ser>
        <c:dLbls>
          <c:showLegendKey val="0"/>
          <c:showVal val="0"/>
          <c:showCatName val="0"/>
          <c:showSerName val="0"/>
          <c:showPercent val="0"/>
          <c:showBubbleSize val="0"/>
        </c:dLbls>
        <c:marker val="1"/>
        <c:smooth val="0"/>
        <c:axId val="150268160"/>
        <c:axId val="150282240"/>
      </c:lineChart>
      <c:catAx>
        <c:axId val="150268160"/>
        <c:scaling>
          <c:orientation val="minMax"/>
        </c:scaling>
        <c:delete val="0"/>
        <c:axPos val="b"/>
        <c:numFmt formatCode="General" sourceLinked="1"/>
        <c:majorTickMark val="out"/>
        <c:minorTickMark val="none"/>
        <c:tickLblPos val="nextTo"/>
        <c:txPr>
          <a:bodyPr/>
          <a:lstStyle/>
          <a:p>
            <a:pPr>
              <a:defRPr sz="1600" b="1">
                <a:latin typeface="Times New Roman" pitchFamily="18" charset="0"/>
                <a:cs typeface="Times New Roman" pitchFamily="18" charset="0"/>
              </a:defRPr>
            </a:pPr>
            <a:endParaRPr lang="ru-RU"/>
          </a:p>
        </c:txPr>
        <c:crossAx val="150282240"/>
        <c:crosses val="autoZero"/>
        <c:auto val="1"/>
        <c:lblAlgn val="ctr"/>
        <c:lblOffset val="100"/>
        <c:noMultiLvlLbl val="0"/>
      </c:catAx>
      <c:valAx>
        <c:axId val="150282240"/>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1502681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latin typeface="Times New Roman" pitchFamily="18" charset="0"/>
                <a:cs typeface="Times New Roman" pitchFamily="18" charset="0"/>
              </a:defRPr>
            </a:pPr>
            <a:r>
              <a:rPr lang="ru-RU" sz="1100" dirty="0"/>
              <a:t>Реализация регионального проекта </a:t>
            </a:r>
            <a:r>
              <a:rPr lang="ru-RU" sz="1100" dirty="0" smtClean="0"/>
              <a:t>"Цифровая </a:t>
            </a:r>
            <a:r>
              <a:rPr lang="ru-RU" sz="1100" dirty="0"/>
              <a:t>образовательная </a:t>
            </a:r>
            <a:r>
              <a:rPr lang="ru-RU" sz="1100" dirty="0" smtClean="0"/>
              <a:t>среда"</a:t>
            </a:r>
            <a:endParaRPr lang="ru-RU" sz="1100" dirty="0"/>
          </a:p>
        </c:rich>
      </c:tx>
      <c:layout>
        <c:manualLayout>
          <c:xMode val="edge"/>
          <c:yMode val="edge"/>
          <c:x val="0.1010760200433572"/>
          <c:y val="1.8523927448921812E-3"/>
        </c:manualLayout>
      </c:layout>
      <c:overlay val="0"/>
    </c:title>
    <c:autoTitleDeleted val="0"/>
    <c:plotArea>
      <c:layout>
        <c:manualLayout>
          <c:layoutTarget val="inner"/>
          <c:xMode val="edge"/>
          <c:yMode val="edge"/>
          <c:x val="0.14009245886259691"/>
          <c:y val="0.2259276747028108"/>
          <c:w val="0.73312996086854565"/>
          <c:h val="0.61409683112132862"/>
        </c:manualLayout>
      </c:layout>
      <c:barChart>
        <c:barDir val="col"/>
        <c:grouping val="clustered"/>
        <c:varyColors val="0"/>
        <c:ser>
          <c:idx val="0"/>
          <c:order val="0"/>
          <c:tx>
            <c:strRef>
              <c:f>Лист1!$B$1</c:f>
              <c:strCache>
                <c:ptCount val="1"/>
                <c:pt idx="0">
                  <c:v>Реализация регионального проекта "Цифровая образовательная среда"</c:v>
                </c:pt>
              </c:strCache>
            </c:strRef>
          </c:tx>
          <c:spPr>
            <a:solidFill>
              <a:schemeClr val="accent5">
                <a:lumMod val="60000"/>
                <a:lumOff val="40000"/>
              </a:schemeClr>
            </a:solidFill>
            <a:ln>
              <a:solidFill>
                <a:schemeClr val="bg2">
                  <a:lumMod val="25000"/>
                </a:schemeClr>
              </a:solidFill>
            </a:ln>
            <a:effectLst>
              <a:glow rad="139700">
                <a:schemeClr val="accent4">
                  <a:satMod val="175000"/>
                  <a:alpha val="40000"/>
                </a:schemeClr>
              </a:glow>
            </a:effectLst>
          </c:spPr>
          <c:invertIfNegative val="0"/>
          <c:dPt>
            <c:idx val="0"/>
            <c:invertIfNegative val="0"/>
            <c:bubble3D val="0"/>
            <c:spPr>
              <a:solidFill>
                <a:schemeClr val="accent5">
                  <a:lumMod val="60000"/>
                  <a:lumOff val="40000"/>
                </a:schemeClr>
              </a:solidFill>
              <a:ln>
                <a:solidFill>
                  <a:schemeClr val="bg2">
                    <a:lumMod val="25000"/>
                  </a:schemeClr>
                </a:solidFill>
              </a:ln>
              <a:effectLst>
                <a:glow rad="139700">
                  <a:schemeClr val="accent4">
                    <a:satMod val="175000"/>
                    <a:alpha val="40000"/>
                  </a:schemeClr>
                </a:glow>
                <a:softEdge rad="12700"/>
              </a:effectLst>
              <a:scene3d>
                <a:camera prst="orthographicFront"/>
                <a:lightRig rig="threePt" dir="t"/>
              </a:scene3d>
              <a:sp3d>
                <a:bevelT w="387350" h="323850" prst="softRound"/>
                <a:bevelB w="12700" h="0"/>
              </a:sp3d>
            </c:spPr>
            <c:extLst>
              <c:ext xmlns:c16="http://schemas.microsoft.com/office/drawing/2014/chart" uri="{C3380CC4-5D6E-409C-BE32-E72D297353CC}">
                <c16:uniqueId val="{00000000-9A23-406A-B3D1-68573B7C9235}"/>
              </c:ext>
            </c:extLst>
          </c:dPt>
          <c:dLbls>
            <c:dLbl>
              <c:idx val="0"/>
              <c:layout>
                <c:manualLayout>
                  <c:x val="0.27750976387239107"/>
                  <c:y val="5.8601127652483063E-2"/>
                </c:manualLayout>
              </c:layout>
              <c:tx>
                <c:rich>
                  <a:bodyPr/>
                  <a:lstStyle/>
                  <a:p>
                    <a:pPr>
                      <a:defRPr sz="1400" b="1">
                        <a:latin typeface="Times New Roman" pitchFamily="18" charset="0"/>
                        <a:cs typeface="Times New Roman" pitchFamily="18" charset="0"/>
                      </a:defRPr>
                    </a:pPr>
                    <a:r>
                      <a:rPr lang="en-US" sz="1400" dirty="0" smtClean="0">
                        <a:latin typeface="Times New Roman" pitchFamily="18" charset="0"/>
                        <a:cs typeface="Times New Roman" pitchFamily="18" charset="0"/>
                      </a:rPr>
                      <a:t>20882</a:t>
                    </a:r>
                    <a:endParaRPr lang="en-US" sz="1400" dirty="0">
                      <a:latin typeface="Times New Roman" pitchFamily="18" charset="0"/>
                      <a:cs typeface="Times New Roman" pitchFamily="18" charset="0"/>
                    </a:endParaRP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23-406A-B3D1-68573B7C9235}"/>
                </c:ext>
              </c:extLst>
            </c:dLbl>
            <c:dLbl>
              <c:idx val="1"/>
              <c:layout>
                <c:manualLayout>
                  <c:x val="6.30991618215266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23-406A-B3D1-68573B7C9235}"/>
                </c:ext>
              </c:extLst>
            </c:dLbl>
            <c:dLbl>
              <c:idx val="2"/>
              <c:layout>
                <c:manualLayout>
                  <c:x val="-0.17691059018133962"/>
                  <c:y val="-0.18993616093938373"/>
                </c:manualLayout>
              </c:layout>
              <c:spPr/>
              <c:txPr>
                <a:bodyPr/>
                <a:lstStyle/>
                <a:p>
                  <a:pPr>
                    <a:defRPr sz="1050" b="1"/>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23-406A-B3D1-68573B7C9235}"/>
                </c:ext>
              </c:extLst>
            </c:dLbl>
            <c:spPr>
              <a:noFill/>
              <a:ln>
                <a:noFill/>
              </a:ln>
              <a:effectLst/>
            </c:spPr>
            <c:txPr>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2022</c:v>
                </c:pt>
              </c:numCache>
            </c:numRef>
          </c:cat>
          <c:val>
            <c:numRef>
              <c:f>Лист1!$B$2</c:f>
              <c:numCache>
                <c:formatCode>General</c:formatCode>
                <c:ptCount val="1"/>
                <c:pt idx="0">
                  <c:v>20882</c:v>
                </c:pt>
              </c:numCache>
            </c:numRef>
          </c:val>
          <c:extLst>
            <c:ext xmlns:c16="http://schemas.microsoft.com/office/drawing/2014/chart" uri="{C3380CC4-5D6E-409C-BE32-E72D297353CC}">
              <c16:uniqueId val="{00000003-9A23-406A-B3D1-68573B7C9235}"/>
            </c:ext>
          </c:extLst>
        </c:ser>
        <c:dLbls>
          <c:showLegendKey val="0"/>
          <c:showVal val="0"/>
          <c:showCatName val="0"/>
          <c:showSerName val="0"/>
          <c:showPercent val="0"/>
          <c:showBubbleSize val="0"/>
        </c:dLbls>
        <c:gapWidth val="150"/>
        <c:axId val="150094592"/>
        <c:axId val="150096128"/>
      </c:barChart>
      <c:catAx>
        <c:axId val="150094592"/>
        <c:scaling>
          <c:orientation val="minMax"/>
        </c:scaling>
        <c:delete val="0"/>
        <c:axPos val="b"/>
        <c:numFmt formatCode="General" sourceLinked="1"/>
        <c:majorTickMark val="out"/>
        <c:minorTickMark val="none"/>
        <c:tickLblPos val="nextTo"/>
        <c:txPr>
          <a:bodyPr/>
          <a:lstStyle/>
          <a:p>
            <a:pPr>
              <a:defRPr sz="1600" b="1">
                <a:latin typeface="Times New Roman" pitchFamily="18" charset="0"/>
                <a:cs typeface="Times New Roman" pitchFamily="18" charset="0"/>
              </a:defRPr>
            </a:pPr>
            <a:endParaRPr lang="ru-RU"/>
          </a:p>
        </c:txPr>
        <c:crossAx val="150096128"/>
        <c:crosses val="autoZero"/>
        <c:auto val="1"/>
        <c:lblAlgn val="ctr"/>
        <c:lblOffset val="100"/>
        <c:noMultiLvlLbl val="0"/>
      </c:catAx>
      <c:valAx>
        <c:axId val="150096128"/>
        <c:scaling>
          <c:orientation val="minMax"/>
        </c:scaling>
        <c:delete val="0"/>
        <c:axPos val="l"/>
        <c:majorGridlines/>
        <c:numFmt formatCode="General" sourceLinked="1"/>
        <c:majorTickMark val="out"/>
        <c:minorTickMark val="none"/>
        <c:tickLblPos val="nextTo"/>
        <c:txPr>
          <a:bodyPr/>
          <a:lstStyle/>
          <a:p>
            <a:pPr>
              <a:defRPr sz="1000"/>
            </a:pPr>
            <a:endParaRPr lang="ru-RU"/>
          </a:p>
        </c:txPr>
        <c:crossAx val="1500945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a:latin typeface="Times New Roman" pitchFamily="18" charset="0"/>
                <a:cs typeface="Times New Roman" pitchFamily="18" charset="0"/>
              </a:defRPr>
            </a:pPr>
            <a:r>
              <a:rPr lang="ru-RU" sz="1200" dirty="0" smtClean="0">
                <a:latin typeface="Times New Roman" pitchFamily="18" charset="0"/>
                <a:cs typeface="Times New Roman" pitchFamily="18" charset="0"/>
              </a:rPr>
              <a:t>Организация и проведение организованных занятий граждан физической культурой</a:t>
            </a:r>
            <a:endParaRPr sz="1200" dirty="0">
              <a:latin typeface="Times New Roman" pitchFamily="18" charset="0"/>
              <a:cs typeface="Times New Roman" pitchFamily="18" charset="0"/>
            </a:endParaRPr>
          </a:p>
        </c:rich>
      </c:tx>
      <c:layout>
        <c:manualLayout>
          <c:xMode val="edge"/>
          <c:yMode val="edge"/>
          <c:x val="0.18001106602190442"/>
          <c:y val="0"/>
        </c:manualLayout>
      </c:layout>
      <c:overlay val="0"/>
    </c:title>
    <c:autoTitleDeleted val="0"/>
    <c:plotArea>
      <c:layout>
        <c:manualLayout>
          <c:layoutTarget val="inner"/>
          <c:xMode val="edge"/>
          <c:yMode val="edge"/>
          <c:x val="0.13357945608382693"/>
          <c:y val="0.32091164707189473"/>
          <c:w val="0.84785519862872794"/>
          <c:h val="0.44391425644064242"/>
        </c:manualLayout>
      </c:layout>
      <c:barChart>
        <c:barDir val="col"/>
        <c:grouping val="clustered"/>
        <c:varyColors val="0"/>
        <c:ser>
          <c:idx val="0"/>
          <c:order val="0"/>
          <c:tx>
            <c:strRef>
              <c:f>Лист1!$B$1</c:f>
              <c:strCache>
                <c:ptCount val="1"/>
                <c:pt idx="0">
                  <c:v>Организация и проведение организованных занятий граждан физической культурой</c:v>
                </c:pt>
              </c:strCache>
            </c:strRef>
          </c:tx>
          <c:spPr>
            <a:ln>
              <a:solidFill>
                <a:srgbClr val="FFC000"/>
              </a:solidFill>
            </a:ln>
          </c:spPr>
          <c:invertIfNegative val="0"/>
          <c:dPt>
            <c:idx val="0"/>
            <c:invertIfNegative val="0"/>
            <c:bubble3D val="0"/>
            <c:spPr>
              <a:solidFill>
                <a:srgbClr val="FFC000"/>
              </a:solidFill>
              <a:ln>
                <a:solidFill>
                  <a:srgbClr val="FFC000"/>
                </a:solidFill>
              </a:ln>
              <a:effectLst>
                <a:softEdge rad="63500"/>
              </a:effectLst>
              <a:scene3d>
                <a:camera prst="orthographicFront"/>
                <a:lightRig rig="threePt" dir="t"/>
              </a:scene3d>
              <a:sp3d>
                <a:bevelT w="95250" h="127000"/>
                <a:bevelB w="101600"/>
              </a:sp3d>
            </c:spPr>
            <c:extLst>
              <c:ext xmlns:c16="http://schemas.microsoft.com/office/drawing/2014/chart" uri="{C3380CC4-5D6E-409C-BE32-E72D297353CC}">
                <c16:uniqueId val="{00000000-D9EA-4807-A58C-A3D2EE9E08FA}"/>
              </c:ext>
            </c:extLst>
          </c:dPt>
          <c:dLbls>
            <c:dLbl>
              <c:idx val="0"/>
              <c:layout>
                <c:manualLayout>
                  <c:x val="-4.6412971658120108E-3"/>
                  <c:y val="0.233429945692309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EA-4807-A58C-A3D2EE9E08FA}"/>
                </c:ext>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2021</c:v>
                </c:pt>
              </c:numCache>
            </c:numRef>
          </c:cat>
          <c:val>
            <c:numRef>
              <c:f>Лист1!$B$2</c:f>
              <c:numCache>
                <c:formatCode>General</c:formatCode>
                <c:ptCount val="1"/>
                <c:pt idx="0">
                  <c:v>333.4</c:v>
                </c:pt>
              </c:numCache>
            </c:numRef>
          </c:val>
          <c:extLst>
            <c:ext xmlns:c16="http://schemas.microsoft.com/office/drawing/2014/chart" uri="{C3380CC4-5D6E-409C-BE32-E72D297353CC}">
              <c16:uniqueId val="{00000001-D9EA-4807-A58C-A3D2EE9E08FA}"/>
            </c:ext>
          </c:extLst>
        </c:ser>
        <c:dLbls>
          <c:showLegendKey val="0"/>
          <c:showVal val="0"/>
          <c:showCatName val="0"/>
          <c:showSerName val="0"/>
          <c:showPercent val="0"/>
          <c:showBubbleSize val="0"/>
        </c:dLbls>
        <c:gapWidth val="150"/>
        <c:overlap val="-7"/>
        <c:axId val="150468864"/>
        <c:axId val="149426176"/>
      </c:barChart>
      <c:catAx>
        <c:axId val="150468864"/>
        <c:scaling>
          <c:orientation val="minMax"/>
        </c:scaling>
        <c:delete val="0"/>
        <c:axPos val="b"/>
        <c:numFmt formatCode="General" sourceLinked="1"/>
        <c:majorTickMark val="out"/>
        <c:minorTickMark val="none"/>
        <c:tickLblPos val="nextTo"/>
        <c:txPr>
          <a:bodyPr/>
          <a:lstStyle/>
          <a:p>
            <a:pPr>
              <a:defRPr sz="1200" b="1">
                <a:latin typeface="Times New Roman" pitchFamily="18" charset="0"/>
                <a:cs typeface="Times New Roman" pitchFamily="18" charset="0"/>
              </a:defRPr>
            </a:pPr>
            <a:endParaRPr lang="ru-RU"/>
          </a:p>
        </c:txPr>
        <c:crossAx val="149426176"/>
        <c:crosses val="autoZero"/>
        <c:auto val="1"/>
        <c:lblAlgn val="ctr"/>
        <c:lblOffset val="100"/>
        <c:noMultiLvlLbl val="0"/>
      </c:catAx>
      <c:valAx>
        <c:axId val="149426176"/>
        <c:scaling>
          <c:orientation val="minMax"/>
        </c:scaling>
        <c:delete val="0"/>
        <c:axPos val="l"/>
        <c:majorGridlines/>
        <c:numFmt formatCode="General" sourceLinked="1"/>
        <c:majorTickMark val="in"/>
        <c:minorTickMark val="none"/>
        <c:tickLblPos val="nextTo"/>
        <c:txPr>
          <a:bodyPr/>
          <a:lstStyle/>
          <a:p>
            <a:pPr>
              <a:defRPr sz="900"/>
            </a:pPr>
            <a:endParaRPr lang="ru-RU"/>
          </a:p>
        </c:txPr>
        <c:crossAx val="1504688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ru-RU" sz="1100" dirty="0" smtClean="0">
                <a:latin typeface="Times New Roman" pitchFamily="18" charset="0"/>
                <a:cs typeface="Times New Roman" pitchFamily="18" charset="0"/>
              </a:rPr>
              <a:t>Организация</a:t>
            </a:r>
            <a:r>
              <a:rPr lang="ru-RU" sz="1100" baseline="0" dirty="0" smtClean="0">
                <a:latin typeface="Times New Roman" pitchFamily="18" charset="0"/>
                <a:cs typeface="Times New Roman" pitchFamily="18" charset="0"/>
              </a:rPr>
              <a:t> бесплатного горячего питания обучающихся, получающих начальное общее образование</a:t>
            </a:r>
            <a:endParaRPr lang="ru-RU" sz="1100" dirty="0">
              <a:latin typeface="Times New Roman" pitchFamily="18" charset="0"/>
              <a:cs typeface="Times New Roman" pitchFamily="18" charset="0"/>
            </a:endParaRPr>
          </a:p>
        </c:rich>
      </c:tx>
      <c:layout>
        <c:manualLayout>
          <c:xMode val="edge"/>
          <c:yMode val="edge"/>
          <c:x val="9.0488001333185186E-2"/>
          <c:y val="3.2763172512995744E-3"/>
        </c:manualLayout>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0.1340850520577079"/>
          <c:y val="0.23091636244813263"/>
          <c:w val="0.73163150522958653"/>
          <c:h val="0.64780365343331792"/>
        </c:manualLayout>
      </c:layout>
      <c:bar3DChart>
        <c:barDir val="col"/>
        <c:grouping val="clustered"/>
        <c:varyColors val="0"/>
        <c:ser>
          <c:idx val="0"/>
          <c:order val="0"/>
          <c:tx>
            <c:strRef>
              <c:f>Лист1!$B$1</c:f>
              <c:strCache>
                <c:ptCount val="1"/>
                <c:pt idx="0">
                  <c:v>Организация бесплатного горячего питания обучающихся, получающих начальное общее образование</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0-1CFC-4401-A6B8-41A866ABAE17}"/>
              </c:ext>
            </c:extLst>
          </c:dPt>
          <c:dPt>
            <c:idx val="1"/>
            <c:invertIfNegative val="0"/>
            <c:bubble3D val="0"/>
            <c:spPr>
              <a:solidFill>
                <a:srgbClr val="00B050"/>
              </a:solidFill>
            </c:spPr>
            <c:extLst>
              <c:ext xmlns:c16="http://schemas.microsoft.com/office/drawing/2014/chart" uri="{C3380CC4-5D6E-409C-BE32-E72D297353CC}">
                <c16:uniqueId val="{00000001-1CFC-4401-A6B8-41A866ABAE17}"/>
              </c:ext>
            </c:extLst>
          </c:dPt>
          <c:dPt>
            <c:idx val="2"/>
            <c:invertIfNegative val="0"/>
            <c:bubble3D val="0"/>
            <c:spPr>
              <a:solidFill>
                <a:srgbClr val="00B0F0"/>
              </a:solidFill>
            </c:spPr>
            <c:extLst>
              <c:ext xmlns:c16="http://schemas.microsoft.com/office/drawing/2014/chart" uri="{C3380CC4-5D6E-409C-BE32-E72D297353CC}">
                <c16:uniqueId val="{00000002-1CFC-4401-A6B8-41A866ABAE17}"/>
              </c:ext>
            </c:extLst>
          </c:dPt>
          <c:dLbls>
            <c:dLbl>
              <c:idx val="1"/>
              <c:layout>
                <c:manualLayout>
                  <c:x val="2.8219086768136874E-2"/>
                  <c:y val="-4.64129716581201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FC-4401-A6B8-41A866ABAE17}"/>
                </c:ext>
              </c:extLst>
            </c:dLbl>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3032.4</c:v>
                </c:pt>
                <c:pt idx="1">
                  <c:v>3032.4</c:v>
                </c:pt>
                <c:pt idx="2">
                  <c:v>3032.4</c:v>
                </c:pt>
              </c:numCache>
            </c:numRef>
          </c:val>
          <c:extLst>
            <c:ext xmlns:c16="http://schemas.microsoft.com/office/drawing/2014/chart" uri="{C3380CC4-5D6E-409C-BE32-E72D297353CC}">
              <c16:uniqueId val="{00000003-1CFC-4401-A6B8-41A866ABAE17}"/>
            </c:ext>
          </c:extLst>
        </c:ser>
        <c:dLbls>
          <c:showLegendKey val="0"/>
          <c:showVal val="0"/>
          <c:showCatName val="0"/>
          <c:showSerName val="0"/>
          <c:showPercent val="0"/>
          <c:showBubbleSize val="0"/>
        </c:dLbls>
        <c:gapWidth val="150"/>
        <c:shape val="cone"/>
        <c:axId val="149456384"/>
        <c:axId val="149457920"/>
        <c:axId val="0"/>
      </c:bar3DChart>
      <c:catAx>
        <c:axId val="149456384"/>
        <c:scaling>
          <c:orientation val="minMax"/>
        </c:scaling>
        <c:delete val="0"/>
        <c:axPos val="b"/>
        <c:numFmt formatCode="General" sourceLinked="1"/>
        <c:majorTickMark val="out"/>
        <c:minorTickMark val="none"/>
        <c:tickLblPos val="nextTo"/>
        <c:txPr>
          <a:bodyPr/>
          <a:lstStyle/>
          <a:p>
            <a:pPr>
              <a:defRPr sz="1100" b="1">
                <a:latin typeface="Times New Roman" pitchFamily="18" charset="0"/>
                <a:cs typeface="Times New Roman" pitchFamily="18" charset="0"/>
              </a:defRPr>
            </a:pPr>
            <a:endParaRPr lang="ru-RU"/>
          </a:p>
        </c:txPr>
        <c:crossAx val="149457920"/>
        <c:crosses val="autoZero"/>
        <c:auto val="1"/>
        <c:lblAlgn val="ctr"/>
        <c:lblOffset val="100"/>
        <c:noMultiLvlLbl val="0"/>
      </c:catAx>
      <c:valAx>
        <c:axId val="149457920"/>
        <c:scaling>
          <c:orientation val="minMax"/>
        </c:scaling>
        <c:delete val="0"/>
        <c:axPos val="l"/>
        <c:majorGridlines/>
        <c:numFmt formatCode="General" sourceLinked="1"/>
        <c:majorTickMark val="out"/>
        <c:minorTickMark val="none"/>
        <c:tickLblPos val="nextTo"/>
        <c:txPr>
          <a:bodyPr/>
          <a:lstStyle/>
          <a:p>
            <a:pPr>
              <a:defRPr sz="1200"/>
            </a:pPr>
            <a:endParaRPr lang="ru-RU"/>
          </a:p>
        </c:txPr>
        <c:crossAx val="1494563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197018991840194"/>
          <c:y val="0"/>
        </c:manualLayout>
      </c:layout>
      <c:overlay val="0"/>
      <c:txPr>
        <a:bodyPr/>
        <a:lstStyle/>
        <a:p>
          <a:pPr>
            <a:defRPr sz="1100">
              <a:latin typeface="Times New Roman" pitchFamily="18" charset="0"/>
              <a:cs typeface="Times New Roman" pitchFamily="18" charset="0"/>
            </a:defRPr>
          </a:pPr>
          <a:endParaRPr lang="ru-RU"/>
        </a:p>
      </c:txPr>
    </c:title>
    <c:autoTitleDeleted val="0"/>
    <c:plotArea>
      <c:layout>
        <c:manualLayout>
          <c:layoutTarget val="inner"/>
          <c:xMode val="edge"/>
          <c:yMode val="edge"/>
          <c:x val="0.17467554917657938"/>
          <c:y val="0.22818037278088257"/>
          <c:w val="0.70616573645033864"/>
          <c:h val="0.71880126297961289"/>
        </c:manualLayout>
      </c:layout>
      <c:doughnutChart>
        <c:varyColors val="1"/>
        <c:ser>
          <c:idx val="0"/>
          <c:order val="0"/>
          <c:tx>
            <c:strRef>
              <c:f>Лист1!$B$1</c:f>
              <c:strCache>
                <c:ptCount val="1"/>
                <c:pt idx="0">
                  <c:v>Внедрение и (или) эксплуатация аппаратно-программного комплекса "Безопасный город"</c:v>
                </c:pt>
              </c:strCache>
            </c:strRef>
          </c:tx>
          <c:spPr>
            <a:scene3d>
              <a:camera prst="orthographicFront"/>
              <a:lightRig rig="threePt" dir="t"/>
            </a:scene3d>
            <a:sp3d>
              <a:bevelT w="247650" h="50800" prst="softRound"/>
              <a:bevelB w="152400" prst="convex"/>
            </a:sp3d>
          </c:spPr>
          <c:dPt>
            <c:idx val="0"/>
            <c:bubble3D val="0"/>
            <c:spPr>
              <a:solidFill>
                <a:srgbClr val="FFFF00"/>
              </a:solidFill>
              <a:scene3d>
                <a:camera prst="orthographicFront"/>
                <a:lightRig rig="threePt" dir="t"/>
              </a:scene3d>
              <a:sp3d>
                <a:bevelT w="247650" h="50800" prst="softRound"/>
                <a:bevelB w="152400" prst="convex"/>
              </a:sp3d>
            </c:spPr>
            <c:extLst>
              <c:ext xmlns:c16="http://schemas.microsoft.com/office/drawing/2014/chart" uri="{C3380CC4-5D6E-409C-BE32-E72D297353CC}">
                <c16:uniqueId val="{00000000-3053-4D11-9D04-DFD4F7F5C942}"/>
              </c:ext>
            </c:extLst>
          </c:dPt>
          <c:dPt>
            <c:idx val="2"/>
            <c:bubble3D val="0"/>
            <c:spPr>
              <a:solidFill>
                <a:srgbClr val="92D050"/>
              </a:solidFill>
              <a:scene3d>
                <a:camera prst="orthographicFront"/>
                <a:lightRig rig="threePt" dir="t"/>
              </a:scene3d>
              <a:sp3d>
                <a:bevelT w="247650" h="50800" prst="softRound"/>
                <a:bevelB w="152400" prst="convex"/>
              </a:sp3d>
            </c:spPr>
            <c:extLst>
              <c:ext xmlns:c16="http://schemas.microsoft.com/office/drawing/2014/chart" uri="{C3380CC4-5D6E-409C-BE32-E72D297353CC}">
                <c16:uniqueId val="{00000001-3053-4D11-9D04-DFD4F7F5C942}"/>
              </c:ext>
            </c:extLst>
          </c:dPt>
          <c:dLbls>
            <c:spPr>
              <a:scene3d>
                <a:camera prst="orthographicFront"/>
                <a:lightRig rig="threePt" dir="t"/>
              </a:scene3d>
              <a:sp3d prstMaterial="softEdge"/>
            </c:spPr>
            <c:txPr>
              <a:bodyPr/>
              <a:lstStyle/>
              <a:p>
                <a:pPr>
                  <a:defRPr sz="1400">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291.2</c:v>
                </c:pt>
                <c:pt idx="1">
                  <c:v>291.2</c:v>
                </c:pt>
                <c:pt idx="2">
                  <c:v>291.2</c:v>
                </c:pt>
              </c:numCache>
            </c:numRef>
          </c:val>
          <c:extLst>
            <c:ext xmlns:c16="http://schemas.microsoft.com/office/drawing/2014/chart" uri="{C3380CC4-5D6E-409C-BE32-E72D297353CC}">
              <c16:uniqueId val="{00000002-3053-4D11-9D04-DFD4F7F5C942}"/>
            </c:ext>
          </c:extLst>
        </c:ser>
        <c:dLbls>
          <c:showLegendKey val="0"/>
          <c:showVal val="0"/>
          <c:showCatName val="0"/>
          <c:showSerName val="0"/>
          <c:showPercent val="0"/>
          <c:showBubbleSize val="0"/>
          <c:showLeaderLines val="1"/>
        </c:dLbls>
        <c:firstSliceAng val="210"/>
        <c:holeSize val="50"/>
      </c:doughnutChart>
    </c:plotArea>
    <c:plotVisOnly val="1"/>
    <c:dispBlanksAs val="gap"/>
    <c:showDLblsOverMax val="0"/>
  </c:chart>
  <c:txPr>
    <a:bodyPr/>
    <a:lstStyle/>
    <a:p>
      <a:pPr>
        <a:defRPr sz="1200"/>
      </a:pPr>
      <a:endParaRPr lang="ru-RU"/>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9641596040412"/>
          <c:y val="0.21553114990940586"/>
          <c:w val="0.7416757435997392"/>
          <c:h val="0.61889979075189439"/>
        </c:manualLayout>
      </c:layout>
      <c:barChart>
        <c:barDir val="bar"/>
        <c:grouping val="clustered"/>
        <c:varyColors val="0"/>
        <c:ser>
          <c:idx val="0"/>
          <c:order val="0"/>
          <c:tx>
            <c:strRef>
              <c:f>Лист1!$B$1</c:f>
              <c:strCache>
                <c:ptCount val="1"/>
                <c:pt idx="0">
                  <c:v>Проведение комплексных кадастровых работ и межевания земельных участков</c:v>
                </c:pt>
              </c:strCache>
            </c:strRef>
          </c:tx>
          <c:spPr>
            <a:solidFill>
              <a:srgbClr val="92D050"/>
            </a:solidFill>
            <a:scene3d>
              <a:camera prst="orthographicFront"/>
              <a:lightRig rig="threePt" dir="t"/>
            </a:scene3d>
            <a:sp3d>
              <a:bevelT w="57150"/>
            </a:sp3d>
          </c:spPr>
          <c:invertIfNegative val="0"/>
          <c:dPt>
            <c:idx val="0"/>
            <c:invertIfNegative val="0"/>
            <c:bubble3D val="0"/>
            <c:spPr>
              <a:solidFill>
                <a:srgbClr val="002060"/>
              </a:solidFill>
              <a:scene3d>
                <a:camera prst="orthographicFront"/>
                <a:lightRig rig="threePt" dir="t"/>
              </a:scene3d>
              <a:sp3d>
                <a:bevelT w="57150"/>
              </a:sp3d>
            </c:spPr>
            <c:extLst>
              <c:ext xmlns:c16="http://schemas.microsoft.com/office/drawing/2014/chart" uri="{C3380CC4-5D6E-409C-BE32-E72D297353CC}">
                <c16:uniqueId val="{00000000-F65B-417E-A495-F8171C92976E}"/>
              </c:ext>
            </c:extLst>
          </c:dPt>
          <c:dPt>
            <c:idx val="1"/>
            <c:invertIfNegative val="0"/>
            <c:bubble3D val="0"/>
            <c:spPr>
              <a:solidFill>
                <a:srgbClr val="FFFF00"/>
              </a:solidFill>
              <a:scene3d>
                <a:camera prst="orthographicFront"/>
                <a:lightRig rig="threePt" dir="t"/>
              </a:scene3d>
              <a:sp3d>
                <a:bevelT w="57150"/>
              </a:sp3d>
            </c:spPr>
            <c:extLst>
              <c:ext xmlns:c16="http://schemas.microsoft.com/office/drawing/2014/chart" uri="{C3380CC4-5D6E-409C-BE32-E72D297353CC}">
                <c16:uniqueId val="{00000001-F65B-417E-A495-F8171C92976E}"/>
              </c:ext>
            </c:extLst>
          </c:dPt>
          <c:dLbls>
            <c:dLbl>
              <c:idx val="1"/>
              <c:layout>
                <c:manualLayout>
                  <c:x val="2.1777437259415638E-2"/>
                  <c:y val="1.8954714649457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B-417E-A495-F8171C92976E}"/>
                </c:ext>
              </c:extLst>
            </c:dLbl>
            <c:dLbl>
              <c:idx val="2"/>
              <c:layout>
                <c:manualLayout>
                  <c:x val="1.7421881216098761E-2"/>
                  <c:y val="-1.8954714649457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5B-417E-A495-F8171C92976E}"/>
                </c:ext>
              </c:extLst>
            </c:dLbl>
            <c:spPr>
              <a:noFill/>
              <a:ln>
                <a:noFill/>
              </a:ln>
              <a:effectLst/>
            </c:spPr>
            <c:txPr>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2023</c:v>
                </c:pt>
                <c:pt idx="1">
                  <c:v>2022</c:v>
                </c:pt>
                <c:pt idx="2">
                  <c:v>2021</c:v>
                </c:pt>
              </c:numCache>
            </c:numRef>
          </c:cat>
          <c:val>
            <c:numRef>
              <c:f>Лист1!$B$2:$B$4</c:f>
              <c:numCache>
                <c:formatCode>General</c:formatCode>
                <c:ptCount val="3"/>
                <c:pt idx="0">
                  <c:v>550</c:v>
                </c:pt>
                <c:pt idx="1">
                  <c:v>350</c:v>
                </c:pt>
                <c:pt idx="2">
                  <c:v>1550</c:v>
                </c:pt>
              </c:numCache>
            </c:numRef>
          </c:val>
          <c:extLst>
            <c:ext xmlns:c16="http://schemas.microsoft.com/office/drawing/2014/chart" uri="{C3380CC4-5D6E-409C-BE32-E72D297353CC}">
              <c16:uniqueId val="{00000003-F65B-417E-A495-F8171C92976E}"/>
            </c:ext>
          </c:extLst>
        </c:ser>
        <c:dLbls>
          <c:showLegendKey val="0"/>
          <c:showVal val="0"/>
          <c:showCatName val="0"/>
          <c:showSerName val="0"/>
          <c:showPercent val="0"/>
          <c:showBubbleSize val="0"/>
        </c:dLbls>
        <c:gapWidth val="150"/>
        <c:axId val="150550784"/>
        <c:axId val="150552576"/>
      </c:barChart>
      <c:catAx>
        <c:axId val="150550784"/>
        <c:scaling>
          <c:orientation val="minMax"/>
        </c:scaling>
        <c:delete val="0"/>
        <c:axPos val="l"/>
        <c:numFmt formatCode="General" sourceLinked="1"/>
        <c:majorTickMark val="out"/>
        <c:minorTickMark val="none"/>
        <c:tickLblPos val="nextTo"/>
        <c:txPr>
          <a:bodyPr/>
          <a:lstStyle/>
          <a:p>
            <a:pPr>
              <a:defRPr sz="1100" b="1"/>
            </a:pPr>
            <a:endParaRPr lang="ru-RU"/>
          </a:p>
        </c:txPr>
        <c:crossAx val="150552576"/>
        <c:crosses val="autoZero"/>
        <c:auto val="1"/>
        <c:lblAlgn val="ctr"/>
        <c:lblOffset val="100"/>
        <c:noMultiLvlLbl val="0"/>
      </c:catAx>
      <c:valAx>
        <c:axId val="150552576"/>
        <c:scaling>
          <c:orientation val="minMax"/>
        </c:scaling>
        <c:delete val="0"/>
        <c:axPos val="b"/>
        <c:majorGridlines/>
        <c:numFmt formatCode="General" sourceLinked="1"/>
        <c:majorTickMark val="out"/>
        <c:minorTickMark val="none"/>
        <c:tickLblPos val="nextTo"/>
        <c:crossAx val="150550784"/>
        <c:crosses val="autoZero"/>
        <c:crossBetween val="between"/>
      </c:valAx>
    </c:plotArea>
    <c:plotVisOnly val="1"/>
    <c:dispBlanksAs val="gap"/>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a:latin typeface="Times New Roman" pitchFamily="18" charset="0"/>
                <a:cs typeface="Times New Roman" pitchFamily="18" charset="0"/>
              </a:defRPr>
            </a:pPr>
            <a:r>
              <a:rPr lang="ru-RU" sz="1200" dirty="0" smtClean="0">
                <a:latin typeface="Times New Roman" pitchFamily="18" charset="0"/>
                <a:cs typeface="Times New Roman" pitchFamily="18" charset="0"/>
              </a:rPr>
              <a:t>Развитие мобильной торговли в малонаселенных и труднодоступных</a:t>
            </a:r>
            <a:r>
              <a:rPr lang="ru-RU" sz="1200" baseline="0" dirty="0" smtClean="0">
                <a:latin typeface="Times New Roman" pitchFamily="18" charset="0"/>
                <a:cs typeface="Times New Roman" pitchFamily="18" charset="0"/>
              </a:rPr>
              <a:t> населенных пунктах</a:t>
            </a:r>
            <a:r>
              <a:rPr lang="ru-RU" sz="1200" dirty="0" smtClean="0">
                <a:latin typeface="Times New Roman" pitchFamily="18" charset="0"/>
                <a:cs typeface="Times New Roman" pitchFamily="18" charset="0"/>
              </a:rPr>
              <a:t>"</a:t>
            </a:r>
            <a:endParaRPr sz="1200" dirty="0">
              <a:latin typeface="Times New Roman" pitchFamily="18" charset="0"/>
              <a:cs typeface="Times New Roman" pitchFamily="18" charset="0"/>
            </a:endParaRPr>
          </a:p>
        </c:rich>
      </c:tx>
      <c:layout>
        <c:manualLayout>
          <c:xMode val="edge"/>
          <c:yMode val="edge"/>
          <c:x val="0.14384445088757158"/>
          <c:y val="0"/>
        </c:manualLayout>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0.13177974186443098"/>
          <c:y val="0.279857793578492"/>
          <c:w val="0.86319152944359157"/>
          <c:h val="0.5144618851873578"/>
        </c:manualLayout>
      </c:layout>
      <c:bar3DChart>
        <c:barDir val="col"/>
        <c:grouping val="clustered"/>
        <c:varyColors val="0"/>
        <c:ser>
          <c:idx val="0"/>
          <c:order val="0"/>
          <c:tx>
            <c:strRef>
              <c:f>Лист1!$B$1</c:f>
              <c:strCache>
                <c:ptCount val="1"/>
                <c:pt idx="0">
                  <c:v>Развиие мобильной торговли в малонаселенных и труднодоступных населенных пунктах</c:v>
                </c:pt>
              </c:strCache>
            </c:strRef>
          </c:tx>
          <c:spPr>
            <a:effectLst>
              <a:glow rad="139700">
                <a:schemeClr val="accent1">
                  <a:satMod val="175000"/>
                  <a:alpha val="40000"/>
                </a:schemeClr>
              </a:glow>
            </a:effectLst>
            <a:scene3d>
              <a:camera prst="orthographicFront"/>
              <a:lightRig rig="threePt" dir="t"/>
            </a:scene3d>
            <a:sp3d>
              <a:bevelT prst="angle"/>
            </a:sp3d>
          </c:spPr>
          <c:invertIfNegative val="0"/>
          <c:dPt>
            <c:idx val="1"/>
            <c:invertIfNegative val="0"/>
            <c:bubble3D val="0"/>
            <c:spPr>
              <a:solidFill>
                <a:schemeClr val="accent2">
                  <a:lumMod val="60000"/>
                  <a:lumOff val="40000"/>
                </a:schemeClr>
              </a:solidFill>
              <a:ln>
                <a:solidFill>
                  <a:srgbClr val="0070C0"/>
                </a:solidFill>
              </a:ln>
              <a:effectLst>
                <a:glow rad="139700">
                  <a:schemeClr val="accent1">
                    <a:satMod val="175000"/>
                    <a:alpha val="40000"/>
                  </a:schemeClr>
                </a:glow>
              </a:effectLst>
              <a:scene3d>
                <a:camera prst="orthographicFront"/>
                <a:lightRig rig="threePt" dir="t"/>
              </a:scene3d>
              <a:sp3d>
                <a:bevelT prst="angle"/>
              </a:sp3d>
            </c:spPr>
            <c:extLst>
              <c:ext xmlns:c16="http://schemas.microsoft.com/office/drawing/2014/chart" uri="{C3380CC4-5D6E-409C-BE32-E72D297353CC}">
                <c16:uniqueId val="{00000000-BA89-4ECC-A1EB-0BF070778787}"/>
              </c:ext>
            </c:extLst>
          </c:dPt>
          <c:dPt>
            <c:idx val="2"/>
            <c:invertIfNegative val="0"/>
            <c:bubble3D val="0"/>
            <c:spPr>
              <a:solidFill>
                <a:srgbClr val="92D050"/>
              </a:solidFill>
              <a:effectLst>
                <a:glow rad="139700">
                  <a:schemeClr val="accent1">
                    <a:satMod val="175000"/>
                    <a:alpha val="40000"/>
                  </a:schemeClr>
                </a:glow>
              </a:effectLst>
              <a:scene3d>
                <a:camera prst="orthographicFront"/>
                <a:lightRig rig="threePt" dir="t"/>
              </a:scene3d>
              <a:sp3d>
                <a:bevelT prst="angle"/>
              </a:sp3d>
            </c:spPr>
            <c:extLst>
              <c:ext xmlns:c16="http://schemas.microsoft.com/office/drawing/2014/chart" uri="{C3380CC4-5D6E-409C-BE32-E72D297353CC}">
                <c16:uniqueId val="{00000001-BA89-4ECC-A1EB-0BF070778787}"/>
              </c:ext>
            </c:extLst>
          </c:dPt>
          <c:dLbls>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793.9</c:v>
                </c:pt>
                <c:pt idx="1">
                  <c:v>793.9</c:v>
                </c:pt>
                <c:pt idx="2">
                  <c:v>793.9</c:v>
                </c:pt>
              </c:numCache>
            </c:numRef>
          </c:val>
          <c:extLst>
            <c:ext xmlns:c16="http://schemas.microsoft.com/office/drawing/2014/chart" uri="{C3380CC4-5D6E-409C-BE32-E72D297353CC}">
              <c16:uniqueId val="{00000002-BA89-4ECC-A1EB-0BF070778787}"/>
            </c:ext>
          </c:extLst>
        </c:ser>
        <c:dLbls>
          <c:showLegendKey val="0"/>
          <c:showVal val="0"/>
          <c:showCatName val="0"/>
          <c:showSerName val="0"/>
          <c:showPercent val="0"/>
          <c:showBubbleSize val="0"/>
        </c:dLbls>
        <c:gapWidth val="150"/>
        <c:shape val="cylinder"/>
        <c:axId val="150720896"/>
        <c:axId val="150722432"/>
        <c:axId val="0"/>
      </c:bar3DChart>
      <c:catAx>
        <c:axId val="150720896"/>
        <c:scaling>
          <c:orientation val="minMax"/>
        </c:scaling>
        <c:delete val="0"/>
        <c:axPos val="b"/>
        <c:numFmt formatCode="General" sourceLinked="1"/>
        <c:majorTickMark val="out"/>
        <c:minorTickMark val="none"/>
        <c:tickLblPos val="nextTo"/>
        <c:txPr>
          <a:bodyPr/>
          <a:lstStyle/>
          <a:p>
            <a:pPr>
              <a:defRPr sz="1200"/>
            </a:pPr>
            <a:endParaRPr lang="ru-RU"/>
          </a:p>
        </c:txPr>
        <c:crossAx val="150722432"/>
        <c:crosses val="autoZero"/>
        <c:auto val="1"/>
        <c:lblAlgn val="ctr"/>
        <c:lblOffset val="100"/>
        <c:noMultiLvlLbl val="0"/>
      </c:catAx>
      <c:valAx>
        <c:axId val="150722432"/>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150720896"/>
        <c:crosses val="autoZero"/>
        <c:crossBetween val="between"/>
      </c:valAx>
      <c:spPr>
        <a:effectLst>
          <a:softEdge rad="127000"/>
        </a:effectLst>
      </c:spPr>
    </c:plotArea>
    <c:plotVisOnly val="1"/>
    <c:dispBlanksAs val="gap"/>
    <c:showDLblsOverMax val="0"/>
  </c:chart>
  <c:txPr>
    <a:bodyPr/>
    <a:lstStyle/>
    <a:p>
      <a:pPr>
        <a:defRPr sz="1800"/>
      </a:pPr>
      <a:endParaRPr lang="ru-R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Times New Roman" pitchFamily="18" charset="0"/>
                <a:cs typeface="Times New Roman" pitchFamily="18" charset="0"/>
              </a:defRPr>
            </a:pPr>
            <a:r>
              <a:rPr lang="ru-RU" dirty="0" smtClean="0"/>
              <a:t>Организация транспортного обслуживания населения на муниципальных</a:t>
            </a:r>
            <a:r>
              <a:rPr lang="ru-RU" baseline="0" dirty="0" smtClean="0"/>
              <a:t>  маршрутах регулярных перевозок</a:t>
            </a:r>
            <a:endParaRPr lang="ru-RU" dirty="0"/>
          </a:p>
        </c:rich>
      </c:tx>
      <c:layout>
        <c:manualLayout>
          <c:xMode val="edge"/>
          <c:yMode val="edge"/>
          <c:x val="9.6777958477427067E-2"/>
          <c:y val="1.8525719364515139E-3"/>
        </c:manualLayout>
      </c:layout>
      <c:overlay val="0"/>
    </c:title>
    <c:autoTitleDeleted val="0"/>
    <c:plotArea>
      <c:layout>
        <c:manualLayout>
          <c:layoutTarget val="inner"/>
          <c:xMode val="edge"/>
          <c:yMode val="edge"/>
          <c:x val="0.16097324883523625"/>
          <c:y val="0.34182749535766083"/>
          <c:w val="0.60929607112212114"/>
          <c:h val="0.52843176155030358"/>
        </c:manualLayout>
      </c:layout>
      <c:barChart>
        <c:barDir val="col"/>
        <c:grouping val="clustered"/>
        <c:varyColors val="0"/>
        <c:ser>
          <c:idx val="0"/>
          <c:order val="0"/>
          <c:tx>
            <c:strRef>
              <c:f>Лист1!$B$1</c:f>
              <c:strCache>
                <c:ptCount val="1"/>
                <c:pt idx="0">
                  <c:v>Организация транспортного обслуживания населения на муниципальных маршрутах регулярных перевозок</c:v>
                </c:pt>
              </c:strCache>
            </c:strRef>
          </c:tx>
          <c:spPr>
            <a:solidFill>
              <a:schemeClr val="accent5">
                <a:lumMod val="60000"/>
                <a:lumOff val="40000"/>
              </a:schemeClr>
            </a:solidFill>
            <a:ln>
              <a:solidFill>
                <a:schemeClr val="bg2">
                  <a:lumMod val="25000"/>
                </a:schemeClr>
              </a:solidFill>
            </a:ln>
            <a:effectLst>
              <a:glow rad="139700">
                <a:schemeClr val="accent4">
                  <a:satMod val="175000"/>
                  <a:alpha val="40000"/>
                </a:schemeClr>
              </a:glow>
            </a:effectLst>
          </c:spPr>
          <c:invertIfNegative val="0"/>
          <c:dPt>
            <c:idx val="0"/>
            <c:invertIfNegative val="0"/>
            <c:bubble3D val="0"/>
            <c:spPr>
              <a:solidFill>
                <a:schemeClr val="accent5">
                  <a:lumMod val="60000"/>
                  <a:lumOff val="40000"/>
                </a:schemeClr>
              </a:solidFill>
              <a:ln>
                <a:solidFill>
                  <a:schemeClr val="bg2">
                    <a:lumMod val="25000"/>
                  </a:schemeClr>
                </a:solidFill>
              </a:ln>
              <a:effectLst>
                <a:glow rad="139700">
                  <a:schemeClr val="accent4">
                    <a:satMod val="175000"/>
                    <a:alpha val="40000"/>
                  </a:schemeClr>
                </a:glow>
                <a:softEdge rad="12700"/>
              </a:effectLst>
              <a:scene3d>
                <a:camera prst="orthographicFront"/>
                <a:lightRig rig="threePt" dir="t"/>
              </a:scene3d>
              <a:sp3d>
                <a:bevelT w="387350" h="323850" prst="softRound"/>
                <a:bevelB w="12700" h="0"/>
              </a:sp3d>
            </c:spPr>
            <c:extLst>
              <c:ext xmlns:c16="http://schemas.microsoft.com/office/drawing/2014/chart" uri="{C3380CC4-5D6E-409C-BE32-E72D297353CC}">
                <c16:uniqueId val="{00000000-BD3C-420B-ADC9-63AAC6263AB8}"/>
              </c:ext>
            </c:extLst>
          </c:dPt>
          <c:dLbls>
            <c:dLbl>
              <c:idx val="0"/>
              <c:layout>
                <c:manualLayout>
                  <c:x val="0.19572382028474367"/>
                  <c:y val="5.8601028457155487E-2"/>
                </c:manualLayout>
              </c:layout>
              <c:tx>
                <c:rich>
                  <a:bodyPr/>
                  <a:lstStyle/>
                  <a:p>
                    <a:pPr>
                      <a:defRPr sz="1200" b="1">
                        <a:latin typeface="Times New Roman" pitchFamily="18" charset="0"/>
                        <a:cs typeface="Times New Roman" pitchFamily="18" charset="0"/>
                      </a:defRPr>
                    </a:pPr>
                    <a:r>
                      <a:rPr lang="ru-RU" sz="1200" dirty="0" smtClean="0">
                        <a:latin typeface="Times New Roman" pitchFamily="18" charset="0"/>
                        <a:cs typeface="Times New Roman" pitchFamily="18" charset="0"/>
                      </a:rPr>
                      <a:t>3201,4</a:t>
                    </a:r>
                    <a:endParaRPr lang="en-US" sz="1200" dirty="0">
                      <a:latin typeface="Times New Roman" pitchFamily="18" charset="0"/>
                      <a:cs typeface="Times New Roman" pitchFamily="18" charset="0"/>
                    </a:endParaRP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3C-420B-ADC9-63AAC6263AB8}"/>
                </c:ext>
              </c:extLst>
            </c:dLbl>
            <c:dLbl>
              <c:idx val="1"/>
              <c:layout>
                <c:manualLayout>
                  <c:x val="6.3099161821526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3C-420B-ADC9-63AAC6263AB8}"/>
                </c:ext>
              </c:extLst>
            </c:dLbl>
            <c:dLbl>
              <c:idx val="2"/>
              <c:layout>
                <c:manualLayout>
                  <c:x val="-0.17691059018133976"/>
                  <c:y val="-0.18993616093938379"/>
                </c:manualLayout>
              </c:layout>
              <c:spPr/>
              <c:txPr>
                <a:bodyPr/>
                <a:lstStyle/>
                <a:p>
                  <a:pPr>
                    <a:defRPr sz="1050" b="1"/>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3C-420B-ADC9-63AAC6263AB8}"/>
                </c:ext>
              </c:extLst>
            </c:dLbl>
            <c:spPr>
              <a:noFill/>
              <a:ln>
                <a:noFill/>
              </a:ln>
              <a:effectLst/>
            </c:spPr>
            <c:txPr>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2021</c:v>
                </c:pt>
              </c:numCache>
            </c:numRef>
          </c:cat>
          <c:val>
            <c:numRef>
              <c:f>Лист1!$B$2</c:f>
              <c:numCache>
                <c:formatCode>General</c:formatCode>
                <c:ptCount val="1"/>
                <c:pt idx="0">
                  <c:v>3201.4</c:v>
                </c:pt>
              </c:numCache>
            </c:numRef>
          </c:val>
          <c:extLst>
            <c:ext xmlns:c16="http://schemas.microsoft.com/office/drawing/2014/chart" uri="{C3380CC4-5D6E-409C-BE32-E72D297353CC}">
              <c16:uniqueId val="{00000003-BD3C-420B-ADC9-63AAC6263AB8}"/>
            </c:ext>
          </c:extLst>
        </c:ser>
        <c:dLbls>
          <c:showLegendKey val="0"/>
          <c:showVal val="0"/>
          <c:showCatName val="0"/>
          <c:showSerName val="0"/>
          <c:showPercent val="0"/>
          <c:showBubbleSize val="0"/>
        </c:dLbls>
        <c:gapWidth val="150"/>
        <c:axId val="150612608"/>
        <c:axId val="150614400"/>
      </c:barChart>
      <c:catAx>
        <c:axId val="150612608"/>
        <c:scaling>
          <c:orientation val="minMax"/>
        </c:scaling>
        <c:delete val="0"/>
        <c:axPos val="b"/>
        <c:numFmt formatCode="General" sourceLinked="1"/>
        <c:majorTickMark val="out"/>
        <c:minorTickMark val="none"/>
        <c:tickLblPos val="nextTo"/>
        <c:txPr>
          <a:bodyPr/>
          <a:lstStyle/>
          <a:p>
            <a:pPr>
              <a:defRPr sz="1200" b="1">
                <a:latin typeface="Times New Roman" pitchFamily="18" charset="0"/>
                <a:cs typeface="Times New Roman" pitchFamily="18" charset="0"/>
              </a:defRPr>
            </a:pPr>
            <a:endParaRPr lang="ru-RU"/>
          </a:p>
        </c:txPr>
        <c:crossAx val="150614400"/>
        <c:crosses val="autoZero"/>
        <c:auto val="1"/>
        <c:lblAlgn val="ctr"/>
        <c:lblOffset val="100"/>
        <c:noMultiLvlLbl val="0"/>
      </c:catAx>
      <c:valAx>
        <c:axId val="150614400"/>
        <c:scaling>
          <c:orientation val="minMax"/>
        </c:scaling>
        <c:delete val="0"/>
        <c:axPos val="l"/>
        <c:majorGridlines/>
        <c:numFmt formatCode="General" sourceLinked="1"/>
        <c:majorTickMark val="out"/>
        <c:minorTickMark val="none"/>
        <c:tickLblPos val="nextTo"/>
        <c:txPr>
          <a:bodyPr/>
          <a:lstStyle/>
          <a:p>
            <a:pPr>
              <a:defRPr sz="1000"/>
            </a:pPr>
            <a:endParaRPr lang="ru-RU"/>
          </a:p>
        </c:txPr>
        <c:crossAx val="1506126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7.1509167632167858E-2"/>
          <c:y val="2.6455393845128405E-2"/>
        </c:manualLayout>
      </c:layout>
      <c:overlay val="0"/>
      <c:txPr>
        <a:bodyPr/>
        <a:lstStyle/>
        <a:p>
          <a:pPr>
            <a:defRPr>
              <a:latin typeface="Times New Roman" pitchFamily="18" charset="0"/>
              <a:cs typeface="Times New Roman" pitchFamily="18" charset="0"/>
            </a:defRPr>
          </a:pPr>
          <a:endParaRPr lang="ru-RU"/>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18351061191613641"/>
          <c:y val="0.19770997666925888"/>
          <c:w val="0.68639298014506256"/>
          <c:h val="0.63798779302299768"/>
        </c:manualLayout>
      </c:layout>
      <c:bar3DChart>
        <c:barDir val="bar"/>
        <c:grouping val="stacked"/>
        <c:varyColors val="0"/>
        <c:ser>
          <c:idx val="0"/>
          <c:order val="0"/>
          <c:tx>
            <c:strRef>
              <c:f>Лист1!$B$1</c:f>
              <c:strCache>
                <c:ptCount val="1"/>
                <c:pt idx="0">
                  <c:v>Мероприятия по благоустройству дворовых и общественных территорий</c:v>
                </c:pt>
              </c:strCache>
            </c:strRef>
          </c:tx>
          <c:spPr>
            <a:solidFill>
              <a:srgbClr val="FFC000"/>
            </a:solidFill>
            <a:scene3d>
              <a:camera prst="orthographicFront"/>
              <a:lightRig rig="threePt" dir="t"/>
            </a:scene3d>
            <a:sp3d>
              <a:bevelT prst="relaxedInset"/>
            </a:sp3d>
          </c:spPr>
          <c:invertIfNegative val="0"/>
          <c:dPt>
            <c:idx val="0"/>
            <c:invertIfNegative val="0"/>
            <c:bubble3D val="0"/>
            <c:spPr>
              <a:solidFill>
                <a:srgbClr val="7030A0"/>
              </a:solidFill>
              <a:scene3d>
                <a:camera prst="orthographicFront"/>
                <a:lightRig rig="threePt" dir="t"/>
              </a:scene3d>
              <a:sp3d>
                <a:bevelT prst="relaxedInset"/>
              </a:sp3d>
            </c:spPr>
            <c:extLst>
              <c:ext xmlns:c16="http://schemas.microsoft.com/office/drawing/2014/chart" uri="{C3380CC4-5D6E-409C-BE32-E72D297353CC}">
                <c16:uniqueId val="{00000000-BE6B-4370-9E87-7B5501566892}"/>
              </c:ext>
            </c:extLst>
          </c:dPt>
          <c:dPt>
            <c:idx val="2"/>
            <c:invertIfNegative val="0"/>
            <c:bubble3D val="0"/>
            <c:spPr>
              <a:solidFill>
                <a:srgbClr val="00B0F0"/>
              </a:solidFill>
              <a:scene3d>
                <a:camera prst="orthographicFront"/>
                <a:lightRig rig="threePt" dir="t"/>
              </a:scene3d>
              <a:sp3d>
                <a:bevelT prst="relaxedInset"/>
              </a:sp3d>
            </c:spPr>
            <c:extLst>
              <c:ext xmlns:c16="http://schemas.microsoft.com/office/drawing/2014/chart" uri="{C3380CC4-5D6E-409C-BE32-E72D297353CC}">
                <c16:uniqueId val="{00000001-BE6B-4370-9E87-7B5501566892}"/>
              </c:ext>
            </c:extLst>
          </c:dPt>
          <c:dLbls>
            <c:dLbl>
              <c:idx val="0"/>
              <c:layout>
                <c:manualLayout>
                  <c:x val="0.12345850461059857"/>
                  <c:y val="1.7197741917564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6B-4370-9E87-7B5501566892}"/>
                </c:ext>
              </c:extLst>
            </c:dLbl>
            <c:dLbl>
              <c:idx val="1"/>
              <c:layout>
                <c:manualLayout>
                  <c:x val="4.0474402416825553E-2"/>
                  <c:y val="-9.25730474391730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6B-4370-9E87-7B5501566892}"/>
                </c:ext>
              </c:extLst>
            </c:dLbl>
            <c:dLbl>
              <c:idx val="2"/>
              <c:layout>
                <c:manualLayout>
                  <c:x val="1.4395836360062563E-2"/>
                  <c:y val="-9.25730474391730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6B-4370-9E87-7B5501566892}"/>
                </c:ext>
              </c:extLst>
            </c:dLbl>
            <c:spPr>
              <a:noFill/>
              <a:ln>
                <a:noFill/>
              </a:ln>
              <a:effectLst/>
            </c:spPr>
            <c:txPr>
              <a:bodyPr/>
              <a:lstStyle/>
              <a:p>
                <a:pPr>
                  <a:defRPr sz="11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2023</c:v>
                </c:pt>
                <c:pt idx="1">
                  <c:v>2022</c:v>
                </c:pt>
                <c:pt idx="2">
                  <c:v>2021</c:v>
                </c:pt>
              </c:numCache>
            </c:numRef>
          </c:cat>
          <c:val>
            <c:numRef>
              <c:f>Лист1!$B$2:$B$4</c:f>
              <c:numCache>
                <c:formatCode>General</c:formatCode>
                <c:ptCount val="3"/>
                <c:pt idx="0">
                  <c:v>1272.5999999999999</c:v>
                </c:pt>
                <c:pt idx="1">
                  <c:v>1272.5999999999999</c:v>
                </c:pt>
                <c:pt idx="2">
                  <c:v>1778.5</c:v>
                </c:pt>
              </c:numCache>
            </c:numRef>
          </c:val>
          <c:extLst>
            <c:ext xmlns:c16="http://schemas.microsoft.com/office/drawing/2014/chart" uri="{C3380CC4-5D6E-409C-BE32-E72D297353CC}">
              <c16:uniqueId val="{00000003-BE6B-4370-9E87-7B5501566892}"/>
            </c:ext>
          </c:extLst>
        </c:ser>
        <c:dLbls>
          <c:showLegendKey val="0"/>
          <c:showVal val="0"/>
          <c:showCatName val="0"/>
          <c:showSerName val="0"/>
          <c:showPercent val="0"/>
          <c:showBubbleSize val="0"/>
        </c:dLbls>
        <c:gapWidth val="150"/>
        <c:shape val="pyramid"/>
        <c:axId val="150656128"/>
        <c:axId val="150657664"/>
        <c:axId val="0"/>
      </c:bar3DChart>
      <c:catAx>
        <c:axId val="150656128"/>
        <c:scaling>
          <c:orientation val="minMax"/>
        </c:scaling>
        <c:delete val="0"/>
        <c:axPos val="l"/>
        <c:numFmt formatCode="General" sourceLinked="1"/>
        <c:majorTickMark val="out"/>
        <c:minorTickMark val="none"/>
        <c:tickLblPos val="nextTo"/>
        <c:txPr>
          <a:bodyPr/>
          <a:lstStyle/>
          <a:p>
            <a:pPr>
              <a:defRPr sz="1200"/>
            </a:pPr>
            <a:endParaRPr lang="ru-RU"/>
          </a:p>
        </c:txPr>
        <c:crossAx val="150657664"/>
        <c:crosses val="autoZero"/>
        <c:auto val="1"/>
        <c:lblAlgn val="ctr"/>
        <c:lblOffset val="100"/>
        <c:noMultiLvlLbl val="0"/>
      </c:catAx>
      <c:valAx>
        <c:axId val="150657664"/>
        <c:scaling>
          <c:orientation val="minMax"/>
        </c:scaling>
        <c:delete val="0"/>
        <c:axPos val="b"/>
        <c:majorGridlines/>
        <c:numFmt formatCode="General" sourceLinked="1"/>
        <c:majorTickMark val="out"/>
        <c:minorTickMark val="none"/>
        <c:tickLblPos val="nextTo"/>
        <c:crossAx val="150656128"/>
        <c:crosses val="autoZero"/>
        <c:crossBetween val="between"/>
      </c:valAx>
    </c:plotArea>
    <c:plotVisOnly val="1"/>
    <c:dispBlanksAs val="gap"/>
    <c:showDLblsOverMax val="0"/>
  </c:chart>
  <c:txPr>
    <a:bodyPr/>
    <a:lstStyle/>
    <a:p>
      <a:pPr>
        <a:defRPr sz="900"/>
      </a:pPr>
      <a:endParaRPr lang="ru-RU"/>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Динамика (тыс.руб.)</a:t>
            </a:r>
            <a:endParaRPr lang="ru-RU" dirty="0"/>
          </a:p>
        </c:rich>
      </c:tx>
      <c:layout>
        <c:manualLayout>
          <c:xMode val="edge"/>
          <c:yMode val="edge"/>
          <c:x val="0.35045347327663295"/>
          <c:y val="1.6798728712682795E-3"/>
        </c:manualLayout>
      </c:layout>
      <c:overlay val="0"/>
    </c:title>
    <c:autoTitleDeleted val="0"/>
    <c:plotArea>
      <c:layout>
        <c:manualLayout>
          <c:layoutTarget val="inner"/>
          <c:xMode val="edge"/>
          <c:yMode val="edge"/>
          <c:x val="0.16818270192200865"/>
          <c:y val="0.21510159585442962"/>
          <c:w val="0.81026105124122016"/>
          <c:h val="0.53119607080694442"/>
        </c:manualLayout>
      </c:layout>
      <c:lineChart>
        <c:grouping val="standard"/>
        <c:varyColors val="0"/>
        <c:ser>
          <c:idx val="0"/>
          <c:order val="0"/>
          <c:tx>
            <c:strRef>
              <c:f>Лист1!$B$1</c:f>
              <c:strCache>
                <c:ptCount val="1"/>
                <c:pt idx="0">
                  <c:v>График гашения</c:v>
                </c:pt>
              </c:strCache>
            </c:strRef>
          </c:tx>
          <c:spPr>
            <a:ln w="85725" cmpd="tri">
              <a:solidFill>
                <a:srgbClr val="F79646">
                  <a:lumMod val="75000"/>
                </a:srgbClr>
              </a:solidFill>
              <a:prstDash val="sysDash"/>
              <a:miter lim="800000"/>
              <a:headEnd type="none" w="med" len="lg"/>
              <a:tailEnd type="stealth"/>
            </a:ln>
          </c:spPr>
          <c:marker>
            <c:symbol val="circle"/>
            <c:size val="7"/>
            <c:spPr>
              <a:solidFill>
                <a:schemeClr val="accent6">
                  <a:lumMod val="75000"/>
                </a:schemeClr>
              </a:solidFill>
            </c:spPr>
          </c:marker>
          <c:dPt>
            <c:idx val="1"/>
            <c:bubble3D val="0"/>
            <c:spPr>
              <a:ln w="85725" cmpd="tri">
                <a:solidFill>
                  <a:srgbClr val="F79646">
                    <a:lumMod val="75000"/>
                  </a:srgbClr>
                </a:solidFill>
                <a:prstDash val="sysDash"/>
                <a:miter lim="800000"/>
                <a:headEnd type="none" w="med" len="lg"/>
                <a:tailEnd type="stealth" w="med" len="med"/>
              </a:ln>
            </c:spPr>
            <c:extLst>
              <c:ext xmlns:c16="http://schemas.microsoft.com/office/drawing/2014/chart" uri="{C3380CC4-5D6E-409C-BE32-E72D297353CC}">
                <c16:uniqueId val="{00000000-A7B0-4759-A6DC-4B540626962F}"/>
              </c:ext>
            </c:extLst>
          </c:dPt>
          <c:dLbls>
            <c:dLbl>
              <c:idx val="0"/>
              <c:layout>
                <c:manualLayout>
                  <c:x val="-2.9394882050142578E-2"/>
                  <c:y val="-0.119168440743821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B0-4759-A6DC-4B540626962F}"/>
                </c:ext>
              </c:extLst>
            </c:dLbl>
            <c:dLbl>
              <c:idx val="1"/>
              <c:layout>
                <c:manualLayout>
                  <c:x val="-2.7761833047356882E-2"/>
                  <c:y val="-0.119168440743821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B0-4759-A6DC-4B540626962F}"/>
                </c:ext>
              </c:extLst>
            </c:dLbl>
            <c:dLbl>
              <c:idx val="2"/>
              <c:layout>
                <c:manualLayout>
                  <c:x val="-1.7963539030642732E-2"/>
                  <c:y val="-0.119168440743821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B0-4759-A6DC-4B540626962F}"/>
                </c:ext>
              </c:extLst>
            </c:dLbl>
            <c:dLbl>
              <c:idx val="3"/>
              <c:layout>
                <c:manualLayout>
                  <c:x val="-2.6128784044571234E-2"/>
                  <c:y val="-0.119168440743821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B0-4759-A6DC-4B540626962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2020 год оценка</c:v>
                </c:pt>
                <c:pt idx="1">
                  <c:v>на 01.01.2022</c:v>
                </c:pt>
                <c:pt idx="2">
                  <c:v>на 01.01.2023</c:v>
                </c:pt>
                <c:pt idx="3">
                  <c:v>на 01.01.2024</c:v>
                </c:pt>
              </c:strCache>
            </c:strRef>
          </c:cat>
          <c:val>
            <c:numRef>
              <c:f>Лист1!$B$2:$B$5</c:f>
              <c:numCache>
                <c:formatCode>#,##0.0</c:formatCode>
                <c:ptCount val="4"/>
                <c:pt idx="0">
                  <c:v>0</c:v>
                </c:pt>
                <c:pt idx="1">
                  <c:v>0</c:v>
                </c:pt>
                <c:pt idx="2">
                  <c:v>0</c:v>
                </c:pt>
                <c:pt idx="3">
                  <c:v>0</c:v>
                </c:pt>
              </c:numCache>
            </c:numRef>
          </c:val>
          <c:smooth val="0"/>
          <c:extLst>
            <c:ext xmlns:c16="http://schemas.microsoft.com/office/drawing/2014/chart" uri="{C3380CC4-5D6E-409C-BE32-E72D297353CC}">
              <c16:uniqueId val="{00000004-A7B0-4759-A6DC-4B540626962F}"/>
            </c:ext>
          </c:extLst>
        </c:ser>
        <c:dLbls>
          <c:showLegendKey val="0"/>
          <c:showVal val="0"/>
          <c:showCatName val="0"/>
          <c:showSerName val="0"/>
          <c:showPercent val="0"/>
          <c:showBubbleSize val="0"/>
        </c:dLbls>
        <c:marker val="1"/>
        <c:smooth val="0"/>
        <c:axId val="150373504"/>
        <c:axId val="150665472"/>
      </c:lineChart>
      <c:catAx>
        <c:axId val="150373504"/>
        <c:scaling>
          <c:orientation val="minMax"/>
        </c:scaling>
        <c:delete val="0"/>
        <c:axPos val="b"/>
        <c:numFmt formatCode="General" sourceLinked="0"/>
        <c:majorTickMark val="out"/>
        <c:minorTickMark val="none"/>
        <c:tickLblPos val="nextTo"/>
        <c:txPr>
          <a:bodyPr/>
          <a:lstStyle/>
          <a:p>
            <a:pPr>
              <a:defRPr lang="ru-RU" sz="1600"/>
            </a:pPr>
            <a:endParaRPr lang="ru-RU"/>
          </a:p>
        </c:txPr>
        <c:crossAx val="150665472"/>
        <c:crosses val="autoZero"/>
        <c:auto val="1"/>
        <c:lblAlgn val="ctr"/>
        <c:lblOffset val="100"/>
        <c:noMultiLvlLbl val="0"/>
      </c:catAx>
      <c:valAx>
        <c:axId val="150665472"/>
        <c:scaling>
          <c:orientation val="minMax"/>
        </c:scaling>
        <c:delete val="0"/>
        <c:axPos val="l"/>
        <c:majorGridlines/>
        <c:numFmt formatCode="#,##0.0" sourceLinked="1"/>
        <c:majorTickMark val="out"/>
        <c:minorTickMark val="none"/>
        <c:tickLblPos val="nextTo"/>
        <c:txPr>
          <a:bodyPr/>
          <a:lstStyle/>
          <a:p>
            <a:pPr>
              <a:defRPr sz="2400">
                <a:latin typeface="Times New Roman" pitchFamily="18" charset="0"/>
                <a:cs typeface="Times New Roman" pitchFamily="18" charset="0"/>
              </a:defRPr>
            </a:pPr>
            <a:endParaRPr lang="ru-RU"/>
          </a:p>
        </c:txPr>
        <c:crossAx val="1503735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ru-RU" sz="2800" u="sng" dirty="0" smtClean="0">
                <a:solidFill>
                  <a:schemeClr val="accent2">
                    <a:lumMod val="50000"/>
                  </a:schemeClr>
                </a:solidFill>
                <a:latin typeface="Times New Roman" pitchFamily="18" charset="0"/>
                <a:cs typeface="Times New Roman" pitchFamily="18" charset="0"/>
              </a:rPr>
              <a:t>2022 год       </a:t>
            </a:r>
            <a:r>
              <a:rPr lang="ru-RU" sz="2000" b="0" dirty="0" smtClean="0">
                <a:solidFill>
                  <a:schemeClr val="accent2">
                    <a:lumMod val="50000"/>
                  </a:schemeClr>
                </a:solidFill>
                <a:latin typeface="Times New Roman" pitchFamily="18" charset="0"/>
                <a:cs typeface="Times New Roman" pitchFamily="18" charset="0"/>
              </a:rPr>
              <a:t>(75,7% в общем объеме доходов</a:t>
            </a:r>
            <a:r>
              <a:rPr lang="ru-RU" sz="2000" b="0" dirty="0" smtClean="0">
                <a:latin typeface="Times New Roman" pitchFamily="18" charset="0"/>
                <a:cs typeface="Times New Roman" pitchFamily="18" charset="0"/>
              </a:rPr>
              <a:t>)</a:t>
            </a:r>
            <a:endParaRPr lang="ru-RU" sz="2000" b="0" dirty="0">
              <a:latin typeface="Times New Roman" pitchFamily="18" charset="0"/>
              <a:cs typeface="Times New Roman" pitchFamily="18" charset="0"/>
            </a:endParaRPr>
          </a:p>
        </c:rich>
      </c:tx>
      <c:layout>
        <c:manualLayout>
          <c:xMode val="edge"/>
          <c:yMode val="edge"/>
          <c:x val="0.14710622300420448"/>
          <c:y val="2.4555153456585835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3172042753771264E-2"/>
          <c:y val="0.2062051445572847"/>
          <c:w val="0.90682796537523658"/>
          <c:h val="0.49991627031158203"/>
        </c:manualLayout>
      </c:layout>
      <c:pie3DChart>
        <c:varyColors val="1"/>
        <c:ser>
          <c:idx val="0"/>
          <c:order val="0"/>
          <c:tx>
            <c:strRef>
              <c:f>Лист1!$B$1</c:f>
              <c:strCache>
                <c:ptCount val="1"/>
                <c:pt idx="0">
                  <c:v>2021 год</c:v>
                </c:pt>
              </c:strCache>
            </c:strRef>
          </c:tx>
          <c:explosion val="14"/>
          <c:dPt>
            <c:idx val="1"/>
            <c:bubble3D val="0"/>
            <c:explosion val="7"/>
            <c:extLst>
              <c:ext xmlns:c16="http://schemas.microsoft.com/office/drawing/2014/chart" uri="{C3380CC4-5D6E-409C-BE32-E72D297353CC}">
                <c16:uniqueId val="{00000000-EF39-43F5-BCA9-13A906A8EB57}"/>
              </c:ext>
            </c:extLst>
          </c:dPt>
          <c:dLbls>
            <c:dLbl>
              <c:idx val="0"/>
              <c:layout>
                <c:manualLayout>
                  <c:x val="-0.15703378436097748"/>
                  <c:y val="2.413263028227644E-2"/>
                </c:manualLayout>
              </c:layout>
              <c:tx>
                <c:rich>
                  <a:bodyPr/>
                  <a:lstStyle/>
                  <a:p>
                    <a:r>
                      <a:rPr lang="ru-RU" sz="1800" dirty="0" smtClean="0">
                        <a:latin typeface="Times New Roman" pitchFamily="18" charset="0"/>
                        <a:cs typeface="Times New Roman" pitchFamily="18" charset="0"/>
                      </a:rPr>
                      <a:t>28</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4</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9-43F5-BCA9-13A906A8EB57}"/>
                </c:ext>
              </c:extLst>
            </c:dLbl>
            <c:dLbl>
              <c:idx val="1"/>
              <c:layout>
                <c:manualLayout>
                  <c:x val="-9.8577654416283744E-2"/>
                  <c:y val="-4.4151144271178396E-2"/>
                </c:manualLayout>
              </c:layout>
              <c:tx>
                <c:rich>
                  <a:bodyPr/>
                  <a:lstStyle/>
                  <a:p>
                    <a:r>
                      <a:rPr lang="ru-RU" sz="1800" dirty="0" smtClean="0">
                        <a:latin typeface="Times New Roman" pitchFamily="18" charset="0"/>
                        <a:cs typeface="Times New Roman" pitchFamily="18" charset="0"/>
                      </a:rPr>
                      <a:t>14</a:t>
                    </a:r>
                    <a:r>
                      <a:rPr lang="en-US" sz="1800" dirty="0" smtClean="0">
                        <a:latin typeface="Times New Roman" pitchFamily="18" charset="0"/>
                        <a:cs typeface="Times New Roman" pitchFamily="18" charset="0"/>
                      </a:rPr>
                      <a:t>,0</a:t>
                    </a:r>
                    <a:r>
                      <a:rPr lang="en-US" sz="1800" dirty="0">
                        <a:latin typeface="Times New Roman" pitchFamily="18" charset="0"/>
                        <a:cs typeface="Times New Roman" pitchFamily="18" charset="0"/>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9-43F5-BCA9-13A906A8EB57}"/>
                </c:ext>
              </c:extLst>
            </c:dLbl>
            <c:dLbl>
              <c:idx val="2"/>
              <c:layout>
                <c:manualLayout>
                  <c:x val="0.28798748565189747"/>
                  <c:y val="-4.3703981074498806E-2"/>
                </c:manualLayout>
              </c:layout>
              <c:tx>
                <c:rich>
                  <a:bodyPr/>
                  <a:lstStyle/>
                  <a:p>
                    <a:r>
                      <a:rPr lang="ru-RU" sz="1800" dirty="0" smtClean="0">
                        <a:latin typeface="Times New Roman" pitchFamily="18" charset="0"/>
                        <a:cs typeface="Times New Roman" pitchFamily="18" charset="0"/>
                      </a:rPr>
                      <a:t>56</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9</a:t>
                    </a:r>
                  </a:p>
                  <a:p>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39-43F5-BCA9-13A906A8EB57}"/>
                </c:ext>
              </c:extLst>
            </c:dLbl>
            <c:dLbl>
              <c:idx val="3"/>
              <c:tx>
                <c:rich>
                  <a:bodyPr/>
                  <a:lstStyle/>
                  <a:p>
                    <a:r>
                      <a:rPr lang="en-US" smtClean="0"/>
                      <a:t>0,</a:t>
                    </a:r>
                    <a:r>
                      <a:rPr lang="ru-RU" smtClean="0"/>
                      <a:t>7</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9-43F5-BCA9-13A906A8EB57}"/>
                </c:ext>
              </c:extLst>
            </c:dLbl>
            <c:spPr>
              <a:noFill/>
              <a:ln>
                <a:noFill/>
              </a:ln>
              <a:effectLst/>
            </c:spPr>
            <c:txPr>
              <a:bodyPr/>
              <a:lstStyle/>
              <a:p>
                <a:pPr>
                  <a:defRPr sz="20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0.23500000000000001</c:v>
                </c:pt>
                <c:pt idx="1">
                  <c:v>0.12000000000000002</c:v>
                </c:pt>
                <c:pt idx="2">
                  <c:v>0.63600000000000312</c:v>
                </c:pt>
                <c:pt idx="3">
                  <c:v>9.0000000000000028E-3</c:v>
                </c:pt>
              </c:numCache>
            </c:numRef>
          </c:val>
          <c:extLst>
            <c:ext xmlns:c16="http://schemas.microsoft.com/office/drawing/2014/chart" uri="{C3380CC4-5D6E-409C-BE32-E72D297353CC}">
              <c16:uniqueId val="{00000004-EF39-43F5-BCA9-13A906A8EB57}"/>
            </c:ext>
          </c:extLst>
        </c:ser>
        <c:dLbls>
          <c:showLegendKey val="0"/>
          <c:showVal val="0"/>
          <c:showCatName val="0"/>
          <c:showSerName val="0"/>
          <c:showPercent val="0"/>
          <c:showBubbleSize val="0"/>
          <c:showLeaderLines val="1"/>
        </c:dLbls>
      </c:pie3DChart>
      <c:spPr>
        <a:ln>
          <a:prstDash val="dash"/>
        </a:ln>
      </c:spPr>
    </c:plotArea>
    <c:legend>
      <c:legendPos val="b"/>
      <c:legendEntry>
        <c:idx val="0"/>
        <c:txPr>
          <a:bodyPr/>
          <a:lstStyle/>
          <a:p>
            <a:pPr>
              <a:defRPr sz="1800"/>
            </a:pPr>
            <a:endParaRPr lang="ru-RU"/>
          </a:p>
        </c:txPr>
      </c:legendEntry>
      <c:legendEntry>
        <c:idx val="1"/>
        <c:txPr>
          <a:bodyPr/>
          <a:lstStyle/>
          <a:p>
            <a:pPr>
              <a:defRPr sz="1800"/>
            </a:pPr>
            <a:endParaRPr lang="ru-RU"/>
          </a:p>
        </c:txPr>
      </c:legendEntry>
      <c:layout>
        <c:manualLayout>
          <c:xMode val="edge"/>
          <c:yMode val="edge"/>
          <c:x val="0"/>
          <c:y val="0.58522038248845887"/>
          <c:w val="0.98414633832535636"/>
          <c:h val="0.39372713328156589"/>
        </c:manualLayout>
      </c:layout>
      <c:overlay val="0"/>
      <c:spPr>
        <a:ln w="0">
          <a:prstDash val="dash"/>
        </a:ln>
      </c:spPr>
    </c:legend>
    <c:plotVisOnly val="1"/>
    <c:dispBlanksAs val="gap"/>
    <c:showDLblsOverMax val="0"/>
  </c:chart>
  <c:txPr>
    <a:bodyPr/>
    <a:lstStyle/>
    <a:p>
      <a:pPr>
        <a:defRPr sz="1800"/>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ru-RU" sz="2800" u="sng" dirty="0" smtClean="0">
                <a:solidFill>
                  <a:schemeClr val="accent2">
                    <a:lumMod val="50000"/>
                  </a:schemeClr>
                </a:solidFill>
                <a:latin typeface="Times New Roman" pitchFamily="18" charset="0"/>
                <a:cs typeface="Times New Roman" pitchFamily="18" charset="0"/>
              </a:rPr>
              <a:t>2023 год </a:t>
            </a:r>
            <a:r>
              <a:rPr lang="ru-RU" sz="2000" b="0" dirty="0" smtClean="0">
                <a:solidFill>
                  <a:schemeClr val="accent2">
                    <a:lumMod val="50000"/>
                  </a:schemeClr>
                </a:solidFill>
                <a:latin typeface="Times New Roman" pitchFamily="18" charset="0"/>
                <a:cs typeface="Times New Roman" pitchFamily="18" charset="0"/>
              </a:rPr>
              <a:t>(73,1% в общем объеме доходов</a:t>
            </a:r>
            <a:r>
              <a:rPr lang="ru-RU" sz="2000" b="0" dirty="0" smtClean="0">
                <a:latin typeface="Times New Roman" pitchFamily="18" charset="0"/>
                <a:cs typeface="Times New Roman" pitchFamily="18" charset="0"/>
              </a:rPr>
              <a:t>)</a:t>
            </a:r>
            <a:endParaRPr lang="ru-RU" sz="2000" b="0" dirty="0">
              <a:latin typeface="Times New Roman" pitchFamily="18" charset="0"/>
              <a:cs typeface="Times New Roman" pitchFamily="18" charset="0"/>
            </a:endParaRPr>
          </a:p>
        </c:rich>
      </c:tx>
      <c:layout>
        <c:manualLayout>
          <c:xMode val="edge"/>
          <c:yMode val="edge"/>
          <c:x val="0.14710624051283983"/>
          <c:y val="2.6894268138424205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3172042753771264E-2"/>
          <c:y val="0.20620514455728475"/>
          <c:w val="0.90682796537523658"/>
          <c:h val="0.49991627031158214"/>
        </c:manualLayout>
      </c:layout>
      <c:pie3DChart>
        <c:varyColors val="1"/>
        <c:ser>
          <c:idx val="0"/>
          <c:order val="0"/>
          <c:tx>
            <c:strRef>
              <c:f>Лист1!$B$1</c:f>
              <c:strCache>
                <c:ptCount val="1"/>
                <c:pt idx="0">
                  <c:v>2022 год</c:v>
                </c:pt>
              </c:strCache>
            </c:strRef>
          </c:tx>
          <c:explosion val="14"/>
          <c:dPt>
            <c:idx val="1"/>
            <c:bubble3D val="0"/>
            <c:explosion val="7"/>
            <c:extLst>
              <c:ext xmlns:c16="http://schemas.microsoft.com/office/drawing/2014/chart" uri="{C3380CC4-5D6E-409C-BE32-E72D297353CC}">
                <c16:uniqueId val="{00000000-FCB0-4033-A4BD-00535136CF5E}"/>
              </c:ext>
            </c:extLst>
          </c:dPt>
          <c:dLbls>
            <c:dLbl>
              <c:idx val="0"/>
              <c:layout>
                <c:manualLayout>
                  <c:x val="-0.1198474514085658"/>
                  <c:y val="3.16970887115628E-2"/>
                </c:manualLayout>
              </c:layout>
              <c:tx>
                <c:rich>
                  <a:bodyPr/>
                  <a:lstStyle/>
                  <a:p>
                    <a:r>
                      <a:rPr lang="en-US" sz="1800" dirty="0" smtClean="0">
                        <a:latin typeface="Times New Roman" pitchFamily="18" charset="0"/>
                        <a:cs typeface="Times New Roman" pitchFamily="18" charset="0"/>
                      </a:rPr>
                      <a:t>3</a:t>
                    </a:r>
                    <a:r>
                      <a:rPr lang="ru-RU" sz="18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6</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B0-4033-A4BD-00535136CF5E}"/>
                </c:ext>
              </c:extLst>
            </c:dLbl>
            <c:dLbl>
              <c:idx val="1"/>
              <c:layout>
                <c:manualLayout>
                  <c:x val="-3.3081664257539389E-2"/>
                  <c:y val="-1.6445647356367141E-2"/>
                </c:manualLayout>
              </c:layout>
              <c:tx>
                <c:rich>
                  <a:bodyPr/>
                  <a:lstStyle/>
                  <a:p>
                    <a:r>
                      <a:rPr lang="ru-RU" sz="1800" dirty="0" smtClean="0">
                        <a:latin typeface="Times New Roman" pitchFamily="18" charset="0"/>
                        <a:cs typeface="Times New Roman" pitchFamily="18" charset="0"/>
                      </a:rPr>
                      <a:t>3</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7</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B0-4033-A4BD-00535136CF5E}"/>
                </c:ext>
              </c:extLst>
            </c:dLbl>
            <c:dLbl>
              <c:idx val="2"/>
              <c:layout>
                <c:manualLayout>
                  <c:x val="0.28798748565189752"/>
                  <c:y val="-4.370398107449882E-2"/>
                </c:manualLayout>
              </c:layout>
              <c:tx>
                <c:rich>
                  <a:bodyPr/>
                  <a:lstStyle/>
                  <a:p>
                    <a:r>
                      <a:rPr lang="en-US" sz="1800" dirty="0" smtClean="0">
                        <a:latin typeface="Times New Roman" pitchFamily="18" charset="0"/>
                        <a:cs typeface="Times New Roman" pitchFamily="18" charset="0"/>
                      </a:rPr>
                      <a:t>6</a:t>
                    </a:r>
                    <a:r>
                      <a:rPr lang="ru-RU" sz="1800" dirty="0" smtClean="0">
                        <a:latin typeface="Times New Roman" pitchFamily="18" charset="0"/>
                        <a:cs typeface="Times New Roman" pitchFamily="18" charset="0"/>
                      </a:rPr>
                      <a:t>3</a:t>
                    </a:r>
                    <a:r>
                      <a:rPr lang="en-US" sz="1800" dirty="0" smtClean="0">
                        <a:latin typeface="Times New Roman" pitchFamily="18" charset="0"/>
                        <a:cs typeface="Times New Roman" pitchFamily="18" charset="0"/>
                      </a:rPr>
                      <a:t>,0</a:t>
                    </a:r>
                    <a:r>
                      <a:rPr lang="en-US" sz="1800" dirty="0">
                        <a:latin typeface="Times New Roman" pitchFamily="18" charset="0"/>
                        <a:cs typeface="Times New Roman" pitchFamily="18" charset="0"/>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B0-4033-A4BD-00535136CF5E}"/>
                </c:ext>
              </c:extLst>
            </c:dLbl>
            <c:spPr>
              <a:noFill/>
              <a:ln>
                <a:noFill/>
              </a:ln>
              <a:effectLst/>
            </c:spPr>
            <c:txPr>
              <a:bodyPr/>
              <a:lstStyle/>
              <a:p>
                <a:pPr>
                  <a:defRPr sz="20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0.23300000000000001</c:v>
                </c:pt>
                <c:pt idx="1">
                  <c:v>8.9000000000000065E-2</c:v>
                </c:pt>
                <c:pt idx="2">
                  <c:v>0.6700000000000037</c:v>
                </c:pt>
                <c:pt idx="3">
                  <c:v>8.0000000000000227E-3</c:v>
                </c:pt>
              </c:numCache>
            </c:numRef>
          </c:val>
          <c:extLst>
            <c:ext xmlns:c16="http://schemas.microsoft.com/office/drawing/2014/chart" uri="{C3380CC4-5D6E-409C-BE32-E72D297353CC}">
              <c16:uniqueId val="{00000003-FCB0-4033-A4BD-00535136CF5E}"/>
            </c:ext>
          </c:extLst>
        </c:ser>
        <c:dLbls>
          <c:showLegendKey val="0"/>
          <c:showVal val="0"/>
          <c:showCatName val="0"/>
          <c:showSerName val="0"/>
          <c:showPercent val="0"/>
          <c:showBubbleSize val="0"/>
          <c:showLeaderLines val="1"/>
        </c:dLbls>
      </c:pie3DChart>
      <c:spPr>
        <a:ln>
          <a:prstDash val="dash"/>
        </a:ln>
      </c:spPr>
    </c:plotArea>
    <c:legend>
      <c:legendPos val="b"/>
      <c:legendEntry>
        <c:idx val="0"/>
        <c:txPr>
          <a:bodyPr/>
          <a:lstStyle/>
          <a:p>
            <a:pPr>
              <a:defRPr sz="1800"/>
            </a:pPr>
            <a:endParaRPr lang="ru-RU"/>
          </a:p>
        </c:txPr>
      </c:legendEntry>
      <c:legendEntry>
        <c:idx val="1"/>
        <c:txPr>
          <a:bodyPr/>
          <a:lstStyle/>
          <a:p>
            <a:pPr>
              <a:defRPr sz="1800"/>
            </a:pPr>
            <a:endParaRPr lang="ru-RU"/>
          </a:p>
        </c:txPr>
      </c:legendEntry>
      <c:layout>
        <c:manualLayout>
          <c:xMode val="edge"/>
          <c:yMode val="edge"/>
          <c:x val="0"/>
          <c:y val="0.57668387772814245"/>
          <c:w val="0.98414633832535636"/>
          <c:h val="0.38868433003207392"/>
        </c:manualLayout>
      </c:layout>
      <c:overlay val="0"/>
      <c:spPr>
        <a:ln w="0">
          <a:prstDash val="dash"/>
        </a:ln>
      </c:spPr>
    </c:legend>
    <c:plotVisOnly val="1"/>
    <c:dispBlanksAs val="gap"/>
    <c:showDLblsOverMax val="0"/>
  </c:chart>
  <c:txPr>
    <a:bodyPr/>
    <a:lstStyle/>
    <a:p>
      <a:pPr>
        <a:defRPr sz="18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09347094147362"/>
          <c:y val="3.6067381402066452E-2"/>
          <c:w val="0.47665108267716533"/>
          <c:h val="0.84179699803149921"/>
        </c:manualLayout>
      </c:layout>
      <c:barChart>
        <c:barDir val="bar"/>
        <c:grouping val="percentStacked"/>
        <c:varyColors val="0"/>
        <c:ser>
          <c:idx val="0"/>
          <c:order val="0"/>
          <c:tx>
            <c:strRef>
              <c:f>Лист1!$B$1</c:f>
              <c:strCache>
                <c:ptCount val="1"/>
                <c:pt idx="0">
                  <c:v>Социальная направленность </c:v>
                </c:pt>
              </c:strCache>
            </c:strRef>
          </c:tx>
          <c:spPr>
            <a:solidFill>
              <a:srgbClr val="92D050"/>
            </a:solidFill>
          </c:spPr>
          <c:invertIfNegative val="0"/>
          <c:dLbls>
            <c:spPr>
              <a:noFill/>
              <a:ln>
                <a:noFill/>
              </a:ln>
              <a:effectLst/>
            </c:spPr>
            <c:txPr>
              <a:bodyPr/>
              <a:lstStyle/>
              <a:p>
                <a:pPr>
                  <a:defRPr sz="1400">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2023 год</c:v>
                </c:pt>
                <c:pt idx="1">
                  <c:v>2022 год</c:v>
                </c:pt>
                <c:pt idx="2">
                  <c:v>2021 год</c:v>
                </c:pt>
                <c:pt idx="3">
                  <c:v>2020 год  прогноз</c:v>
                </c:pt>
                <c:pt idx="4">
                  <c:v>2019 год</c:v>
                </c:pt>
              </c:strCache>
            </c:strRef>
          </c:cat>
          <c:val>
            <c:numRef>
              <c:f>Лист1!$B$2:$B$6</c:f>
              <c:numCache>
                <c:formatCode>General</c:formatCode>
                <c:ptCount val="5"/>
                <c:pt idx="0">
                  <c:v>78.400000000000006</c:v>
                </c:pt>
                <c:pt idx="1">
                  <c:v>81.2</c:v>
                </c:pt>
                <c:pt idx="2">
                  <c:v>80.400000000000006</c:v>
                </c:pt>
                <c:pt idx="3">
                  <c:v>80.599999999999994</c:v>
                </c:pt>
                <c:pt idx="4">
                  <c:v>79.8</c:v>
                </c:pt>
              </c:numCache>
            </c:numRef>
          </c:val>
          <c:extLst>
            <c:ext xmlns:c16="http://schemas.microsoft.com/office/drawing/2014/chart" uri="{C3380CC4-5D6E-409C-BE32-E72D297353CC}">
              <c16:uniqueId val="{00000000-81D1-4C22-8211-BE50A6EB1A62}"/>
            </c:ext>
          </c:extLst>
        </c:ser>
        <c:ser>
          <c:idx val="1"/>
          <c:order val="1"/>
          <c:tx>
            <c:strRef>
              <c:f>Лист1!$C$1</c:f>
              <c:strCache>
                <c:ptCount val="1"/>
                <c:pt idx="0">
                  <c:v>Другие расходы</c:v>
                </c:pt>
              </c:strCache>
            </c:strRef>
          </c:tx>
          <c:invertIfNegative val="0"/>
          <c:dLbls>
            <c:spPr>
              <a:solidFill>
                <a:schemeClr val="accent2">
                  <a:lumMod val="40000"/>
                  <a:lumOff val="60000"/>
                </a:schemeClr>
              </a:solidFill>
            </c:spPr>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2023 год</c:v>
                </c:pt>
                <c:pt idx="1">
                  <c:v>2022 год</c:v>
                </c:pt>
                <c:pt idx="2">
                  <c:v>2021 год</c:v>
                </c:pt>
                <c:pt idx="3">
                  <c:v>2020 год  прогноз</c:v>
                </c:pt>
                <c:pt idx="4">
                  <c:v>2019 год</c:v>
                </c:pt>
              </c:strCache>
            </c:strRef>
          </c:cat>
          <c:val>
            <c:numRef>
              <c:f>Лист1!$C$2:$C$6</c:f>
              <c:numCache>
                <c:formatCode>General</c:formatCode>
                <c:ptCount val="5"/>
                <c:pt idx="0">
                  <c:v>21.6</c:v>
                </c:pt>
                <c:pt idx="1">
                  <c:v>18.8</c:v>
                </c:pt>
                <c:pt idx="2">
                  <c:v>19.600000000000001</c:v>
                </c:pt>
                <c:pt idx="3">
                  <c:v>19.399999999999999</c:v>
                </c:pt>
                <c:pt idx="4">
                  <c:v>20.2</c:v>
                </c:pt>
              </c:numCache>
            </c:numRef>
          </c:val>
          <c:extLst>
            <c:ext xmlns:c16="http://schemas.microsoft.com/office/drawing/2014/chart" uri="{C3380CC4-5D6E-409C-BE32-E72D297353CC}">
              <c16:uniqueId val="{00000001-81D1-4C22-8211-BE50A6EB1A62}"/>
            </c:ext>
          </c:extLst>
        </c:ser>
        <c:dLbls>
          <c:showLegendKey val="0"/>
          <c:showVal val="0"/>
          <c:showCatName val="0"/>
          <c:showSerName val="0"/>
          <c:showPercent val="0"/>
          <c:showBubbleSize val="0"/>
        </c:dLbls>
        <c:gapWidth val="150"/>
        <c:overlap val="100"/>
        <c:axId val="134646016"/>
        <c:axId val="134656000"/>
      </c:barChart>
      <c:catAx>
        <c:axId val="134646016"/>
        <c:scaling>
          <c:orientation val="minMax"/>
        </c:scaling>
        <c:delete val="0"/>
        <c:axPos val="l"/>
        <c:numFmt formatCode="General" sourceLinked="0"/>
        <c:majorTickMark val="out"/>
        <c:minorTickMark val="none"/>
        <c:tickLblPos val="nextTo"/>
        <c:txPr>
          <a:bodyPr/>
          <a:lstStyle/>
          <a:p>
            <a:pPr>
              <a:defRPr sz="1200"/>
            </a:pPr>
            <a:endParaRPr lang="ru-RU"/>
          </a:p>
        </c:txPr>
        <c:crossAx val="134656000"/>
        <c:crosses val="autoZero"/>
        <c:auto val="1"/>
        <c:lblAlgn val="ctr"/>
        <c:lblOffset val="100"/>
        <c:noMultiLvlLbl val="0"/>
      </c:catAx>
      <c:valAx>
        <c:axId val="134656000"/>
        <c:scaling>
          <c:orientation val="minMax"/>
        </c:scaling>
        <c:delete val="0"/>
        <c:axPos val="b"/>
        <c:majorGridlines/>
        <c:numFmt formatCode="0%" sourceLinked="1"/>
        <c:majorTickMark val="out"/>
        <c:minorTickMark val="none"/>
        <c:tickLblPos val="nextTo"/>
        <c:txPr>
          <a:bodyPr/>
          <a:lstStyle/>
          <a:p>
            <a:pPr>
              <a:defRPr sz="1400"/>
            </a:pPr>
            <a:endParaRPr lang="ru-RU"/>
          </a:p>
        </c:txPr>
        <c:crossAx val="134646016"/>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just">
              <a:defRPr sz="1400"/>
            </a:pPr>
            <a:r>
              <a:rPr lang="ru-RU" sz="1400" dirty="0" smtClean="0"/>
              <a:t>Удельный</a:t>
            </a:r>
            <a:r>
              <a:rPr lang="ru-RU" sz="1400" baseline="0" dirty="0" smtClean="0"/>
              <a:t> вес социальной сферы  </a:t>
            </a:r>
          </a:p>
          <a:p>
            <a:pPr algn="just">
              <a:defRPr sz="1400"/>
            </a:pPr>
            <a:r>
              <a:rPr lang="ru-RU" sz="1400" baseline="0" dirty="0" smtClean="0"/>
              <a:t>в общем объеме расходов на 2020 год</a:t>
            </a:r>
            <a:endParaRPr lang="ru-RU" sz="1400" dirty="0"/>
          </a:p>
        </c:rich>
      </c:tx>
      <c:overlay val="0"/>
    </c:title>
    <c:autoTitleDeleted val="0"/>
    <c:plotArea>
      <c:layout>
        <c:manualLayout>
          <c:layoutTarget val="inner"/>
          <c:xMode val="edge"/>
          <c:yMode val="edge"/>
          <c:x val="2.8792222925864211E-2"/>
          <c:y val="0.32002803782036127"/>
          <c:w val="0.79605508760846433"/>
          <c:h val="0.54877632643991969"/>
        </c:manualLayout>
      </c:layout>
      <c:barChart>
        <c:barDir val="col"/>
        <c:grouping val="percentStacked"/>
        <c:varyColors val="0"/>
        <c:ser>
          <c:idx val="0"/>
          <c:order val="0"/>
          <c:tx>
            <c:strRef>
              <c:f>Лист1!$B$1</c:f>
              <c:strCache>
                <c:ptCount val="1"/>
                <c:pt idx="0">
                  <c:v>2021</c:v>
                </c:pt>
              </c:strCache>
            </c:strRef>
          </c:tx>
          <c:spPr>
            <a:solidFill>
              <a:schemeClr val="accent1">
                <a:lumMod val="75000"/>
              </a:schemeClr>
            </a:solidFill>
          </c:spPr>
          <c:invertIfNegative val="0"/>
          <c:dLbls>
            <c:spPr>
              <a:noFill/>
              <a:ln>
                <a:noFill/>
              </a:ln>
              <a:effectLst/>
            </c:spPr>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Образование</c:v>
                </c:pt>
                <c:pt idx="1">
                  <c:v>Культура</c:v>
                </c:pt>
                <c:pt idx="2">
                  <c:v>Социальная политика</c:v>
                </c:pt>
                <c:pt idx="3">
                  <c:v>Физическая  культура и спорт</c:v>
                </c:pt>
                <c:pt idx="4">
                  <c:v>Здравоохранение</c:v>
                </c:pt>
              </c:strCache>
            </c:strRef>
          </c:cat>
          <c:val>
            <c:numRef>
              <c:f>Лист1!$B$2:$B$6</c:f>
              <c:numCache>
                <c:formatCode>General</c:formatCode>
                <c:ptCount val="5"/>
                <c:pt idx="0">
                  <c:v>70</c:v>
                </c:pt>
                <c:pt idx="1">
                  <c:v>4.9000000000000004</c:v>
                </c:pt>
                <c:pt idx="2">
                  <c:v>4.4000000000000004</c:v>
                </c:pt>
                <c:pt idx="3">
                  <c:v>1</c:v>
                </c:pt>
                <c:pt idx="4">
                  <c:v>0.1</c:v>
                </c:pt>
              </c:numCache>
            </c:numRef>
          </c:val>
          <c:extLst>
            <c:ext xmlns:c16="http://schemas.microsoft.com/office/drawing/2014/chart" uri="{C3380CC4-5D6E-409C-BE32-E72D297353CC}">
              <c16:uniqueId val="{00000000-10C6-4242-BDBF-271AC96202E5}"/>
            </c:ext>
          </c:extLst>
        </c:ser>
        <c:ser>
          <c:idx val="1"/>
          <c:order val="1"/>
          <c:tx>
            <c:strRef>
              <c:f>Лист1!$C$1</c:f>
              <c:strCache>
                <c:ptCount val="1"/>
                <c:pt idx="0">
                  <c:v>2022</c:v>
                </c:pt>
              </c:strCache>
            </c:strRef>
          </c:tx>
          <c:invertIfNegative val="0"/>
          <c:dLbls>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Образование</c:v>
                </c:pt>
                <c:pt idx="1">
                  <c:v>Культура</c:v>
                </c:pt>
                <c:pt idx="2">
                  <c:v>Социальная политика</c:v>
                </c:pt>
                <c:pt idx="3">
                  <c:v>Физическая  культура и спорт</c:v>
                </c:pt>
                <c:pt idx="4">
                  <c:v>Здравоохранение</c:v>
                </c:pt>
              </c:strCache>
            </c:strRef>
          </c:cat>
          <c:val>
            <c:numRef>
              <c:f>Лист1!$C$2:$C$6</c:f>
              <c:numCache>
                <c:formatCode>General</c:formatCode>
                <c:ptCount val="5"/>
                <c:pt idx="0">
                  <c:v>71.400000000000006</c:v>
                </c:pt>
                <c:pt idx="1">
                  <c:v>4.8</c:v>
                </c:pt>
                <c:pt idx="2">
                  <c:v>4</c:v>
                </c:pt>
                <c:pt idx="3">
                  <c:v>0.9</c:v>
                </c:pt>
                <c:pt idx="4">
                  <c:v>0.1</c:v>
                </c:pt>
              </c:numCache>
            </c:numRef>
          </c:val>
          <c:extLst>
            <c:ext xmlns:c16="http://schemas.microsoft.com/office/drawing/2014/chart" uri="{C3380CC4-5D6E-409C-BE32-E72D297353CC}">
              <c16:uniqueId val="{00000001-10C6-4242-BDBF-271AC96202E5}"/>
            </c:ext>
          </c:extLst>
        </c:ser>
        <c:ser>
          <c:idx val="2"/>
          <c:order val="2"/>
          <c:tx>
            <c:strRef>
              <c:f>Лист1!$D$1</c:f>
              <c:strCache>
                <c:ptCount val="1"/>
                <c:pt idx="0">
                  <c:v>2023</c:v>
                </c:pt>
              </c:strCache>
            </c:strRef>
          </c:tx>
          <c:spPr>
            <a:solidFill>
              <a:srgbClr val="00B050"/>
            </a:solidFill>
          </c:spPr>
          <c:invertIfNegative val="0"/>
          <c:dLbls>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Образование</c:v>
                </c:pt>
                <c:pt idx="1">
                  <c:v>Культура</c:v>
                </c:pt>
                <c:pt idx="2">
                  <c:v>Социальная политика</c:v>
                </c:pt>
                <c:pt idx="3">
                  <c:v>Физическая  культура и спорт</c:v>
                </c:pt>
                <c:pt idx="4">
                  <c:v>Здравоохранение</c:v>
                </c:pt>
              </c:strCache>
            </c:strRef>
          </c:cat>
          <c:val>
            <c:numRef>
              <c:f>Лист1!$D$2:$D$6</c:f>
              <c:numCache>
                <c:formatCode>General</c:formatCode>
                <c:ptCount val="5"/>
                <c:pt idx="0">
                  <c:v>67.8</c:v>
                </c:pt>
                <c:pt idx="1">
                  <c:v>5.2</c:v>
                </c:pt>
                <c:pt idx="2">
                  <c:v>4.3</c:v>
                </c:pt>
                <c:pt idx="3">
                  <c:v>1</c:v>
                </c:pt>
                <c:pt idx="4">
                  <c:v>0.1</c:v>
                </c:pt>
              </c:numCache>
            </c:numRef>
          </c:val>
          <c:extLst>
            <c:ext xmlns:c16="http://schemas.microsoft.com/office/drawing/2014/chart" uri="{C3380CC4-5D6E-409C-BE32-E72D297353CC}">
              <c16:uniqueId val="{00000002-10C6-4242-BDBF-271AC96202E5}"/>
            </c:ext>
          </c:extLst>
        </c:ser>
        <c:dLbls>
          <c:showLegendKey val="0"/>
          <c:showVal val="1"/>
          <c:showCatName val="0"/>
          <c:showSerName val="0"/>
          <c:showPercent val="0"/>
          <c:showBubbleSize val="0"/>
        </c:dLbls>
        <c:gapWidth val="95"/>
        <c:overlap val="100"/>
        <c:axId val="137085696"/>
        <c:axId val="137087232"/>
      </c:barChart>
      <c:catAx>
        <c:axId val="137085696"/>
        <c:scaling>
          <c:orientation val="minMax"/>
        </c:scaling>
        <c:delete val="0"/>
        <c:axPos val="b"/>
        <c:numFmt formatCode="General" sourceLinked="0"/>
        <c:majorTickMark val="none"/>
        <c:minorTickMark val="none"/>
        <c:tickLblPos val="nextTo"/>
        <c:txPr>
          <a:bodyPr/>
          <a:lstStyle/>
          <a:p>
            <a:pPr>
              <a:defRPr sz="900"/>
            </a:pPr>
            <a:endParaRPr lang="ru-RU"/>
          </a:p>
        </c:txPr>
        <c:crossAx val="137087232"/>
        <c:crosses val="autoZero"/>
        <c:auto val="1"/>
        <c:lblAlgn val="ctr"/>
        <c:lblOffset val="100"/>
        <c:noMultiLvlLbl val="0"/>
      </c:catAx>
      <c:valAx>
        <c:axId val="137087232"/>
        <c:scaling>
          <c:orientation val="minMax"/>
        </c:scaling>
        <c:delete val="1"/>
        <c:axPos val="l"/>
        <c:numFmt formatCode="0%" sourceLinked="1"/>
        <c:majorTickMark val="out"/>
        <c:minorTickMark val="none"/>
        <c:tickLblPos val="none"/>
        <c:crossAx val="137085696"/>
        <c:crosses val="autoZero"/>
        <c:crossBetween val="between"/>
      </c:valAx>
    </c:plotArea>
    <c:legend>
      <c:legendPos val="t"/>
      <c:layout>
        <c:manualLayout>
          <c:xMode val="edge"/>
          <c:yMode val="edge"/>
          <c:x val="0"/>
          <c:y val="0.18548170573640074"/>
          <c:w val="0.85905167788379899"/>
          <c:h val="0.1306417342517498"/>
        </c:manualLayout>
      </c:layout>
      <c:overlay val="0"/>
      <c:txPr>
        <a:bodyPr/>
        <a:lstStyle/>
        <a:p>
          <a:pPr>
            <a:defRPr>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6567673036329"/>
          <c:y val="0.16320028300920991"/>
          <c:w val="0.49473029472419733"/>
          <c:h val="0.79937146852048646"/>
        </c:manualLayout>
      </c:layout>
      <c:pieChart>
        <c:varyColors val="1"/>
        <c:ser>
          <c:idx val="0"/>
          <c:order val="0"/>
          <c:tx>
            <c:strRef>
              <c:f>Лист1!$B$1</c:f>
              <c:strCache>
                <c:ptCount val="1"/>
                <c:pt idx="0">
                  <c:v>Продажи</c:v>
                </c:pt>
              </c:strCache>
            </c:strRef>
          </c:tx>
          <c:spPr>
            <a:scene3d>
              <a:camera prst="orthographicFront"/>
              <a:lightRig rig="threePt" dir="t"/>
            </a:scene3d>
            <a:sp3d prstMaterial="metal">
              <a:bevelT w="323850" prst="slope"/>
              <a:bevelB w="241300" h="50800" prst="softRound"/>
            </a:sp3d>
          </c:spPr>
          <c:explosion val="5"/>
          <c:dPt>
            <c:idx val="0"/>
            <c:bubble3D val="0"/>
            <c:explosion val="3"/>
            <c:extLst>
              <c:ext xmlns:c16="http://schemas.microsoft.com/office/drawing/2014/chart" uri="{C3380CC4-5D6E-409C-BE32-E72D297353CC}">
                <c16:uniqueId val="{00000000-9924-49C2-A536-BB1DA8F4CA62}"/>
              </c:ext>
            </c:extLst>
          </c:dPt>
          <c:dPt>
            <c:idx val="3"/>
            <c:bubble3D val="0"/>
            <c:explosion val="17"/>
            <c:spPr>
              <a:solidFill>
                <a:srgbClr val="FF0000"/>
              </a:solidFill>
              <a:scene3d>
                <a:camera prst="orthographicFront"/>
                <a:lightRig rig="threePt" dir="t"/>
              </a:scene3d>
              <a:sp3d prstMaterial="metal">
                <a:bevelT w="323850" prst="slope"/>
                <a:bevelB w="241300" h="50800" prst="softRound"/>
              </a:sp3d>
            </c:spPr>
            <c:extLst>
              <c:ext xmlns:c16="http://schemas.microsoft.com/office/drawing/2014/chart" uri="{C3380CC4-5D6E-409C-BE32-E72D297353CC}">
                <c16:uniqueId val="{00000001-9924-49C2-A536-BB1DA8F4CA62}"/>
              </c:ext>
            </c:extLst>
          </c:dPt>
          <c:dPt>
            <c:idx val="4"/>
            <c:bubble3D val="0"/>
            <c:spPr>
              <a:solidFill>
                <a:srgbClr val="00B0F0"/>
              </a:solidFill>
              <a:scene3d>
                <a:camera prst="orthographicFront"/>
                <a:lightRig rig="threePt" dir="t"/>
              </a:scene3d>
              <a:sp3d prstMaterial="metal">
                <a:bevelT w="323850" prst="slope"/>
                <a:bevelB w="241300" h="50800" prst="softRound"/>
              </a:sp3d>
            </c:spPr>
            <c:extLst>
              <c:ext xmlns:c16="http://schemas.microsoft.com/office/drawing/2014/chart" uri="{C3380CC4-5D6E-409C-BE32-E72D297353CC}">
                <c16:uniqueId val="{00000002-9924-49C2-A536-BB1DA8F4CA62}"/>
              </c:ext>
            </c:extLst>
          </c:dPt>
          <c:dPt>
            <c:idx val="5"/>
            <c:bubble3D val="0"/>
            <c:explosion val="7"/>
            <c:spPr>
              <a:solidFill>
                <a:schemeClr val="accent2">
                  <a:lumMod val="20000"/>
                  <a:lumOff val="80000"/>
                </a:schemeClr>
              </a:solidFill>
              <a:scene3d>
                <a:camera prst="orthographicFront"/>
                <a:lightRig rig="threePt" dir="t"/>
              </a:scene3d>
              <a:sp3d prstMaterial="metal">
                <a:bevelT w="323850" prst="slope"/>
                <a:bevelB w="241300" h="50800" prst="softRound"/>
              </a:sp3d>
            </c:spPr>
            <c:extLst>
              <c:ext xmlns:c16="http://schemas.microsoft.com/office/drawing/2014/chart" uri="{C3380CC4-5D6E-409C-BE32-E72D297353CC}">
                <c16:uniqueId val="{00000003-9924-49C2-A536-BB1DA8F4CA62}"/>
              </c:ext>
            </c:extLst>
          </c:dPt>
          <c:dPt>
            <c:idx val="6"/>
            <c:bubble3D val="0"/>
            <c:explosion val="1"/>
            <c:extLst>
              <c:ext xmlns:c16="http://schemas.microsoft.com/office/drawing/2014/chart" uri="{C3380CC4-5D6E-409C-BE32-E72D297353CC}">
                <c16:uniqueId val="{00000004-9924-49C2-A536-BB1DA8F4CA62}"/>
              </c:ext>
            </c:extLst>
          </c:dPt>
          <c:dPt>
            <c:idx val="7"/>
            <c:bubble3D val="0"/>
            <c:spPr>
              <a:solidFill>
                <a:srgbClr val="FF0000"/>
              </a:solidFill>
              <a:scene3d>
                <a:camera prst="orthographicFront"/>
                <a:lightRig rig="threePt" dir="t"/>
              </a:scene3d>
              <a:sp3d prstMaterial="metal">
                <a:bevelT w="323850" prst="slope"/>
                <a:bevelB w="241300" h="50800" prst="softRound"/>
              </a:sp3d>
            </c:spPr>
            <c:extLst>
              <c:ext xmlns:c16="http://schemas.microsoft.com/office/drawing/2014/chart" uri="{C3380CC4-5D6E-409C-BE32-E72D297353CC}">
                <c16:uniqueId val="{00000005-9924-49C2-A536-BB1DA8F4CA62}"/>
              </c:ext>
            </c:extLst>
          </c:dPt>
          <c:dPt>
            <c:idx val="8"/>
            <c:bubble3D val="0"/>
            <c:explosion val="3"/>
            <c:extLst>
              <c:ext xmlns:c16="http://schemas.microsoft.com/office/drawing/2014/chart" uri="{C3380CC4-5D6E-409C-BE32-E72D297353CC}">
                <c16:uniqueId val="{00000006-9924-49C2-A536-BB1DA8F4CA62}"/>
              </c:ext>
            </c:extLst>
          </c:dPt>
          <c:dPt>
            <c:idx val="9"/>
            <c:bubble3D val="0"/>
            <c:explosion val="11"/>
            <c:spPr>
              <a:solidFill>
                <a:srgbClr val="92D050"/>
              </a:solidFill>
              <a:scene3d>
                <a:camera prst="orthographicFront"/>
                <a:lightRig rig="threePt" dir="t"/>
              </a:scene3d>
              <a:sp3d prstMaterial="metal">
                <a:bevelT w="323850" prst="slope"/>
                <a:bevelB w="241300" h="50800" prst="softRound"/>
              </a:sp3d>
            </c:spPr>
            <c:extLst>
              <c:ext xmlns:c16="http://schemas.microsoft.com/office/drawing/2014/chart" uri="{C3380CC4-5D6E-409C-BE32-E72D297353CC}">
                <c16:uniqueId val="{00000007-9924-49C2-A536-BB1DA8F4CA62}"/>
              </c:ext>
            </c:extLst>
          </c:dPt>
          <c:dLbls>
            <c:dLbl>
              <c:idx val="0"/>
              <c:layout>
                <c:manualLayout>
                  <c:x val="1.8054743049383405E-2"/>
                  <c:y val="-4.43916353809195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24-49C2-A536-BB1DA8F4CA62}"/>
                </c:ext>
              </c:extLst>
            </c:dLbl>
            <c:dLbl>
              <c:idx val="1"/>
              <c:layout>
                <c:manualLayout>
                  <c:x val="0.13413277430979867"/>
                  <c:y val="-7.34221675588424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24-49C2-A536-BB1DA8F4CA62}"/>
                </c:ext>
              </c:extLst>
            </c:dLbl>
            <c:dLbl>
              <c:idx val="2"/>
              <c:layout>
                <c:manualLayout>
                  <c:x val="6.949271261526499E-2"/>
                  <c:y val="3.972296511750211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24-49C2-A536-BB1DA8F4CA62}"/>
                </c:ext>
              </c:extLst>
            </c:dLbl>
            <c:dLbl>
              <c:idx val="3"/>
              <c:layout>
                <c:manualLayout>
                  <c:x val="6.2361886005721852E-2"/>
                  <c:y val="8.90725207593847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24-49C2-A536-BB1DA8F4CA62}"/>
                </c:ext>
              </c:extLst>
            </c:dLbl>
            <c:dLbl>
              <c:idx val="4"/>
              <c:layout>
                <c:manualLayout>
                  <c:x val="-4.1823477946894824E-2"/>
                  <c:y val="0.2186594998113748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24-49C2-A536-BB1DA8F4CA62}"/>
                </c:ext>
              </c:extLst>
            </c:dLbl>
            <c:dLbl>
              <c:idx val="5"/>
              <c:layout>
                <c:manualLayout>
                  <c:x val="0.21008673732432559"/>
                  <c:y val="-0.17664865486479941"/>
                </c:manualLayout>
              </c:layout>
              <c:tx>
                <c:rich>
                  <a:bodyPr/>
                  <a:lstStyle/>
                  <a:p>
                    <a:r>
                      <a:rPr lang="ru-RU" dirty="0" smtClean="0"/>
                      <a:t>Образование</a:t>
                    </a:r>
                    <a:r>
                      <a:rPr lang="ru-RU" dirty="0"/>
                      <a:t>; 535000,4</a:t>
                    </a:r>
                  </a:p>
                </c:rich>
              </c:tx>
              <c:showLegendKey val="0"/>
              <c:showVal val="1"/>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03-9924-49C2-A536-BB1DA8F4CA62}"/>
                </c:ext>
              </c:extLst>
            </c:dLbl>
            <c:dLbl>
              <c:idx val="6"/>
              <c:layout>
                <c:manualLayout>
                  <c:x val="-0.20586107836976447"/>
                  <c:y val="-4.477064052921898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24-49C2-A536-BB1DA8F4CA62}"/>
                </c:ext>
              </c:extLst>
            </c:dLbl>
            <c:dLbl>
              <c:idx val="8"/>
              <c:layout>
                <c:manualLayout>
                  <c:x val="5.2464656704810583E-2"/>
                  <c:y val="-6.40923650622468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24-49C2-A536-BB1DA8F4CA62}"/>
                </c:ext>
              </c:extLst>
            </c:dLbl>
            <c:dLbl>
              <c:idx val="9"/>
              <c:layout>
                <c:manualLayout>
                  <c:x val="0.10138413440173316"/>
                  <c:y val="-1.24272317127386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24-49C2-A536-BB1DA8F4CA62}"/>
                </c:ext>
              </c:extLst>
            </c:dLbl>
            <c:dLbl>
              <c:idx val="10"/>
              <c:layout>
                <c:manualLayout>
                  <c:x val="0.11359056892984111"/>
                  <c:y val="3.474208015976417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24-49C2-A536-BB1DA8F4CA62}"/>
                </c:ext>
              </c:extLst>
            </c:dLbl>
            <c:spPr>
              <a:noFill/>
              <a:ln>
                <a:noFill/>
              </a:ln>
              <a:effectLst/>
            </c:spPr>
            <c:txPr>
              <a:bodyPr/>
              <a:lstStyle/>
              <a:p>
                <a:pPr>
                  <a:defRPr sz="1200"/>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Лист1!$A$2:$A$12</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Здравоохранение</c:v>
                </c:pt>
                <c:pt idx="8">
                  <c:v>Социальная политика</c:v>
                </c:pt>
                <c:pt idx="9">
                  <c:v>Физическая культура и спорт</c:v>
                </c:pt>
                <c:pt idx="10">
                  <c:v>Межбюджетные трансферты</c:v>
                </c:pt>
              </c:strCache>
            </c:strRef>
          </c:cat>
          <c:val>
            <c:numRef>
              <c:f>Лист1!$B$2:$B$12</c:f>
              <c:numCache>
                <c:formatCode>General</c:formatCode>
                <c:ptCount val="11"/>
                <c:pt idx="0">
                  <c:v>77873.5</c:v>
                </c:pt>
                <c:pt idx="1">
                  <c:v>662.1</c:v>
                </c:pt>
                <c:pt idx="2">
                  <c:v>28438.400000000001</c:v>
                </c:pt>
                <c:pt idx="3">
                  <c:v>2196.6999999999998</c:v>
                </c:pt>
                <c:pt idx="4">
                  <c:v>497.3</c:v>
                </c:pt>
                <c:pt idx="5">
                  <c:v>535000.4</c:v>
                </c:pt>
                <c:pt idx="6">
                  <c:v>37504.400000000001</c:v>
                </c:pt>
                <c:pt idx="7">
                  <c:v>953.5</c:v>
                </c:pt>
                <c:pt idx="8">
                  <c:v>33802</c:v>
                </c:pt>
                <c:pt idx="9">
                  <c:v>7446.1</c:v>
                </c:pt>
                <c:pt idx="10">
                  <c:v>39883.699999999997</c:v>
                </c:pt>
              </c:numCache>
            </c:numRef>
          </c:val>
          <c:extLst>
            <c:ext xmlns:c16="http://schemas.microsoft.com/office/drawing/2014/chart" uri="{C3380CC4-5D6E-409C-BE32-E72D297353CC}">
              <c16:uniqueId val="{0000000B-9924-49C2-A536-BB1DA8F4CA62}"/>
            </c:ext>
          </c:extLst>
        </c:ser>
        <c:dLbls>
          <c:showLegendKey val="0"/>
          <c:showVal val="0"/>
          <c:showCatName val="0"/>
          <c:showSerName val="0"/>
          <c:showPercent val="0"/>
          <c:showBubbleSize val="0"/>
          <c:showLeaderLines val="1"/>
        </c:dLbls>
        <c:firstSliceAng val="48"/>
      </c:pieChart>
    </c:plotArea>
    <c:plotVisOnly val="1"/>
    <c:dispBlanksAs val="gap"/>
    <c:showDLblsOverMax val="0"/>
  </c:chart>
  <c:txPr>
    <a:bodyPr/>
    <a:lstStyle/>
    <a:p>
      <a:pPr>
        <a:defRPr sz="1800"/>
      </a:pPr>
      <a:endParaRPr lang="ru-RU"/>
    </a:p>
  </c:txPr>
  <c:externalData r:id="rId1">
    <c:autoUpdate val="0"/>
  </c:externalData>
</c:chartSpace>
</file>

<file path=ppt/diagrams/_rels/data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5DEE5-46B7-4FDA-A491-54DA1B516E61}"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ru-RU"/>
        </a:p>
      </dgm:t>
    </dgm:pt>
    <dgm:pt modelId="{1CD63EC2-7D12-4F60-B628-64BC797CE700}">
      <dgm:prSet phldrT="[Текст]" custT="1"/>
      <dgm:spPr>
        <a:effectLst>
          <a:glow rad="139700">
            <a:schemeClr val="accent1">
              <a:satMod val="175000"/>
              <a:alpha val="40000"/>
            </a:schemeClr>
          </a:glow>
        </a:effectLst>
      </dgm:spPr>
      <dgm:t>
        <a:bodyPr/>
        <a:lstStyle/>
        <a:p>
          <a:r>
            <a:rPr lang="ru-RU" sz="2800" dirty="0" smtClean="0"/>
            <a:t>Консолидированный бюджет Никольского района</a:t>
          </a:r>
          <a:endParaRPr lang="ru-RU" sz="2800" dirty="0"/>
        </a:p>
      </dgm:t>
    </dgm:pt>
    <dgm:pt modelId="{861C40F6-1732-44B4-A2E4-79E692A307FB}" type="parTrans" cxnId="{EBEE5789-4D26-4C70-9EEB-D7197CBD52C6}">
      <dgm:prSet/>
      <dgm:spPr/>
      <dgm:t>
        <a:bodyPr/>
        <a:lstStyle/>
        <a:p>
          <a:endParaRPr lang="ru-RU"/>
        </a:p>
      </dgm:t>
    </dgm:pt>
    <dgm:pt modelId="{19740EC3-6950-40AB-9EE5-48BB9E7B893E}" type="sibTrans" cxnId="{EBEE5789-4D26-4C70-9EEB-D7197CBD52C6}">
      <dgm:prSet/>
      <dgm:spPr/>
      <dgm:t>
        <a:bodyPr/>
        <a:lstStyle/>
        <a:p>
          <a:endParaRPr lang="ru-RU"/>
        </a:p>
      </dgm:t>
    </dgm:pt>
    <dgm:pt modelId="{B1DD30BB-3BFB-49FB-9ABC-64C96DA15F4A}">
      <dgm:prSet phldrT="[Текст]" custT="1"/>
      <dgm:spPr>
        <a:effectLst>
          <a:glow rad="139700">
            <a:schemeClr val="accent1">
              <a:satMod val="175000"/>
              <a:alpha val="40000"/>
            </a:schemeClr>
          </a:glow>
        </a:effectLst>
      </dgm:spPr>
      <dgm:t>
        <a:bodyPr/>
        <a:lstStyle/>
        <a:p>
          <a:r>
            <a:rPr lang="ru-RU" sz="2800" dirty="0" smtClean="0">
              <a:solidFill>
                <a:schemeClr val="tx1"/>
              </a:solidFill>
            </a:rPr>
            <a:t>Районный бюджет</a:t>
          </a:r>
          <a:endParaRPr lang="ru-RU" sz="2800" dirty="0">
            <a:solidFill>
              <a:schemeClr val="tx1"/>
            </a:solidFill>
          </a:endParaRPr>
        </a:p>
      </dgm:t>
    </dgm:pt>
    <dgm:pt modelId="{AC402840-E621-4943-99FF-C6FF4D409CF6}" type="parTrans" cxnId="{8E85E2E7-F85E-4C88-8D65-58AE3977D9EC}">
      <dgm:prSet/>
      <dgm:spPr/>
      <dgm:t>
        <a:bodyPr/>
        <a:lstStyle/>
        <a:p>
          <a:endParaRPr lang="ru-RU" dirty="0"/>
        </a:p>
      </dgm:t>
    </dgm:pt>
    <dgm:pt modelId="{D791B463-A04E-4FD4-A0D2-648EC3BB6AED}" type="sibTrans" cxnId="{8E85E2E7-F85E-4C88-8D65-58AE3977D9EC}">
      <dgm:prSet/>
      <dgm:spPr/>
      <dgm:t>
        <a:bodyPr/>
        <a:lstStyle/>
        <a:p>
          <a:endParaRPr lang="ru-RU"/>
        </a:p>
      </dgm:t>
    </dgm:pt>
    <dgm:pt modelId="{E54371B2-9AD0-4EAD-8088-DB67831989C6}">
      <dgm:prSet phldrT="[Текст]"/>
      <dgm:spPr>
        <a:effectLst>
          <a:glow rad="139700">
            <a:schemeClr val="accent1">
              <a:satMod val="175000"/>
              <a:alpha val="40000"/>
            </a:schemeClr>
          </a:glow>
        </a:effectLst>
      </dgm:spPr>
      <dgm:t>
        <a:bodyPr/>
        <a:lstStyle/>
        <a:p>
          <a:pPr algn="ctr" defTabSz="1022350">
            <a:lnSpc>
              <a:spcPct val="90000"/>
            </a:lnSpc>
            <a:spcBef>
              <a:spcPct val="0"/>
            </a:spcBef>
            <a:spcAft>
              <a:spcPct val="35000"/>
            </a:spcAft>
          </a:pPr>
          <a:r>
            <a:rPr lang="ru-RU" dirty="0" smtClean="0">
              <a:solidFill>
                <a:schemeClr val="tx1"/>
              </a:solidFill>
            </a:rPr>
            <a:t>Бюджеты сельских поселений:</a:t>
          </a:r>
        </a:p>
        <a:p>
          <a:pPr algn="ctr" defTabSz="1022350">
            <a:lnSpc>
              <a:spcPct val="90000"/>
            </a:lnSpc>
            <a:spcBef>
              <a:spcPct val="0"/>
            </a:spcBef>
            <a:spcAft>
              <a:spcPct val="35000"/>
            </a:spcAft>
          </a:pPr>
          <a:r>
            <a:rPr lang="ru-RU" b="0" i="0" u="none" dirty="0" err="1" smtClean="0"/>
            <a:t>Аргуновское</a:t>
          </a:r>
          <a:r>
            <a:rPr lang="ru-RU" b="0" i="0" u="none" dirty="0" smtClean="0"/>
            <a:t> </a:t>
          </a:r>
          <a:endParaRPr lang="ru-RU" dirty="0" smtClean="0"/>
        </a:p>
        <a:p>
          <a:pPr algn="ctr" defTabSz="1022350">
            <a:lnSpc>
              <a:spcPct val="90000"/>
            </a:lnSpc>
            <a:spcBef>
              <a:spcPct val="0"/>
            </a:spcBef>
            <a:spcAft>
              <a:spcPct val="35000"/>
            </a:spcAft>
          </a:pPr>
          <a:r>
            <a:rPr lang="ru-RU" b="0" i="0" u="none" dirty="0" err="1" smtClean="0"/>
            <a:t>Завражское</a:t>
          </a:r>
          <a:r>
            <a:rPr lang="ru-RU" b="0" i="0" u="none" dirty="0" smtClean="0"/>
            <a:t> </a:t>
          </a:r>
          <a:endParaRPr lang="ru-RU" dirty="0" smtClean="0"/>
        </a:p>
        <a:p>
          <a:pPr algn="ctr" defTabSz="1022350">
            <a:lnSpc>
              <a:spcPct val="90000"/>
            </a:lnSpc>
            <a:spcBef>
              <a:spcPct val="0"/>
            </a:spcBef>
            <a:spcAft>
              <a:spcPct val="35000"/>
            </a:spcAft>
          </a:pPr>
          <a:r>
            <a:rPr lang="ru-RU" b="0" i="0" u="none" dirty="0" err="1" smtClean="0"/>
            <a:t>Зеленцовское</a:t>
          </a:r>
          <a:r>
            <a:rPr lang="ru-RU" b="0" i="0" u="none" dirty="0" smtClean="0"/>
            <a:t> </a:t>
          </a:r>
          <a:endParaRPr lang="ru-RU" dirty="0" smtClean="0"/>
        </a:p>
        <a:p>
          <a:pPr marL="0" marR="0" indent="0" algn="ctr" defTabSz="914400" eaLnBrk="1" fontAlgn="auto" latinLnBrk="0" hangingPunct="1">
            <a:lnSpc>
              <a:spcPct val="100000"/>
            </a:lnSpc>
            <a:spcBef>
              <a:spcPts val="0"/>
            </a:spcBef>
            <a:spcAft>
              <a:spcPts val="0"/>
            </a:spcAft>
            <a:buClrTx/>
            <a:buSzTx/>
            <a:buFontTx/>
            <a:buNone/>
            <a:tabLst/>
            <a:defRPr/>
          </a:pPr>
          <a:r>
            <a:rPr lang="ru-RU" b="0" i="0" u="none" dirty="0" err="1" smtClean="0"/>
            <a:t>Кемское</a:t>
          </a:r>
          <a:endParaRPr lang="ru-RU" dirty="0" smtClean="0"/>
        </a:p>
        <a:p>
          <a:pPr algn="ctr" defTabSz="1022350">
            <a:lnSpc>
              <a:spcPct val="90000"/>
            </a:lnSpc>
            <a:spcBef>
              <a:spcPct val="0"/>
            </a:spcBef>
            <a:spcAft>
              <a:spcPct val="35000"/>
            </a:spcAft>
          </a:pPr>
          <a:r>
            <a:rPr lang="ru-RU" b="0" i="0" u="none" dirty="0" err="1" smtClean="0"/>
            <a:t>Краснополянское</a:t>
          </a:r>
          <a:r>
            <a:rPr lang="ru-RU" b="0" i="0" u="none" dirty="0" smtClean="0"/>
            <a:t> </a:t>
          </a:r>
        </a:p>
        <a:p>
          <a:pPr algn="ctr" defTabSz="1022350">
            <a:lnSpc>
              <a:spcPct val="90000"/>
            </a:lnSpc>
            <a:spcBef>
              <a:spcPct val="0"/>
            </a:spcBef>
            <a:spcAft>
              <a:spcPct val="35000"/>
            </a:spcAft>
          </a:pPr>
          <a:r>
            <a:rPr lang="ru-RU" b="0" i="0" u="none" dirty="0" smtClean="0"/>
            <a:t>Никольское</a:t>
          </a:r>
          <a:endParaRPr lang="ru-RU" dirty="0" smtClean="0"/>
        </a:p>
      </dgm:t>
    </dgm:pt>
    <dgm:pt modelId="{557190E0-37B3-4312-83E1-054E084BB76B}" type="parTrans" cxnId="{0C46167A-A1B8-45AA-B426-5DD178AD7E96}">
      <dgm:prSet/>
      <dgm:spPr/>
      <dgm:t>
        <a:bodyPr/>
        <a:lstStyle/>
        <a:p>
          <a:endParaRPr lang="ru-RU" dirty="0"/>
        </a:p>
      </dgm:t>
    </dgm:pt>
    <dgm:pt modelId="{41921AAB-37A8-4375-B832-8F88E6E0474D}" type="sibTrans" cxnId="{0C46167A-A1B8-45AA-B426-5DD178AD7E96}">
      <dgm:prSet/>
      <dgm:spPr/>
      <dgm:t>
        <a:bodyPr/>
        <a:lstStyle/>
        <a:p>
          <a:endParaRPr lang="ru-RU"/>
        </a:p>
      </dgm:t>
    </dgm:pt>
    <dgm:pt modelId="{FB2F078E-ACD9-4227-A2C9-390688BEC97F}">
      <dgm:prSet phldrT="[Текст]" custT="1"/>
      <dgm:spPr>
        <a:effectLst>
          <a:glow rad="139700">
            <a:schemeClr val="accent1">
              <a:satMod val="175000"/>
              <a:alpha val="40000"/>
            </a:schemeClr>
          </a:glow>
        </a:effectLst>
      </dgm:spPr>
      <dgm:t>
        <a:bodyPr/>
        <a:lstStyle/>
        <a:p>
          <a:r>
            <a:rPr lang="ru-RU" sz="2800" dirty="0" smtClean="0">
              <a:solidFill>
                <a:schemeClr val="tx1"/>
              </a:solidFill>
            </a:rPr>
            <a:t>Бюджет МО г.Никольск</a:t>
          </a:r>
          <a:endParaRPr lang="ru-RU" sz="2800" dirty="0">
            <a:solidFill>
              <a:schemeClr val="tx1"/>
            </a:solidFill>
          </a:endParaRPr>
        </a:p>
      </dgm:t>
    </dgm:pt>
    <dgm:pt modelId="{E7792F85-3A25-4163-9F9F-83ED99A69716}" type="parTrans" cxnId="{4957D28C-12DA-46D4-9A5B-ADEA0477765C}">
      <dgm:prSet/>
      <dgm:spPr/>
      <dgm:t>
        <a:bodyPr/>
        <a:lstStyle/>
        <a:p>
          <a:endParaRPr lang="ru-RU" dirty="0"/>
        </a:p>
      </dgm:t>
    </dgm:pt>
    <dgm:pt modelId="{D0333370-6ABF-456A-A003-7814C0191D52}" type="sibTrans" cxnId="{4957D28C-12DA-46D4-9A5B-ADEA0477765C}">
      <dgm:prSet/>
      <dgm:spPr/>
      <dgm:t>
        <a:bodyPr/>
        <a:lstStyle/>
        <a:p>
          <a:endParaRPr lang="ru-RU"/>
        </a:p>
      </dgm:t>
    </dgm:pt>
    <dgm:pt modelId="{D76F1EAF-4664-4BC0-B242-A8D92CD2B847}" type="pres">
      <dgm:prSet presAssocID="{F265DEE5-46B7-4FDA-A491-54DA1B516E61}" presName="hierChild1" presStyleCnt="0">
        <dgm:presLayoutVars>
          <dgm:orgChart val="1"/>
          <dgm:chPref val="1"/>
          <dgm:dir/>
          <dgm:animOne val="branch"/>
          <dgm:animLvl val="lvl"/>
          <dgm:resizeHandles/>
        </dgm:presLayoutVars>
      </dgm:prSet>
      <dgm:spPr/>
      <dgm:t>
        <a:bodyPr/>
        <a:lstStyle/>
        <a:p>
          <a:endParaRPr lang="ru-RU"/>
        </a:p>
      </dgm:t>
    </dgm:pt>
    <dgm:pt modelId="{A40EEA1C-8AFC-4AF7-9F94-317047360364}" type="pres">
      <dgm:prSet presAssocID="{1CD63EC2-7D12-4F60-B628-64BC797CE700}" presName="hierRoot1" presStyleCnt="0">
        <dgm:presLayoutVars>
          <dgm:hierBranch/>
        </dgm:presLayoutVars>
      </dgm:prSet>
      <dgm:spPr/>
    </dgm:pt>
    <dgm:pt modelId="{86C95AD0-1FD6-419A-BB24-1C4B68439A6F}" type="pres">
      <dgm:prSet presAssocID="{1CD63EC2-7D12-4F60-B628-64BC797CE700}" presName="rootComposite1" presStyleCnt="0"/>
      <dgm:spPr/>
    </dgm:pt>
    <dgm:pt modelId="{7D5BE821-1DC3-4440-B528-476B8F95A1BB}" type="pres">
      <dgm:prSet presAssocID="{1CD63EC2-7D12-4F60-B628-64BC797CE700}" presName="rootText1" presStyleLbl="node0" presStyleIdx="0" presStyleCnt="1" custScaleX="323229">
        <dgm:presLayoutVars>
          <dgm:chPref val="3"/>
        </dgm:presLayoutVars>
      </dgm:prSet>
      <dgm:spPr/>
      <dgm:t>
        <a:bodyPr/>
        <a:lstStyle/>
        <a:p>
          <a:endParaRPr lang="ru-RU"/>
        </a:p>
      </dgm:t>
    </dgm:pt>
    <dgm:pt modelId="{45A85CDD-79D1-4030-AB30-FB74308E81C4}" type="pres">
      <dgm:prSet presAssocID="{1CD63EC2-7D12-4F60-B628-64BC797CE700}" presName="rootConnector1" presStyleLbl="node1" presStyleIdx="0" presStyleCnt="0"/>
      <dgm:spPr/>
      <dgm:t>
        <a:bodyPr/>
        <a:lstStyle/>
        <a:p>
          <a:endParaRPr lang="ru-RU"/>
        </a:p>
      </dgm:t>
    </dgm:pt>
    <dgm:pt modelId="{E1504FDE-3451-4463-BE56-E3FA0FB2FD1D}" type="pres">
      <dgm:prSet presAssocID="{1CD63EC2-7D12-4F60-B628-64BC797CE700}" presName="hierChild2" presStyleCnt="0"/>
      <dgm:spPr/>
    </dgm:pt>
    <dgm:pt modelId="{C3E2B737-4C81-4C36-B323-F9E92ADBF5DB}" type="pres">
      <dgm:prSet presAssocID="{AC402840-E621-4943-99FF-C6FF4D409CF6}" presName="Name35" presStyleLbl="parChTrans1D2" presStyleIdx="0" presStyleCnt="3"/>
      <dgm:spPr/>
      <dgm:t>
        <a:bodyPr/>
        <a:lstStyle/>
        <a:p>
          <a:endParaRPr lang="ru-RU"/>
        </a:p>
      </dgm:t>
    </dgm:pt>
    <dgm:pt modelId="{963408DA-3EE1-49F5-89BA-3529B920960C}" type="pres">
      <dgm:prSet presAssocID="{B1DD30BB-3BFB-49FB-9ABC-64C96DA15F4A}" presName="hierRoot2" presStyleCnt="0">
        <dgm:presLayoutVars>
          <dgm:hierBranch val="init"/>
        </dgm:presLayoutVars>
      </dgm:prSet>
      <dgm:spPr/>
    </dgm:pt>
    <dgm:pt modelId="{E8F5ABEF-D692-4E4C-8CF9-487741AC7D7C}" type="pres">
      <dgm:prSet presAssocID="{B1DD30BB-3BFB-49FB-9ABC-64C96DA15F4A}" presName="rootComposite" presStyleCnt="0"/>
      <dgm:spPr/>
    </dgm:pt>
    <dgm:pt modelId="{8545FDF9-24A6-4544-BB0D-593DF8E29E58}" type="pres">
      <dgm:prSet presAssocID="{B1DD30BB-3BFB-49FB-9ABC-64C96DA15F4A}" presName="rootText" presStyleLbl="node2" presStyleIdx="0" presStyleCnt="3">
        <dgm:presLayoutVars>
          <dgm:chPref val="3"/>
        </dgm:presLayoutVars>
      </dgm:prSet>
      <dgm:spPr/>
      <dgm:t>
        <a:bodyPr/>
        <a:lstStyle/>
        <a:p>
          <a:endParaRPr lang="ru-RU"/>
        </a:p>
      </dgm:t>
    </dgm:pt>
    <dgm:pt modelId="{8D9ED8B0-A73F-4D01-8B2E-E6B7FD2B86DD}" type="pres">
      <dgm:prSet presAssocID="{B1DD30BB-3BFB-49FB-9ABC-64C96DA15F4A}" presName="rootConnector" presStyleLbl="node2" presStyleIdx="0" presStyleCnt="3"/>
      <dgm:spPr/>
      <dgm:t>
        <a:bodyPr/>
        <a:lstStyle/>
        <a:p>
          <a:endParaRPr lang="ru-RU"/>
        </a:p>
      </dgm:t>
    </dgm:pt>
    <dgm:pt modelId="{2A6171DC-A35A-4614-973D-DE3B2C44FD2E}" type="pres">
      <dgm:prSet presAssocID="{B1DD30BB-3BFB-49FB-9ABC-64C96DA15F4A}" presName="hierChild4" presStyleCnt="0"/>
      <dgm:spPr/>
    </dgm:pt>
    <dgm:pt modelId="{E7131B57-22BA-4400-9599-D49F99415EAB}" type="pres">
      <dgm:prSet presAssocID="{B1DD30BB-3BFB-49FB-9ABC-64C96DA15F4A}" presName="hierChild5" presStyleCnt="0"/>
      <dgm:spPr/>
    </dgm:pt>
    <dgm:pt modelId="{44947214-C55B-4F0D-9B46-C533AFF9B5C6}" type="pres">
      <dgm:prSet presAssocID="{557190E0-37B3-4312-83E1-054E084BB76B}" presName="Name35" presStyleLbl="parChTrans1D2" presStyleIdx="1" presStyleCnt="3"/>
      <dgm:spPr/>
      <dgm:t>
        <a:bodyPr/>
        <a:lstStyle/>
        <a:p>
          <a:endParaRPr lang="ru-RU"/>
        </a:p>
      </dgm:t>
    </dgm:pt>
    <dgm:pt modelId="{98A30F02-E359-4A59-BF2A-AD91C8C80BB6}" type="pres">
      <dgm:prSet presAssocID="{E54371B2-9AD0-4EAD-8088-DB67831989C6}" presName="hierRoot2" presStyleCnt="0">
        <dgm:presLayoutVars>
          <dgm:hierBranch val="init"/>
        </dgm:presLayoutVars>
      </dgm:prSet>
      <dgm:spPr/>
    </dgm:pt>
    <dgm:pt modelId="{E469D3D2-5F8C-4983-8DF3-012FD0F2E615}" type="pres">
      <dgm:prSet presAssocID="{E54371B2-9AD0-4EAD-8088-DB67831989C6}" presName="rootComposite" presStyleCnt="0"/>
      <dgm:spPr/>
    </dgm:pt>
    <dgm:pt modelId="{E5AB88C3-AA4D-4B5D-BAB4-BE0F3406B16B}" type="pres">
      <dgm:prSet presAssocID="{E54371B2-9AD0-4EAD-8088-DB67831989C6}" presName="rootText" presStyleLbl="node2" presStyleIdx="1" presStyleCnt="3" custScaleX="122155" custScaleY="312096">
        <dgm:presLayoutVars>
          <dgm:chPref val="3"/>
        </dgm:presLayoutVars>
      </dgm:prSet>
      <dgm:spPr/>
      <dgm:t>
        <a:bodyPr/>
        <a:lstStyle/>
        <a:p>
          <a:endParaRPr lang="ru-RU"/>
        </a:p>
      </dgm:t>
    </dgm:pt>
    <dgm:pt modelId="{2012C0D4-ABC4-45E0-897E-5D5198C4666E}" type="pres">
      <dgm:prSet presAssocID="{E54371B2-9AD0-4EAD-8088-DB67831989C6}" presName="rootConnector" presStyleLbl="node2" presStyleIdx="1" presStyleCnt="3"/>
      <dgm:spPr/>
      <dgm:t>
        <a:bodyPr/>
        <a:lstStyle/>
        <a:p>
          <a:endParaRPr lang="ru-RU"/>
        </a:p>
      </dgm:t>
    </dgm:pt>
    <dgm:pt modelId="{5F94990A-AB5D-4C2D-8FF4-3B1C3FB04582}" type="pres">
      <dgm:prSet presAssocID="{E54371B2-9AD0-4EAD-8088-DB67831989C6}" presName="hierChild4" presStyleCnt="0"/>
      <dgm:spPr/>
    </dgm:pt>
    <dgm:pt modelId="{F9A56E25-D5DC-4FEA-A959-2A787488652B}" type="pres">
      <dgm:prSet presAssocID="{E54371B2-9AD0-4EAD-8088-DB67831989C6}" presName="hierChild5" presStyleCnt="0"/>
      <dgm:spPr/>
    </dgm:pt>
    <dgm:pt modelId="{FF964506-84A1-415A-9E6D-131A89CE80A8}" type="pres">
      <dgm:prSet presAssocID="{E7792F85-3A25-4163-9F9F-83ED99A69716}" presName="Name35" presStyleLbl="parChTrans1D2" presStyleIdx="2" presStyleCnt="3"/>
      <dgm:spPr/>
      <dgm:t>
        <a:bodyPr/>
        <a:lstStyle/>
        <a:p>
          <a:endParaRPr lang="ru-RU"/>
        </a:p>
      </dgm:t>
    </dgm:pt>
    <dgm:pt modelId="{838F2F70-B182-4E56-A8E9-4460CA6A7C06}" type="pres">
      <dgm:prSet presAssocID="{FB2F078E-ACD9-4227-A2C9-390688BEC97F}" presName="hierRoot2" presStyleCnt="0">
        <dgm:presLayoutVars>
          <dgm:hierBranch val="init"/>
        </dgm:presLayoutVars>
      </dgm:prSet>
      <dgm:spPr/>
    </dgm:pt>
    <dgm:pt modelId="{EDAAB48C-1D69-4F7A-BA7B-8BD9F650FE82}" type="pres">
      <dgm:prSet presAssocID="{FB2F078E-ACD9-4227-A2C9-390688BEC97F}" presName="rootComposite" presStyleCnt="0"/>
      <dgm:spPr/>
    </dgm:pt>
    <dgm:pt modelId="{39C20212-044D-4BA5-A991-255EFB20DF4B}" type="pres">
      <dgm:prSet presAssocID="{FB2F078E-ACD9-4227-A2C9-390688BEC97F}" presName="rootText" presStyleLbl="node2" presStyleIdx="2" presStyleCnt="3">
        <dgm:presLayoutVars>
          <dgm:chPref val="3"/>
        </dgm:presLayoutVars>
      </dgm:prSet>
      <dgm:spPr/>
      <dgm:t>
        <a:bodyPr/>
        <a:lstStyle/>
        <a:p>
          <a:endParaRPr lang="ru-RU"/>
        </a:p>
      </dgm:t>
    </dgm:pt>
    <dgm:pt modelId="{86B53B76-985D-444E-85D1-8D4E0736DFB5}" type="pres">
      <dgm:prSet presAssocID="{FB2F078E-ACD9-4227-A2C9-390688BEC97F}" presName="rootConnector" presStyleLbl="node2" presStyleIdx="2" presStyleCnt="3"/>
      <dgm:spPr/>
      <dgm:t>
        <a:bodyPr/>
        <a:lstStyle/>
        <a:p>
          <a:endParaRPr lang="ru-RU"/>
        </a:p>
      </dgm:t>
    </dgm:pt>
    <dgm:pt modelId="{60DEAF4C-85A3-4AAA-8320-2D5A1FAF6EBA}" type="pres">
      <dgm:prSet presAssocID="{FB2F078E-ACD9-4227-A2C9-390688BEC97F}" presName="hierChild4" presStyleCnt="0"/>
      <dgm:spPr/>
    </dgm:pt>
    <dgm:pt modelId="{44694FDC-734A-4E9B-9778-682EBFEFA2E6}" type="pres">
      <dgm:prSet presAssocID="{FB2F078E-ACD9-4227-A2C9-390688BEC97F}" presName="hierChild5" presStyleCnt="0"/>
      <dgm:spPr/>
    </dgm:pt>
    <dgm:pt modelId="{C9F1CE11-42E2-46DD-9F55-0733C8ECFB21}" type="pres">
      <dgm:prSet presAssocID="{1CD63EC2-7D12-4F60-B628-64BC797CE700}" presName="hierChild3" presStyleCnt="0"/>
      <dgm:spPr/>
    </dgm:pt>
  </dgm:ptLst>
  <dgm:cxnLst>
    <dgm:cxn modelId="{4957D28C-12DA-46D4-9A5B-ADEA0477765C}" srcId="{1CD63EC2-7D12-4F60-B628-64BC797CE700}" destId="{FB2F078E-ACD9-4227-A2C9-390688BEC97F}" srcOrd="2" destOrd="0" parTransId="{E7792F85-3A25-4163-9F9F-83ED99A69716}" sibTransId="{D0333370-6ABF-456A-A003-7814C0191D52}"/>
    <dgm:cxn modelId="{DB318796-3EFE-42C5-8817-DA306D4423EA}" type="presOf" srcId="{F265DEE5-46B7-4FDA-A491-54DA1B516E61}" destId="{D76F1EAF-4664-4BC0-B242-A8D92CD2B847}" srcOrd="0" destOrd="0" presId="urn:microsoft.com/office/officeart/2005/8/layout/orgChart1"/>
    <dgm:cxn modelId="{72FAFBC8-C3F7-46F3-B767-7E9842FD60DD}" type="presOf" srcId="{E7792F85-3A25-4163-9F9F-83ED99A69716}" destId="{FF964506-84A1-415A-9E6D-131A89CE80A8}" srcOrd="0" destOrd="0" presId="urn:microsoft.com/office/officeart/2005/8/layout/orgChart1"/>
    <dgm:cxn modelId="{0C46167A-A1B8-45AA-B426-5DD178AD7E96}" srcId="{1CD63EC2-7D12-4F60-B628-64BC797CE700}" destId="{E54371B2-9AD0-4EAD-8088-DB67831989C6}" srcOrd="1" destOrd="0" parTransId="{557190E0-37B3-4312-83E1-054E084BB76B}" sibTransId="{41921AAB-37A8-4375-B832-8F88E6E0474D}"/>
    <dgm:cxn modelId="{776C647B-B45E-483D-8FCA-90F442E8D886}" type="presOf" srcId="{E54371B2-9AD0-4EAD-8088-DB67831989C6}" destId="{E5AB88C3-AA4D-4B5D-BAB4-BE0F3406B16B}" srcOrd="0" destOrd="0" presId="urn:microsoft.com/office/officeart/2005/8/layout/orgChart1"/>
    <dgm:cxn modelId="{2CD61C4B-E4B5-4394-96C2-F65DF7B199D3}" type="presOf" srcId="{1CD63EC2-7D12-4F60-B628-64BC797CE700}" destId="{45A85CDD-79D1-4030-AB30-FB74308E81C4}" srcOrd="1" destOrd="0" presId="urn:microsoft.com/office/officeart/2005/8/layout/orgChart1"/>
    <dgm:cxn modelId="{F68CF339-58C8-464A-9A58-A07AAE47A61F}" type="presOf" srcId="{AC402840-E621-4943-99FF-C6FF4D409CF6}" destId="{C3E2B737-4C81-4C36-B323-F9E92ADBF5DB}" srcOrd="0" destOrd="0" presId="urn:microsoft.com/office/officeart/2005/8/layout/orgChart1"/>
    <dgm:cxn modelId="{D104363E-070B-4CA0-9884-8BBAD2829F4D}" type="presOf" srcId="{1CD63EC2-7D12-4F60-B628-64BC797CE700}" destId="{7D5BE821-1DC3-4440-B528-476B8F95A1BB}" srcOrd="0" destOrd="0" presId="urn:microsoft.com/office/officeart/2005/8/layout/orgChart1"/>
    <dgm:cxn modelId="{EA7174D1-56E0-43DB-98A1-92DEB569C6CA}" type="presOf" srcId="{B1DD30BB-3BFB-49FB-9ABC-64C96DA15F4A}" destId="{8D9ED8B0-A73F-4D01-8B2E-E6B7FD2B86DD}" srcOrd="1" destOrd="0" presId="urn:microsoft.com/office/officeart/2005/8/layout/orgChart1"/>
    <dgm:cxn modelId="{88D385BD-21CF-4377-B79D-589D14E6CD7D}" type="presOf" srcId="{FB2F078E-ACD9-4227-A2C9-390688BEC97F}" destId="{39C20212-044D-4BA5-A991-255EFB20DF4B}" srcOrd="0" destOrd="0" presId="urn:microsoft.com/office/officeart/2005/8/layout/orgChart1"/>
    <dgm:cxn modelId="{EBEE5789-4D26-4C70-9EEB-D7197CBD52C6}" srcId="{F265DEE5-46B7-4FDA-A491-54DA1B516E61}" destId="{1CD63EC2-7D12-4F60-B628-64BC797CE700}" srcOrd="0" destOrd="0" parTransId="{861C40F6-1732-44B4-A2E4-79E692A307FB}" sibTransId="{19740EC3-6950-40AB-9EE5-48BB9E7B893E}"/>
    <dgm:cxn modelId="{B1362A98-9ADD-4041-88B5-0EB2C5B2080B}" type="presOf" srcId="{FB2F078E-ACD9-4227-A2C9-390688BEC97F}" destId="{86B53B76-985D-444E-85D1-8D4E0736DFB5}" srcOrd="1" destOrd="0" presId="urn:microsoft.com/office/officeart/2005/8/layout/orgChart1"/>
    <dgm:cxn modelId="{86D4B716-7D6F-4E49-B9BE-1BE7A90D41A3}" type="presOf" srcId="{B1DD30BB-3BFB-49FB-9ABC-64C96DA15F4A}" destId="{8545FDF9-24A6-4544-BB0D-593DF8E29E58}" srcOrd="0" destOrd="0" presId="urn:microsoft.com/office/officeart/2005/8/layout/orgChart1"/>
    <dgm:cxn modelId="{8E85E2E7-F85E-4C88-8D65-58AE3977D9EC}" srcId="{1CD63EC2-7D12-4F60-B628-64BC797CE700}" destId="{B1DD30BB-3BFB-49FB-9ABC-64C96DA15F4A}" srcOrd="0" destOrd="0" parTransId="{AC402840-E621-4943-99FF-C6FF4D409CF6}" sibTransId="{D791B463-A04E-4FD4-A0D2-648EC3BB6AED}"/>
    <dgm:cxn modelId="{30F87739-72F9-4C4D-A0CE-105F92068DA0}" type="presOf" srcId="{E54371B2-9AD0-4EAD-8088-DB67831989C6}" destId="{2012C0D4-ABC4-45E0-897E-5D5198C4666E}" srcOrd="1" destOrd="0" presId="urn:microsoft.com/office/officeart/2005/8/layout/orgChart1"/>
    <dgm:cxn modelId="{ED9A6EFC-3D19-4F68-B90F-9C1CFD44D955}" type="presOf" srcId="{557190E0-37B3-4312-83E1-054E084BB76B}" destId="{44947214-C55B-4F0D-9B46-C533AFF9B5C6}" srcOrd="0" destOrd="0" presId="urn:microsoft.com/office/officeart/2005/8/layout/orgChart1"/>
    <dgm:cxn modelId="{BB241C53-E5B7-4815-8DE1-F67BECF70E26}" type="presParOf" srcId="{D76F1EAF-4664-4BC0-B242-A8D92CD2B847}" destId="{A40EEA1C-8AFC-4AF7-9F94-317047360364}" srcOrd="0" destOrd="0" presId="urn:microsoft.com/office/officeart/2005/8/layout/orgChart1"/>
    <dgm:cxn modelId="{93609263-287A-4B16-834E-42BF5CBA4310}" type="presParOf" srcId="{A40EEA1C-8AFC-4AF7-9F94-317047360364}" destId="{86C95AD0-1FD6-419A-BB24-1C4B68439A6F}" srcOrd="0" destOrd="0" presId="urn:microsoft.com/office/officeart/2005/8/layout/orgChart1"/>
    <dgm:cxn modelId="{62A308CE-F05B-4CEF-B978-0CF6881124E7}" type="presParOf" srcId="{86C95AD0-1FD6-419A-BB24-1C4B68439A6F}" destId="{7D5BE821-1DC3-4440-B528-476B8F95A1BB}" srcOrd="0" destOrd="0" presId="urn:microsoft.com/office/officeart/2005/8/layout/orgChart1"/>
    <dgm:cxn modelId="{147C528B-30F0-4D7D-9561-A8FBC332C2D0}" type="presParOf" srcId="{86C95AD0-1FD6-419A-BB24-1C4B68439A6F}" destId="{45A85CDD-79D1-4030-AB30-FB74308E81C4}" srcOrd="1" destOrd="0" presId="urn:microsoft.com/office/officeart/2005/8/layout/orgChart1"/>
    <dgm:cxn modelId="{9A79780D-2AAE-4798-8F98-5CB3115D5F62}" type="presParOf" srcId="{A40EEA1C-8AFC-4AF7-9F94-317047360364}" destId="{E1504FDE-3451-4463-BE56-E3FA0FB2FD1D}" srcOrd="1" destOrd="0" presId="urn:microsoft.com/office/officeart/2005/8/layout/orgChart1"/>
    <dgm:cxn modelId="{F83286F8-6769-4ACC-AAE8-F864539ED0EB}" type="presParOf" srcId="{E1504FDE-3451-4463-BE56-E3FA0FB2FD1D}" destId="{C3E2B737-4C81-4C36-B323-F9E92ADBF5DB}" srcOrd="0" destOrd="0" presId="urn:microsoft.com/office/officeart/2005/8/layout/orgChart1"/>
    <dgm:cxn modelId="{4A278F73-4BC4-4083-8FB1-7026A2C95135}" type="presParOf" srcId="{E1504FDE-3451-4463-BE56-E3FA0FB2FD1D}" destId="{963408DA-3EE1-49F5-89BA-3529B920960C}" srcOrd="1" destOrd="0" presId="urn:microsoft.com/office/officeart/2005/8/layout/orgChart1"/>
    <dgm:cxn modelId="{27B3D438-DA79-40D4-B0AB-5257EC23FCC8}" type="presParOf" srcId="{963408DA-3EE1-49F5-89BA-3529B920960C}" destId="{E8F5ABEF-D692-4E4C-8CF9-487741AC7D7C}" srcOrd="0" destOrd="0" presId="urn:microsoft.com/office/officeart/2005/8/layout/orgChart1"/>
    <dgm:cxn modelId="{646B2AAF-81C0-49F5-A2E3-11259ADBA833}" type="presParOf" srcId="{E8F5ABEF-D692-4E4C-8CF9-487741AC7D7C}" destId="{8545FDF9-24A6-4544-BB0D-593DF8E29E58}" srcOrd="0" destOrd="0" presId="urn:microsoft.com/office/officeart/2005/8/layout/orgChart1"/>
    <dgm:cxn modelId="{A896353F-72DE-42E7-ABBA-CDB69F5F7605}" type="presParOf" srcId="{E8F5ABEF-D692-4E4C-8CF9-487741AC7D7C}" destId="{8D9ED8B0-A73F-4D01-8B2E-E6B7FD2B86DD}" srcOrd="1" destOrd="0" presId="urn:microsoft.com/office/officeart/2005/8/layout/orgChart1"/>
    <dgm:cxn modelId="{007BB828-209A-4830-B319-4E422BA9D75F}" type="presParOf" srcId="{963408DA-3EE1-49F5-89BA-3529B920960C}" destId="{2A6171DC-A35A-4614-973D-DE3B2C44FD2E}" srcOrd="1" destOrd="0" presId="urn:microsoft.com/office/officeart/2005/8/layout/orgChart1"/>
    <dgm:cxn modelId="{0F2A49BA-4536-4383-A4FA-5A6DF673EBCE}" type="presParOf" srcId="{963408DA-3EE1-49F5-89BA-3529B920960C}" destId="{E7131B57-22BA-4400-9599-D49F99415EAB}" srcOrd="2" destOrd="0" presId="urn:microsoft.com/office/officeart/2005/8/layout/orgChart1"/>
    <dgm:cxn modelId="{B7A5CA73-25DE-47BE-A34E-251924695BED}" type="presParOf" srcId="{E1504FDE-3451-4463-BE56-E3FA0FB2FD1D}" destId="{44947214-C55B-4F0D-9B46-C533AFF9B5C6}" srcOrd="2" destOrd="0" presId="urn:microsoft.com/office/officeart/2005/8/layout/orgChart1"/>
    <dgm:cxn modelId="{A1F12A65-50B5-470C-8C41-659B48DFCF90}" type="presParOf" srcId="{E1504FDE-3451-4463-BE56-E3FA0FB2FD1D}" destId="{98A30F02-E359-4A59-BF2A-AD91C8C80BB6}" srcOrd="3" destOrd="0" presId="urn:microsoft.com/office/officeart/2005/8/layout/orgChart1"/>
    <dgm:cxn modelId="{44DA5EC0-CF0C-424F-83DB-5BBAA6A12F92}" type="presParOf" srcId="{98A30F02-E359-4A59-BF2A-AD91C8C80BB6}" destId="{E469D3D2-5F8C-4983-8DF3-012FD0F2E615}" srcOrd="0" destOrd="0" presId="urn:microsoft.com/office/officeart/2005/8/layout/orgChart1"/>
    <dgm:cxn modelId="{0A080198-4B7A-4AA3-B7AC-AA3A1655DE33}" type="presParOf" srcId="{E469D3D2-5F8C-4983-8DF3-012FD0F2E615}" destId="{E5AB88C3-AA4D-4B5D-BAB4-BE0F3406B16B}" srcOrd="0" destOrd="0" presId="urn:microsoft.com/office/officeart/2005/8/layout/orgChart1"/>
    <dgm:cxn modelId="{A2E34A31-767B-4B13-9150-721301A90CC5}" type="presParOf" srcId="{E469D3D2-5F8C-4983-8DF3-012FD0F2E615}" destId="{2012C0D4-ABC4-45E0-897E-5D5198C4666E}" srcOrd="1" destOrd="0" presId="urn:microsoft.com/office/officeart/2005/8/layout/orgChart1"/>
    <dgm:cxn modelId="{2F276A99-CF92-47A9-9558-BDC1DD13A7E2}" type="presParOf" srcId="{98A30F02-E359-4A59-BF2A-AD91C8C80BB6}" destId="{5F94990A-AB5D-4C2D-8FF4-3B1C3FB04582}" srcOrd="1" destOrd="0" presId="urn:microsoft.com/office/officeart/2005/8/layout/orgChart1"/>
    <dgm:cxn modelId="{7183BC0F-E6FB-437B-B2F1-71F44A782A41}" type="presParOf" srcId="{98A30F02-E359-4A59-BF2A-AD91C8C80BB6}" destId="{F9A56E25-D5DC-4FEA-A959-2A787488652B}" srcOrd="2" destOrd="0" presId="urn:microsoft.com/office/officeart/2005/8/layout/orgChart1"/>
    <dgm:cxn modelId="{3C885D58-8CC6-44E1-88F9-452BE09839E5}" type="presParOf" srcId="{E1504FDE-3451-4463-BE56-E3FA0FB2FD1D}" destId="{FF964506-84A1-415A-9E6D-131A89CE80A8}" srcOrd="4" destOrd="0" presId="urn:microsoft.com/office/officeart/2005/8/layout/orgChart1"/>
    <dgm:cxn modelId="{AD9B7726-15B2-4B2F-AE2B-C910338F1F61}" type="presParOf" srcId="{E1504FDE-3451-4463-BE56-E3FA0FB2FD1D}" destId="{838F2F70-B182-4E56-A8E9-4460CA6A7C06}" srcOrd="5" destOrd="0" presId="urn:microsoft.com/office/officeart/2005/8/layout/orgChart1"/>
    <dgm:cxn modelId="{651D07C7-8F72-4998-8B4F-178D76514EAA}" type="presParOf" srcId="{838F2F70-B182-4E56-A8E9-4460CA6A7C06}" destId="{EDAAB48C-1D69-4F7A-BA7B-8BD9F650FE82}" srcOrd="0" destOrd="0" presId="urn:microsoft.com/office/officeart/2005/8/layout/orgChart1"/>
    <dgm:cxn modelId="{BCBB73E0-7240-482F-BD9F-073C4D39C297}" type="presParOf" srcId="{EDAAB48C-1D69-4F7A-BA7B-8BD9F650FE82}" destId="{39C20212-044D-4BA5-A991-255EFB20DF4B}" srcOrd="0" destOrd="0" presId="urn:microsoft.com/office/officeart/2005/8/layout/orgChart1"/>
    <dgm:cxn modelId="{4732E4B7-0C74-45FA-B22E-2697D5DAEA84}" type="presParOf" srcId="{EDAAB48C-1D69-4F7A-BA7B-8BD9F650FE82}" destId="{86B53B76-985D-444E-85D1-8D4E0736DFB5}" srcOrd="1" destOrd="0" presId="urn:microsoft.com/office/officeart/2005/8/layout/orgChart1"/>
    <dgm:cxn modelId="{6CE37066-F308-4406-BE1B-D06CB200DEC2}" type="presParOf" srcId="{838F2F70-B182-4E56-A8E9-4460CA6A7C06}" destId="{60DEAF4C-85A3-4AAA-8320-2D5A1FAF6EBA}" srcOrd="1" destOrd="0" presId="urn:microsoft.com/office/officeart/2005/8/layout/orgChart1"/>
    <dgm:cxn modelId="{23713968-A644-4F42-8452-13F3DE5C7F1C}" type="presParOf" srcId="{838F2F70-B182-4E56-A8E9-4460CA6A7C06}" destId="{44694FDC-734A-4E9B-9778-682EBFEFA2E6}" srcOrd="2" destOrd="0" presId="urn:microsoft.com/office/officeart/2005/8/layout/orgChart1"/>
    <dgm:cxn modelId="{FC8C4CA6-8243-4228-8ED2-5EF02758EF31}" type="presParOf" srcId="{A40EEA1C-8AFC-4AF7-9F94-317047360364}" destId="{C9F1CE11-42E2-46DD-9F55-0733C8ECFB21}"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CB1923-874E-496C-8D1D-53CABE521DF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02FE0DBC-21FB-469E-986B-BAD97D94CD1E}">
      <dgm:prSet phldrT="[Текст]" custT="1"/>
      <dgm:spPr>
        <a:solidFill>
          <a:srgbClr val="92D050"/>
        </a:solidFill>
        <a:ln>
          <a:solidFill>
            <a:srgbClr val="00B050"/>
          </a:solidFill>
        </a:ln>
      </dgm:spPr>
      <dgm:t>
        <a:bodyPr/>
        <a:lstStyle/>
        <a:p>
          <a:r>
            <a:rPr lang="ru-RU" sz="1600" dirty="0" smtClean="0">
              <a:solidFill>
                <a:srgbClr val="3366FF"/>
              </a:solidFill>
            </a:rPr>
            <a:t>Социальная направленность </a:t>
          </a:r>
          <a:r>
            <a:rPr lang="ru-RU" sz="1200" dirty="0" smtClean="0">
              <a:solidFill>
                <a:schemeClr val="tx1"/>
              </a:solidFill>
            </a:rPr>
            <a:t>расходов,  например: образование, здравоохранение, социальная политика, культура и др.</a:t>
          </a:r>
          <a:endParaRPr lang="ru-RU" sz="1200" dirty="0">
            <a:solidFill>
              <a:schemeClr val="tx1"/>
            </a:solidFill>
          </a:endParaRPr>
        </a:p>
      </dgm:t>
    </dgm:pt>
    <dgm:pt modelId="{C5F16219-0A84-4838-A588-8282F17E089C}" type="parTrans" cxnId="{02B5AFEF-0413-4303-A37F-B8E7B4F3C21D}">
      <dgm:prSet/>
      <dgm:spPr/>
      <dgm:t>
        <a:bodyPr/>
        <a:lstStyle/>
        <a:p>
          <a:endParaRPr lang="ru-RU"/>
        </a:p>
      </dgm:t>
    </dgm:pt>
    <dgm:pt modelId="{78B5B009-52DF-45C5-AB66-E4F895D6F23B}" type="sibTrans" cxnId="{02B5AFEF-0413-4303-A37F-B8E7B4F3C21D}">
      <dgm:prSet/>
      <dgm:spPr/>
      <dgm:t>
        <a:bodyPr/>
        <a:lstStyle/>
        <a:p>
          <a:endParaRPr lang="ru-RU"/>
        </a:p>
      </dgm:t>
    </dgm:pt>
    <dgm:pt modelId="{FE365B20-E01C-4EF9-A5A6-37331596E743}">
      <dgm:prSet custT="1"/>
      <dgm:spPr>
        <a:solidFill>
          <a:schemeClr val="accent1">
            <a:lumMod val="20000"/>
            <a:lumOff val="80000"/>
          </a:schemeClr>
        </a:solidFill>
        <a:ln>
          <a:solidFill>
            <a:schemeClr val="accent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dirty="0" smtClean="0">
              <a:solidFill>
                <a:srgbClr val="3366FF"/>
              </a:solidFill>
              <a:latin typeface="Times New Roman" pitchFamily="18" charset="0"/>
              <a:cs typeface="Times New Roman" pitchFamily="18" charset="0"/>
            </a:rPr>
            <a:t>Расходы бюджета - </a:t>
          </a:r>
        </a:p>
        <a:p>
          <a:pPr marL="0" marR="0" indent="0" defTabSz="914400" eaLnBrk="1" fontAlgn="auto" latinLnBrk="0" hangingPunct="1">
            <a:lnSpc>
              <a:spcPct val="100000"/>
            </a:lnSpc>
            <a:spcBef>
              <a:spcPts val="0"/>
            </a:spcBef>
            <a:spcAft>
              <a:spcPts val="0"/>
            </a:spcAft>
            <a:buClrTx/>
            <a:buSzTx/>
            <a:buFontTx/>
            <a:buNone/>
            <a:tabLst/>
            <a:defRPr/>
          </a:pPr>
          <a:r>
            <a:rPr lang="ru-RU" sz="1050" dirty="0" smtClean="0">
              <a:solidFill>
                <a:schemeClr val="tx1"/>
              </a:solidFill>
              <a:latin typeface="Times New Roman" pitchFamily="18" charset="0"/>
              <a:cs typeface="Times New Roman" pitchFamily="18" charset="0"/>
            </a:rPr>
            <a:t>это </a:t>
          </a:r>
          <a:r>
            <a:rPr lang="ru-RU" sz="1400" dirty="0" smtClean="0">
              <a:solidFill>
                <a:schemeClr val="tx1"/>
              </a:solidFill>
              <a:latin typeface="Times New Roman" pitchFamily="18" charset="0"/>
              <a:cs typeface="Times New Roman" pitchFamily="18" charset="0"/>
            </a:rPr>
            <a:t>денежные средства, направляемые на финансовое обеспечение функций государства и удовлетворение общественных потребностей населения во всех сферах: образовании, здравоохранении, жилищно-коммунальном хозяйстве, физкультуре, культуре и других.</a:t>
          </a:r>
          <a:endParaRPr lang="ru-RU" sz="1400" dirty="0" smtClean="0">
            <a:solidFill>
              <a:schemeClr val="tx1"/>
            </a:solidFill>
          </a:endParaRPr>
        </a:p>
        <a:p>
          <a:pPr defTabSz="266700">
            <a:lnSpc>
              <a:spcPct val="90000"/>
            </a:lnSpc>
            <a:spcBef>
              <a:spcPct val="0"/>
            </a:spcBef>
            <a:spcAft>
              <a:spcPct val="35000"/>
            </a:spcAft>
          </a:pPr>
          <a:endParaRPr lang="ru-RU" sz="1400" dirty="0" smtClean="0">
            <a:solidFill>
              <a:schemeClr val="tx1"/>
            </a:solidFill>
            <a:latin typeface="Times New Roman" pitchFamily="18" charset="0"/>
            <a:cs typeface="Times New Roman" pitchFamily="18" charset="0"/>
          </a:endParaRPr>
        </a:p>
      </dgm:t>
    </dgm:pt>
    <dgm:pt modelId="{51ED9093-F41A-4146-BE72-BC71F1C1F7EE}" type="parTrans" cxnId="{E159E3CE-4777-42CF-8DFE-DD7E2017711A}">
      <dgm:prSet/>
      <dgm:spPr/>
      <dgm:t>
        <a:bodyPr/>
        <a:lstStyle/>
        <a:p>
          <a:endParaRPr lang="ru-RU"/>
        </a:p>
      </dgm:t>
    </dgm:pt>
    <dgm:pt modelId="{4AB23EFB-2E4B-47DE-A34E-811A10B00177}" type="sibTrans" cxnId="{E159E3CE-4777-42CF-8DFE-DD7E2017711A}">
      <dgm:prSet/>
      <dgm:spPr/>
      <dgm:t>
        <a:bodyPr/>
        <a:lstStyle/>
        <a:p>
          <a:endParaRPr lang="ru-RU"/>
        </a:p>
      </dgm:t>
    </dgm:pt>
    <dgm:pt modelId="{E7FFBFBB-78B0-4539-81B1-8B6563161B66}">
      <dgm:prSet custT="1"/>
      <dgm:spPr>
        <a:solidFill>
          <a:schemeClr val="accent2">
            <a:lumMod val="40000"/>
            <a:lumOff val="60000"/>
          </a:schemeClr>
        </a:solidFill>
        <a:ln>
          <a:solidFill>
            <a:schemeClr val="accent2">
              <a:lumMod val="60000"/>
              <a:lumOff val="40000"/>
            </a:schemeClr>
          </a:solidFill>
        </a:ln>
      </dgm:spPr>
      <dgm:t>
        <a:bodyPr/>
        <a:lstStyle/>
        <a:p>
          <a:r>
            <a:rPr lang="ru-RU" sz="1600" dirty="0" smtClean="0">
              <a:solidFill>
                <a:srgbClr val="3366FF"/>
              </a:solidFill>
            </a:rPr>
            <a:t>Другие категории </a:t>
          </a:r>
          <a:r>
            <a:rPr lang="ru-RU" sz="1200" dirty="0" smtClean="0">
              <a:solidFill>
                <a:schemeClr val="tx1"/>
              </a:solidFill>
            </a:rPr>
            <a:t>расходов, например: ЖКХ, охрана окружающей среды, национальная экономика, национальная оборона и др.</a:t>
          </a:r>
          <a:endParaRPr lang="ru-RU" sz="1200" dirty="0">
            <a:solidFill>
              <a:schemeClr val="tx1"/>
            </a:solidFill>
          </a:endParaRPr>
        </a:p>
      </dgm:t>
    </dgm:pt>
    <dgm:pt modelId="{7D31081A-41FF-4331-B30A-906C2C31485C}" type="parTrans" cxnId="{B705D903-603E-4534-B356-100CA2BA729E}">
      <dgm:prSet/>
      <dgm:spPr/>
      <dgm:t>
        <a:bodyPr/>
        <a:lstStyle/>
        <a:p>
          <a:endParaRPr lang="ru-RU"/>
        </a:p>
      </dgm:t>
    </dgm:pt>
    <dgm:pt modelId="{A3F98F73-EFA1-42B7-A414-957269D82629}" type="sibTrans" cxnId="{B705D903-603E-4534-B356-100CA2BA729E}">
      <dgm:prSet/>
      <dgm:spPr/>
      <dgm:t>
        <a:bodyPr/>
        <a:lstStyle/>
        <a:p>
          <a:endParaRPr lang="ru-RU"/>
        </a:p>
      </dgm:t>
    </dgm:pt>
    <dgm:pt modelId="{173995D3-828C-424C-A4FA-6A23EB355F62}" type="pres">
      <dgm:prSet presAssocID="{12CB1923-874E-496C-8D1D-53CABE521DF2}" presName="Name0" presStyleCnt="0">
        <dgm:presLayoutVars>
          <dgm:dir/>
          <dgm:resizeHandles val="exact"/>
        </dgm:presLayoutVars>
      </dgm:prSet>
      <dgm:spPr/>
      <dgm:t>
        <a:bodyPr/>
        <a:lstStyle/>
        <a:p>
          <a:endParaRPr lang="ru-RU"/>
        </a:p>
      </dgm:t>
    </dgm:pt>
    <dgm:pt modelId="{6A7E8D91-BF64-45CF-B991-CC05F42CF9C4}" type="pres">
      <dgm:prSet presAssocID="{FE365B20-E01C-4EF9-A5A6-37331596E743}" presName="node" presStyleLbl="node1" presStyleIdx="0" presStyleCnt="3" custScaleX="379963" custScaleY="166259" custRadScaleRad="95311" custRadScaleInc="-370">
        <dgm:presLayoutVars>
          <dgm:bulletEnabled val="1"/>
        </dgm:presLayoutVars>
      </dgm:prSet>
      <dgm:spPr/>
      <dgm:t>
        <a:bodyPr/>
        <a:lstStyle/>
        <a:p>
          <a:endParaRPr lang="ru-RU"/>
        </a:p>
      </dgm:t>
    </dgm:pt>
    <dgm:pt modelId="{38DC5FE0-9DAE-4D6D-894A-F6ADD971E94B}" type="pres">
      <dgm:prSet presAssocID="{4AB23EFB-2E4B-47DE-A34E-811A10B00177}" presName="sibTrans" presStyleLbl="sibTrans2D1" presStyleIdx="0" presStyleCnt="3" custLinFactNeighborX="72319" custLinFactNeighborY="10543"/>
      <dgm:spPr/>
      <dgm:t>
        <a:bodyPr/>
        <a:lstStyle/>
        <a:p>
          <a:endParaRPr lang="ru-RU"/>
        </a:p>
      </dgm:t>
    </dgm:pt>
    <dgm:pt modelId="{B8F1F156-A265-4D38-A4AB-88005C1D0C3C}" type="pres">
      <dgm:prSet presAssocID="{4AB23EFB-2E4B-47DE-A34E-811A10B00177}" presName="connectorText" presStyleLbl="sibTrans2D1" presStyleIdx="0" presStyleCnt="3"/>
      <dgm:spPr/>
      <dgm:t>
        <a:bodyPr/>
        <a:lstStyle/>
        <a:p>
          <a:endParaRPr lang="ru-RU"/>
        </a:p>
      </dgm:t>
    </dgm:pt>
    <dgm:pt modelId="{15BF8F58-944F-46EE-A2E9-54D21652FE3D}" type="pres">
      <dgm:prSet presAssocID="{E7FFBFBB-78B0-4539-81B1-8B6563161B66}" presName="node" presStyleLbl="node1" presStyleIdx="1" presStyleCnt="3" custScaleX="163840" custRadScaleRad="94438" custRadScaleInc="-65487">
        <dgm:presLayoutVars>
          <dgm:bulletEnabled val="1"/>
        </dgm:presLayoutVars>
      </dgm:prSet>
      <dgm:spPr/>
      <dgm:t>
        <a:bodyPr/>
        <a:lstStyle/>
        <a:p>
          <a:endParaRPr lang="ru-RU"/>
        </a:p>
      </dgm:t>
    </dgm:pt>
    <dgm:pt modelId="{DE627CA7-9B0A-4175-81AA-91732525D704}" type="pres">
      <dgm:prSet presAssocID="{A3F98F73-EFA1-42B7-A414-957269D82629}" presName="sibTrans" presStyleLbl="sibTrans2D1" presStyleIdx="1" presStyleCnt="3"/>
      <dgm:spPr/>
      <dgm:t>
        <a:bodyPr/>
        <a:lstStyle/>
        <a:p>
          <a:endParaRPr lang="ru-RU"/>
        </a:p>
      </dgm:t>
    </dgm:pt>
    <dgm:pt modelId="{F20DB5BA-C461-4A6E-A7E6-53FFB9DF1958}" type="pres">
      <dgm:prSet presAssocID="{A3F98F73-EFA1-42B7-A414-957269D82629}" presName="connectorText" presStyleLbl="sibTrans2D1" presStyleIdx="1" presStyleCnt="3"/>
      <dgm:spPr/>
      <dgm:t>
        <a:bodyPr/>
        <a:lstStyle/>
        <a:p>
          <a:endParaRPr lang="ru-RU"/>
        </a:p>
      </dgm:t>
    </dgm:pt>
    <dgm:pt modelId="{542DE3E4-E303-4172-8166-B7EBA18D8E41}" type="pres">
      <dgm:prSet presAssocID="{02FE0DBC-21FB-469E-986B-BAD97D94CD1E}" presName="node" presStyleLbl="node1" presStyleIdx="2" presStyleCnt="3" custScaleX="166337" custRadScaleRad="109122" custRadScaleInc="63388">
        <dgm:presLayoutVars>
          <dgm:bulletEnabled val="1"/>
        </dgm:presLayoutVars>
      </dgm:prSet>
      <dgm:spPr/>
      <dgm:t>
        <a:bodyPr/>
        <a:lstStyle/>
        <a:p>
          <a:endParaRPr lang="ru-RU"/>
        </a:p>
      </dgm:t>
    </dgm:pt>
    <dgm:pt modelId="{F0767B09-AA8B-481D-82EF-E8D5504AFA33}" type="pres">
      <dgm:prSet presAssocID="{78B5B009-52DF-45C5-AB66-E4F895D6F23B}" presName="sibTrans" presStyleLbl="sibTrans2D1" presStyleIdx="2" presStyleCnt="3" custLinFactNeighborX="-63571" custLinFactNeighborY="5055"/>
      <dgm:spPr/>
      <dgm:t>
        <a:bodyPr/>
        <a:lstStyle/>
        <a:p>
          <a:endParaRPr lang="ru-RU"/>
        </a:p>
      </dgm:t>
    </dgm:pt>
    <dgm:pt modelId="{ECCF9E54-BF9F-4ACB-A903-3319D0EBD893}" type="pres">
      <dgm:prSet presAssocID="{78B5B009-52DF-45C5-AB66-E4F895D6F23B}" presName="connectorText" presStyleLbl="sibTrans2D1" presStyleIdx="2" presStyleCnt="3"/>
      <dgm:spPr/>
      <dgm:t>
        <a:bodyPr/>
        <a:lstStyle/>
        <a:p>
          <a:endParaRPr lang="ru-RU"/>
        </a:p>
      </dgm:t>
    </dgm:pt>
  </dgm:ptLst>
  <dgm:cxnLst>
    <dgm:cxn modelId="{19977835-4C24-492C-80DA-75B1EFEFDA66}" type="presOf" srcId="{4AB23EFB-2E4B-47DE-A34E-811A10B00177}" destId="{38DC5FE0-9DAE-4D6D-894A-F6ADD971E94B}" srcOrd="0" destOrd="0" presId="urn:microsoft.com/office/officeart/2005/8/layout/cycle7"/>
    <dgm:cxn modelId="{2B3B37B8-B7D1-409C-A07A-BF8B10A9E263}" type="presOf" srcId="{E7FFBFBB-78B0-4539-81B1-8B6563161B66}" destId="{15BF8F58-944F-46EE-A2E9-54D21652FE3D}" srcOrd="0" destOrd="0" presId="urn:microsoft.com/office/officeart/2005/8/layout/cycle7"/>
    <dgm:cxn modelId="{B705D903-603E-4534-B356-100CA2BA729E}" srcId="{12CB1923-874E-496C-8D1D-53CABE521DF2}" destId="{E7FFBFBB-78B0-4539-81B1-8B6563161B66}" srcOrd="1" destOrd="0" parTransId="{7D31081A-41FF-4331-B30A-906C2C31485C}" sibTransId="{A3F98F73-EFA1-42B7-A414-957269D82629}"/>
    <dgm:cxn modelId="{455F5DA2-D6DC-4A4C-9323-B51F1505AA03}" type="presOf" srcId="{02FE0DBC-21FB-469E-986B-BAD97D94CD1E}" destId="{542DE3E4-E303-4172-8166-B7EBA18D8E41}" srcOrd="0" destOrd="0" presId="urn:microsoft.com/office/officeart/2005/8/layout/cycle7"/>
    <dgm:cxn modelId="{546A2F67-35A9-4B06-BBD1-50139BEE1893}" type="presOf" srcId="{12CB1923-874E-496C-8D1D-53CABE521DF2}" destId="{173995D3-828C-424C-A4FA-6A23EB355F62}" srcOrd="0" destOrd="0" presId="urn:microsoft.com/office/officeart/2005/8/layout/cycle7"/>
    <dgm:cxn modelId="{A37F9E3A-D455-4954-851D-F08D77A81036}" type="presOf" srcId="{FE365B20-E01C-4EF9-A5A6-37331596E743}" destId="{6A7E8D91-BF64-45CF-B991-CC05F42CF9C4}" srcOrd="0" destOrd="0" presId="urn:microsoft.com/office/officeart/2005/8/layout/cycle7"/>
    <dgm:cxn modelId="{68350202-E92C-47D5-9926-3C94874D6074}" type="presOf" srcId="{A3F98F73-EFA1-42B7-A414-957269D82629}" destId="{F20DB5BA-C461-4A6E-A7E6-53FFB9DF1958}" srcOrd="1" destOrd="0" presId="urn:microsoft.com/office/officeart/2005/8/layout/cycle7"/>
    <dgm:cxn modelId="{E159E3CE-4777-42CF-8DFE-DD7E2017711A}" srcId="{12CB1923-874E-496C-8D1D-53CABE521DF2}" destId="{FE365B20-E01C-4EF9-A5A6-37331596E743}" srcOrd="0" destOrd="0" parTransId="{51ED9093-F41A-4146-BE72-BC71F1C1F7EE}" sibTransId="{4AB23EFB-2E4B-47DE-A34E-811A10B00177}"/>
    <dgm:cxn modelId="{C40B78F5-169F-4863-9A29-2740357FF494}" type="presOf" srcId="{4AB23EFB-2E4B-47DE-A34E-811A10B00177}" destId="{B8F1F156-A265-4D38-A4AB-88005C1D0C3C}" srcOrd="1" destOrd="0" presId="urn:microsoft.com/office/officeart/2005/8/layout/cycle7"/>
    <dgm:cxn modelId="{7A742870-8A6E-4815-8CC3-9849237275E2}" type="presOf" srcId="{A3F98F73-EFA1-42B7-A414-957269D82629}" destId="{DE627CA7-9B0A-4175-81AA-91732525D704}" srcOrd="0" destOrd="0" presId="urn:microsoft.com/office/officeart/2005/8/layout/cycle7"/>
    <dgm:cxn modelId="{192B087B-FA62-47D6-B494-87FF85B28F36}" type="presOf" srcId="{78B5B009-52DF-45C5-AB66-E4F895D6F23B}" destId="{F0767B09-AA8B-481D-82EF-E8D5504AFA33}" srcOrd="0" destOrd="0" presId="urn:microsoft.com/office/officeart/2005/8/layout/cycle7"/>
    <dgm:cxn modelId="{02B5AFEF-0413-4303-A37F-B8E7B4F3C21D}" srcId="{12CB1923-874E-496C-8D1D-53CABE521DF2}" destId="{02FE0DBC-21FB-469E-986B-BAD97D94CD1E}" srcOrd="2" destOrd="0" parTransId="{C5F16219-0A84-4838-A588-8282F17E089C}" sibTransId="{78B5B009-52DF-45C5-AB66-E4F895D6F23B}"/>
    <dgm:cxn modelId="{93E04EDB-2F7F-4E62-BB75-F63083A847E3}" type="presOf" srcId="{78B5B009-52DF-45C5-AB66-E4F895D6F23B}" destId="{ECCF9E54-BF9F-4ACB-A903-3319D0EBD893}" srcOrd="1" destOrd="0" presId="urn:microsoft.com/office/officeart/2005/8/layout/cycle7"/>
    <dgm:cxn modelId="{697932CA-BDED-4A35-BF13-62768F5BA58C}" type="presParOf" srcId="{173995D3-828C-424C-A4FA-6A23EB355F62}" destId="{6A7E8D91-BF64-45CF-B991-CC05F42CF9C4}" srcOrd="0" destOrd="0" presId="urn:microsoft.com/office/officeart/2005/8/layout/cycle7"/>
    <dgm:cxn modelId="{0FA353B6-D095-4CFA-B662-B1B1D05B9658}" type="presParOf" srcId="{173995D3-828C-424C-A4FA-6A23EB355F62}" destId="{38DC5FE0-9DAE-4D6D-894A-F6ADD971E94B}" srcOrd="1" destOrd="0" presId="urn:microsoft.com/office/officeart/2005/8/layout/cycle7"/>
    <dgm:cxn modelId="{CC437130-1626-4C31-8041-0FCCF0E597C8}" type="presParOf" srcId="{38DC5FE0-9DAE-4D6D-894A-F6ADD971E94B}" destId="{B8F1F156-A265-4D38-A4AB-88005C1D0C3C}" srcOrd="0" destOrd="0" presId="urn:microsoft.com/office/officeart/2005/8/layout/cycle7"/>
    <dgm:cxn modelId="{9FFCD915-21D6-40C5-B0EB-12765A1638E2}" type="presParOf" srcId="{173995D3-828C-424C-A4FA-6A23EB355F62}" destId="{15BF8F58-944F-46EE-A2E9-54D21652FE3D}" srcOrd="2" destOrd="0" presId="urn:microsoft.com/office/officeart/2005/8/layout/cycle7"/>
    <dgm:cxn modelId="{CEFAE83A-FA1F-4800-A656-DA2CE8533590}" type="presParOf" srcId="{173995D3-828C-424C-A4FA-6A23EB355F62}" destId="{DE627CA7-9B0A-4175-81AA-91732525D704}" srcOrd="3" destOrd="0" presId="urn:microsoft.com/office/officeart/2005/8/layout/cycle7"/>
    <dgm:cxn modelId="{00649843-C4A1-431E-9381-E17D2A27D8A6}" type="presParOf" srcId="{DE627CA7-9B0A-4175-81AA-91732525D704}" destId="{F20DB5BA-C461-4A6E-A7E6-53FFB9DF1958}" srcOrd="0" destOrd="0" presId="urn:microsoft.com/office/officeart/2005/8/layout/cycle7"/>
    <dgm:cxn modelId="{129ED353-357B-44A0-808E-2C403872A0C6}" type="presParOf" srcId="{173995D3-828C-424C-A4FA-6A23EB355F62}" destId="{542DE3E4-E303-4172-8166-B7EBA18D8E41}" srcOrd="4" destOrd="0" presId="urn:microsoft.com/office/officeart/2005/8/layout/cycle7"/>
    <dgm:cxn modelId="{7C60A99C-F841-4015-A808-680768B2CD41}" type="presParOf" srcId="{173995D3-828C-424C-A4FA-6A23EB355F62}" destId="{F0767B09-AA8B-481D-82EF-E8D5504AFA33}" srcOrd="5" destOrd="0" presId="urn:microsoft.com/office/officeart/2005/8/layout/cycle7"/>
    <dgm:cxn modelId="{A58D2F86-E0EF-4C9C-970C-1B74D04FB8F1}" type="presParOf" srcId="{F0767B09-AA8B-481D-82EF-E8D5504AFA33}" destId="{ECCF9E54-BF9F-4ACB-A903-3319D0EBD893}"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E9FD0-B239-4A79-AC37-D2A372D9354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429D7D97-1C64-4DA6-B34F-57BDA42BFEB2}">
      <dgm:prSet phldrT="[Текст]"/>
      <dgm:spPr>
        <a:solidFill>
          <a:schemeClr val="accent2">
            <a:lumMod val="60000"/>
            <a:lumOff val="40000"/>
          </a:schemeClr>
        </a:solidFill>
        <a:ln>
          <a:solidFill>
            <a:schemeClr val="accent2">
              <a:lumMod val="60000"/>
              <a:lumOff val="40000"/>
            </a:schemeClr>
          </a:solidFill>
        </a:ln>
        <a:effectLst>
          <a:glow rad="228600">
            <a:schemeClr val="accent2">
              <a:satMod val="175000"/>
              <a:alpha val="40000"/>
            </a:schemeClr>
          </a:glow>
        </a:effectLst>
      </dgm:spPr>
      <dgm:t>
        <a:bodyPr/>
        <a:lstStyle/>
        <a:p>
          <a:r>
            <a:rPr lang="ru-RU" dirty="0" smtClean="0">
              <a:solidFill>
                <a:srgbClr val="002060"/>
              </a:solidFill>
              <a:latin typeface="Times New Roman" pitchFamily="18" charset="0"/>
              <a:cs typeface="Times New Roman" pitchFamily="18" charset="0"/>
            </a:rPr>
            <a:t>Доходы бюджета – безвозмездные и безвозвратные поступления денежных средств в бюджет</a:t>
          </a:r>
          <a:endParaRPr lang="ru-RU" dirty="0">
            <a:solidFill>
              <a:srgbClr val="002060"/>
            </a:solidFill>
            <a:latin typeface="Times New Roman" pitchFamily="18" charset="0"/>
            <a:cs typeface="Times New Roman" pitchFamily="18" charset="0"/>
          </a:endParaRPr>
        </a:p>
      </dgm:t>
    </dgm:pt>
    <dgm:pt modelId="{22B9B45E-A1EA-4183-A81E-6E1F01737FEF}" type="parTrans" cxnId="{12781978-921D-4766-9184-F163AF744C5B}">
      <dgm:prSet/>
      <dgm:spPr/>
      <dgm:t>
        <a:bodyPr/>
        <a:lstStyle/>
        <a:p>
          <a:endParaRPr lang="ru-RU"/>
        </a:p>
      </dgm:t>
    </dgm:pt>
    <dgm:pt modelId="{4574616C-6AC5-4FCB-84B0-4DF3AD96DC78}" type="sibTrans" cxnId="{12781978-921D-4766-9184-F163AF744C5B}">
      <dgm:prSet/>
      <dgm:spPr/>
      <dgm:t>
        <a:bodyPr/>
        <a:lstStyle/>
        <a:p>
          <a:endParaRPr lang="ru-RU"/>
        </a:p>
      </dgm:t>
    </dgm:pt>
    <dgm:pt modelId="{6E7F90BB-E334-4D04-86F9-BADB70555F46}">
      <dgm:prSet phldrT="[Текст]"/>
      <dgm:spPr>
        <a:effectLst>
          <a:glow rad="139700">
            <a:schemeClr val="accent4">
              <a:satMod val="175000"/>
              <a:alpha val="40000"/>
            </a:schemeClr>
          </a:glow>
        </a:effectLst>
      </dgm:spPr>
      <dgm:t>
        <a:bodyPr/>
        <a:lstStyle/>
        <a:p>
          <a:r>
            <a:rPr lang="ru-RU" dirty="0" smtClean="0"/>
            <a:t>НАЛОГОВЫЕ ДОХОДЫ</a:t>
          </a:r>
          <a:endParaRPr lang="ru-RU" dirty="0"/>
        </a:p>
      </dgm:t>
    </dgm:pt>
    <dgm:pt modelId="{047A2DED-08A7-4A11-AC81-FAE1685EC970}" type="parTrans" cxnId="{96DF5235-A833-4998-912D-1EEA44B4640C}">
      <dgm:prSet/>
      <dgm:spPr/>
      <dgm:t>
        <a:bodyPr/>
        <a:lstStyle/>
        <a:p>
          <a:endParaRPr lang="ru-RU"/>
        </a:p>
      </dgm:t>
    </dgm:pt>
    <dgm:pt modelId="{D67E54D8-F6F4-49CF-B164-779DC5B33DE9}" type="sibTrans" cxnId="{96DF5235-A833-4998-912D-1EEA44B4640C}">
      <dgm:prSet/>
      <dgm:spPr/>
      <dgm:t>
        <a:bodyPr/>
        <a:lstStyle/>
        <a:p>
          <a:endParaRPr lang="ru-RU"/>
        </a:p>
      </dgm:t>
    </dgm:pt>
    <dgm:pt modelId="{71200E85-2BEA-405B-97EE-0A451EAE55AB}">
      <dgm:prSet phldrT="[Текст]"/>
      <dgm:spPr>
        <a:effectLst>
          <a:glow rad="139700">
            <a:schemeClr val="accent3">
              <a:satMod val="175000"/>
              <a:alpha val="40000"/>
            </a:schemeClr>
          </a:glow>
        </a:effectLst>
      </dgm:spPr>
      <dgm:t>
        <a:bodyPr/>
        <a:lstStyle/>
        <a:p>
          <a:r>
            <a:rPr lang="ru-RU" dirty="0" smtClean="0"/>
            <a:t>НЕНАЛОГОВЫЕ ДОХОДЫ</a:t>
          </a:r>
          <a:endParaRPr lang="ru-RU" dirty="0"/>
        </a:p>
      </dgm:t>
    </dgm:pt>
    <dgm:pt modelId="{5BFF6EC6-B0DA-4EDF-A464-164D8F0E9A40}" type="parTrans" cxnId="{F94A1D4B-C6E3-4EE2-BC56-25D753B2259F}">
      <dgm:prSet/>
      <dgm:spPr/>
      <dgm:t>
        <a:bodyPr/>
        <a:lstStyle/>
        <a:p>
          <a:endParaRPr lang="ru-RU"/>
        </a:p>
      </dgm:t>
    </dgm:pt>
    <dgm:pt modelId="{940806E9-DB71-42F4-AA05-EB244E728774}" type="sibTrans" cxnId="{F94A1D4B-C6E3-4EE2-BC56-25D753B2259F}">
      <dgm:prSet/>
      <dgm:spPr/>
      <dgm:t>
        <a:bodyPr/>
        <a:lstStyle/>
        <a:p>
          <a:endParaRPr lang="ru-RU"/>
        </a:p>
      </dgm:t>
    </dgm:pt>
    <dgm:pt modelId="{CF9CC437-33B9-4CB7-AAF4-2212B34EE374}">
      <dgm:prSet phldrT="[Текст]"/>
      <dgm:spPr>
        <a:effectLst>
          <a:glow rad="139700">
            <a:schemeClr val="accent2">
              <a:satMod val="175000"/>
              <a:alpha val="40000"/>
            </a:schemeClr>
          </a:glow>
        </a:effectLst>
      </dgm:spPr>
      <dgm:t>
        <a:bodyPr/>
        <a:lstStyle/>
        <a:p>
          <a:r>
            <a:rPr lang="ru-RU" dirty="0" smtClean="0"/>
            <a:t>БЕЗВОЗМЕЗДНЫЕ ПОСТУПЛЕНИЯ</a:t>
          </a:r>
          <a:endParaRPr lang="ru-RU" dirty="0"/>
        </a:p>
      </dgm:t>
    </dgm:pt>
    <dgm:pt modelId="{55B93D95-64F2-435D-8DA3-7990AFAA9EE4}" type="parTrans" cxnId="{3B63BAFC-14D8-48F2-90BB-F0F195125597}">
      <dgm:prSet/>
      <dgm:spPr/>
      <dgm:t>
        <a:bodyPr/>
        <a:lstStyle/>
        <a:p>
          <a:endParaRPr lang="ru-RU"/>
        </a:p>
      </dgm:t>
    </dgm:pt>
    <dgm:pt modelId="{656A47C5-1BE2-4134-A715-E89984C9D93C}" type="sibTrans" cxnId="{3B63BAFC-14D8-48F2-90BB-F0F195125597}">
      <dgm:prSet/>
      <dgm:spPr/>
      <dgm:t>
        <a:bodyPr/>
        <a:lstStyle/>
        <a:p>
          <a:endParaRPr lang="ru-RU"/>
        </a:p>
      </dgm:t>
    </dgm:pt>
    <dgm:pt modelId="{B061316C-F900-48F8-AC7B-9147CF2AABD4}" type="pres">
      <dgm:prSet presAssocID="{65AE9FD0-B239-4A79-AC37-D2A372D93542}" presName="hierChild1" presStyleCnt="0">
        <dgm:presLayoutVars>
          <dgm:orgChart val="1"/>
          <dgm:chPref val="1"/>
          <dgm:dir/>
          <dgm:animOne val="branch"/>
          <dgm:animLvl val="lvl"/>
          <dgm:resizeHandles/>
        </dgm:presLayoutVars>
      </dgm:prSet>
      <dgm:spPr/>
      <dgm:t>
        <a:bodyPr/>
        <a:lstStyle/>
        <a:p>
          <a:endParaRPr lang="ru-RU"/>
        </a:p>
      </dgm:t>
    </dgm:pt>
    <dgm:pt modelId="{505DEE77-B222-4DCF-BE75-7FB3A88399C0}" type="pres">
      <dgm:prSet presAssocID="{429D7D97-1C64-4DA6-B34F-57BDA42BFEB2}" presName="hierRoot1" presStyleCnt="0">
        <dgm:presLayoutVars>
          <dgm:hierBranch val="init"/>
        </dgm:presLayoutVars>
      </dgm:prSet>
      <dgm:spPr/>
    </dgm:pt>
    <dgm:pt modelId="{61882D96-671F-4B58-9AB1-F418AF030E96}" type="pres">
      <dgm:prSet presAssocID="{429D7D97-1C64-4DA6-B34F-57BDA42BFEB2}" presName="rootComposite1" presStyleCnt="0"/>
      <dgm:spPr/>
    </dgm:pt>
    <dgm:pt modelId="{B7E369D2-7370-40AA-9E4F-3354DDAB297B}" type="pres">
      <dgm:prSet presAssocID="{429D7D97-1C64-4DA6-B34F-57BDA42BFEB2}" presName="rootText1" presStyleLbl="node0" presStyleIdx="0" presStyleCnt="1" custScaleX="264259" custScaleY="46008" custLinFactY="-55572" custLinFactNeighborX="2531" custLinFactNeighborY="-100000">
        <dgm:presLayoutVars>
          <dgm:chPref val="3"/>
        </dgm:presLayoutVars>
      </dgm:prSet>
      <dgm:spPr/>
      <dgm:t>
        <a:bodyPr/>
        <a:lstStyle/>
        <a:p>
          <a:endParaRPr lang="ru-RU"/>
        </a:p>
      </dgm:t>
    </dgm:pt>
    <dgm:pt modelId="{A5C82A25-AD96-4389-BA47-D53545E5FCE1}" type="pres">
      <dgm:prSet presAssocID="{429D7D97-1C64-4DA6-B34F-57BDA42BFEB2}" presName="rootConnector1" presStyleLbl="node1" presStyleIdx="0" presStyleCnt="0"/>
      <dgm:spPr/>
      <dgm:t>
        <a:bodyPr/>
        <a:lstStyle/>
        <a:p>
          <a:endParaRPr lang="ru-RU"/>
        </a:p>
      </dgm:t>
    </dgm:pt>
    <dgm:pt modelId="{DE4B157E-F5FE-4204-9978-03FCA9DF6DDB}" type="pres">
      <dgm:prSet presAssocID="{429D7D97-1C64-4DA6-B34F-57BDA42BFEB2}" presName="hierChild2" presStyleCnt="0"/>
      <dgm:spPr/>
    </dgm:pt>
    <dgm:pt modelId="{0A224259-4B21-4343-9A21-20E6D549C7DE}" type="pres">
      <dgm:prSet presAssocID="{047A2DED-08A7-4A11-AC81-FAE1685EC970}" presName="Name37" presStyleLbl="parChTrans1D2" presStyleIdx="0" presStyleCnt="3"/>
      <dgm:spPr/>
      <dgm:t>
        <a:bodyPr/>
        <a:lstStyle/>
        <a:p>
          <a:endParaRPr lang="ru-RU"/>
        </a:p>
      </dgm:t>
    </dgm:pt>
    <dgm:pt modelId="{24A92764-D7A5-48B9-92F2-0FE3C044AD95}" type="pres">
      <dgm:prSet presAssocID="{6E7F90BB-E334-4D04-86F9-BADB70555F46}" presName="hierRoot2" presStyleCnt="0">
        <dgm:presLayoutVars>
          <dgm:hierBranch val="init"/>
        </dgm:presLayoutVars>
      </dgm:prSet>
      <dgm:spPr/>
    </dgm:pt>
    <dgm:pt modelId="{A1284F81-A45B-4113-9C5C-EB54DD4DFAE9}" type="pres">
      <dgm:prSet presAssocID="{6E7F90BB-E334-4D04-86F9-BADB70555F46}" presName="rootComposite" presStyleCnt="0"/>
      <dgm:spPr/>
    </dgm:pt>
    <dgm:pt modelId="{899CCE9E-ECCD-4002-B4AD-EF7C8635C1A1}" type="pres">
      <dgm:prSet presAssocID="{6E7F90BB-E334-4D04-86F9-BADB70555F46}" presName="rootText" presStyleLbl="node2" presStyleIdx="0" presStyleCnt="3" custScaleX="106267" custScaleY="55882" custLinFactY="-53435" custLinFactNeighborX="12079" custLinFactNeighborY="-100000">
        <dgm:presLayoutVars>
          <dgm:chPref val="3"/>
        </dgm:presLayoutVars>
      </dgm:prSet>
      <dgm:spPr/>
      <dgm:t>
        <a:bodyPr/>
        <a:lstStyle/>
        <a:p>
          <a:endParaRPr lang="ru-RU"/>
        </a:p>
      </dgm:t>
    </dgm:pt>
    <dgm:pt modelId="{590ED014-92B2-4118-AC3B-0E0F281BFD7A}" type="pres">
      <dgm:prSet presAssocID="{6E7F90BB-E334-4D04-86F9-BADB70555F46}" presName="rootConnector" presStyleLbl="node2" presStyleIdx="0" presStyleCnt="3"/>
      <dgm:spPr/>
      <dgm:t>
        <a:bodyPr/>
        <a:lstStyle/>
        <a:p>
          <a:endParaRPr lang="ru-RU"/>
        </a:p>
      </dgm:t>
    </dgm:pt>
    <dgm:pt modelId="{399CBC83-4EF3-4B2D-B916-B00443029310}" type="pres">
      <dgm:prSet presAssocID="{6E7F90BB-E334-4D04-86F9-BADB70555F46}" presName="hierChild4" presStyleCnt="0"/>
      <dgm:spPr/>
    </dgm:pt>
    <dgm:pt modelId="{F4FBA2B8-2089-42FC-804B-977D50F0F38B}" type="pres">
      <dgm:prSet presAssocID="{6E7F90BB-E334-4D04-86F9-BADB70555F46}" presName="hierChild5" presStyleCnt="0"/>
      <dgm:spPr/>
    </dgm:pt>
    <dgm:pt modelId="{432CDD30-3672-40B0-97B8-81951B39E9E2}" type="pres">
      <dgm:prSet presAssocID="{5BFF6EC6-B0DA-4EDF-A464-164D8F0E9A40}" presName="Name37" presStyleLbl="parChTrans1D2" presStyleIdx="1" presStyleCnt="3"/>
      <dgm:spPr/>
      <dgm:t>
        <a:bodyPr/>
        <a:lstStyle/>
        <a:p>
          <a:endParaRPr lang="ru-RU"/>
        </a:p>
      </dgm:t>
    </dgm:pt>
    <dgm:pt modelId="{E42CBFDA-1CB8-40A2-B59C-E241685FD758}" type="pres">
      <dgm:prSet presAssocID="{71200E85-2BEA-405B-97EE-0A451EAE55AB}" presName="hierRoot2" presStyleCnt="0">
        <dgm:presLayoutVars>
          <dgm:hierBranch val="init"/>
        </dgm:presLayoutVars>
      </dgm:prSet>
      <dgm:spPr/>
    </dgm:pt>
    <dgm:pt modelId="{E54D2215-C6F9-4C68-99E4-145D16F96969}" type="pres">
      <dgm:prSet presAssocID="{71200E85-2BEA-405B-97EE-0A451EAE55AB}" presName="rootComposite" presStyleCnt="0"/>
      <dgm:spPr/>
    </dgm:pt>
    <dgm:pt modelId="{88CAD3D1-3560-4852-8A50-41698641524B}" type="pres">
      <dgm:prSet presAssocID="{71200E85-2BEA-405B-97EE-0A451EAE55AB}" presName="rootText" presStyleLbl="node2" presStyleIdx="1" presStyleCnt="3" custScaleX="117088" custScaleY="55882" custLinFactY="-53435" custLinFactNeighborX="-1178" custLinFactNeighborY="-100000">
        <dgm:presLayoutVars>
          <dgm:chPref val="3"/>
        </dgm:presLayoutVars>
      </dgm:prSet>
      <dgm:spPr/>
      <dgm:t>
        <a:bodyPr/>
        <a:lstStyle/>
        <a:p>
          <a:endParaRPr lang="ru-RU"/>
        </a:p>
      </dgm:t>
    </dgm:pt>
    <dgm:pt modelId="{849529C9-B19C-44F7-A1B6-280C10AF84C1}" type="pres">
      <dgm:prSet presAssocID="{71200E85-2BEA-405B-97EE-0A451EAE55AB}" presName="rootConnector" presStyleLbl="node2" presStyleIdx="1" presStyleCnt="3"/>
      <dgm:spPr/>
      <dgm:t>
        <a:bodyPr/>
        <a:lstStyle/>
        <a:p>
          <a:endParaRPr lang="ru-RU"/>
        </a:p>
      </dgm:t>
    </dgm:pt>
    <dgm:pt modelId="{2078E83D-0000-40C0-B42E-8A0A01E89509}" type="pres">
      <dgm:prSet presAssocID="{71200E85-2BEA-405B-97EE-0A451EAE55AB}" presName="hierChild4" presStyleCnt="0"/>
      <dgm:spPr/>
    </dgm:pt>
    <dgm:pt modelId="{1A1CDC72-C257-437F-8F92-A09741F8ADDC}" type="pres">
      <dgm:prSet presAssocID="{71200E85-2BEA-405B-97EE-0A451EAE55AB}" presName="hierChild5" presStyleCnt="0"/>
      <dgm:spPr/>
    </dgm:pt>
    <dgm:pt modelId="{DF4870C9-4B71-40FD-B0FF-108A3C5B79EB}" type="pres">
      <dgm:prSet presAssocID="{55B93D95-64F2-435D-8DA3-7990AFAA9EE4}" presName="Name37" presStyleLbl="parChTrans1D2" presStyleIdx="2" presStyleCnt="3"/>
      <dgm:spPr/>
      <dgm:t>
        <a:bodyPr/>
        <a:lstStyle/>
        <a:p>
          <a:endParaRPr lang="ru-RU"/>
        </a:p>
      </dgm:t>
    </dgm:pt>
    <dgm:pt modelId="{B08E39B2-C510-41C6-A958-506DBEE92961}" type="pres">
      <dgm:prSet presAssocID="{CF9CC437-33B9-4CB7-AAF4-2212B34EE374}" presName="hierRoot2" presStyleCnt="0">
        <dgm:presLayoutVars>
          <dgm:hierBranch val="init"/>
        </dgm:presLayoutVars>
      </dgm:prSet>
      <dgm:spPr/>
    </dgm:pt>
    <dgm:pt modelId="{2B81813C-9832-47D6-A211-D606CE5F0391}" type="pres">
      <dgm:prSet presAssocID="{CF9CC437-33B9-4CB7-AAF4-2212B34EE374}" presName="rootComposite" presStyleCnt="0"/>
      <dgm:spPr/>
    </dgm:pt>
    <dgm:pt modelId="{73990051-76DC-4D0D-8A49-4F280B39F688}" type="pres">
      <dgm:prSet presAssocID="{CF9CC437-33B9-4CB7-AAF4-2212B34EE374}" presName="rootText" presStyleLbl="node2" presStyleIdx="2" presStyleCnt="3" custScaleY="55882" custLinFactY="-53435" custLinFactNeighborX="-14435" custLinFactNeighborY="-100000">
        <dgm:presLayoutVars>
          <dgm:chPref val="3"/>
        </dgm:presLayoutVars>
      </dgm:prSet>
      <dgm:spPr/>
      <dgm:t>
        <a:bodyPr/>
        <a:lstStyle/>
        <a:p>
          <a:endParaRPr lang="ru-RU"/>
        </a:p>
      </dgm:t>
    </dgm:pt>
    <dgm:pt modelId="{235150E2-6BF6-4027-89AC-F7A157544E7D}" type="pres">
      <dgm:prSet presAssocID="{CF9CC437-33B9-4CB7-AAF4-2212B34EE374}" presName="rootConnector" presStyleLbl="node2" presStyleIdx="2" presStyleCnt="3"/>
      <dgm:spPr/>
      <dgm:t>
        <a:bodyPr/>
        <a:lstStyle/>
        <a:p>
          <a:endParaRPr lang="ru-RU"/>
        </a:p>
      </dgm:t>
    </dgm:pt>
    <dgm:pt modelId="{81073560-EE94-423A-8E24-9E0930DCFC2E}" type="pres">
      <dgm:prSet presAssocID="{CF9CC437-33B9-4CB7-AAF4-2212B34EE374}" presName="hierChild4" presStyleCnt="0"/>
      <dgm:spPr/>
    </dgm:pt>
    <dgm:pt modelId="{16C63601-66F4-4FEB-860D-F2032160ECED}" type="pres">
      <dgm:prSet presAssocID="{CF9CC437-33B9-4CB7-AAF4-2212B34EE374}" presName="hierChild5" presStyleCnt="0"/>
      <dgm:spPr/>
    </dgm:pt>
    <dgm:pt modelId="{C0FAC893-42AA-4D94-843E-8E9FB919A40A}" type="pres">
      <dgm:prSet presAssocID="{429D7D97-1C64-4DA6-B34F-57BDA42BFEB2}" presName="hierChild3" presStyleCnt="0"/>
      <dgm:spPr/>
    </dgm:pt>
  </dgm:ptLst>
  <dgm:cxnLst>
    <dgm:cxn modelId="{32F8B9F7-AF6F-4C46-82D4-3A1A22487F6E}" type="presOf" srcId="{6E7F90BB-E334-4D04-86F9-BADB70555F46}" destId="{590ED014-92B2-4118-AC3B-0E0F281BFD7A}" srcOrd="1" destOrd="0" presId="urn:microsoft.com/office/officeart/2005/8/layout/orgChart1"/>
    <dgm:cxn modelId="{1A9CF63D-65C5-4065-AF2D-BF4689257486}" type="presOf" srcId="{429D7D97-1C64-4DA6-B34F-57BDA42BFEB2}" destId="{A5C82A25-AD96-4389-BA47-D53545E5FCE1}" srcOrd="1" destOrd="0" presId="urn:microsoft.com/office/officeart/2005/8/layout/orgChart1"/>
    <dgm:cxn modelId="{FD019C99-9891-41EF-B808-8C0AE878D150}" type="presOf" srcId="{CF9CC437-33B9-4CB7-AAF4-2212B34EE374}" destId="{235150E2-6BF6-4027-89AC-F7A157544E7D}" srcOrd="1" destOrd="0" presId="urn:microsoft.com/office/officeart/2005/8/layout/orgChart1"/>
    <dgm:cxn modelId="{E66E66E2-3153-4CDB-9B80-814AA456A4B7}" type="presOf" srcId="{71200E85-2BEA-405B-97EE-0A451EAE55AB}" destId="{849529C9-B19C-44F7-A1B6-280C10AF84C1}" srcOrd="1" destOrd="0" presId="urn:microsoft.com/office/officeart/2005/8/layout/orgChart1"/>
    <dgm:cxn modelId="{25DA1584-024A-4475-9C1B-3E20AF3FE1B5}" type="presOf" srcId="{55B93D95-64F2-435D-8DA3-7990AFAA9EE4}" destId="{DF4870C9-4B71-40FD-B0FF-108A3C5B79EB}" srcOrd="0" destOrd="0" presId="urn:microsoft.com/office/officeart/2005/8/layout/orgChart1"/>
    <dgm:cxn modelId="{B0299350-22C2-48D7-9E50-3F0EEB2A2AF9}" type="presOf" srcId="{429D7D97-1C64-4DA6-B34F-57BDA42BFEB2}" destId="{B7E369D2-7370-40AA-9E4F-3354DDAB297B}" srcOrd="0" destOrd="0" presId="urn:microsoft.com/office/officeart/2005/8/layout/orgChart1"/>
    <dgm:cxn modelId="{5641643A-98BC-43EE-B385-56A2678AE2BE}" type="presOf" srcId="{5BFF6EC6-B0DA-4EDF-A464-164D8F0E9A40}" destId="{432CDD30-3672-40B0-97B8-81951B39E9E2}" srcOrd="0" destOrd="0" presId="urn:microsoft.com/office/officeart/2005/8/layout/orgChart1"/>
    <dgm:cxn modelId="{99BF0DE4-19E3-47AF-9E74-EBA230C4E23B}" type="presOf" srcId="{65AE9FD0-B239-4A79-AC37-D2A372D93542}" destId="{B061316C-F900-48F8-AC7B-9147CF2AABD4}" srcOrd="0" destOrd="0" presId="urn:microsoft.com/office/officeart/2005/8/layout/orgChart1"/>
    <dgm:cxn modelId="{12781978-921D-4766-9184-F163AF744C5B}" srcId="{65AE9FD0-B239-4A79-AC37-D2A372D93542}" destId="{429D7D97-1C64-4DA6-B34F-57BDA42BFEB2}" srcOrd="0" destOrd="0" parTransId="{22B9B45E-A1EA-4183-A81E-6E1F01737FEF}" sibTransId="{4574616C-6AC5-4FCB-84B0-4DF3AD96DC78}"/>
    <dgm:cxn modelId="{4F574A6D-FEFD-4A8E-B126-E4D610649241}" type="presOf" srcId="{71200E85-2BEA-405B-97EE-0A451EAE55AB}" destId="{88CAD3D1-3560-4852-8A50-41698641524B}" srcOrd="0" destOrd="0" presId="urn:microsoft.com/office/officeart/2005/8/layout/orgChart1"/>
    <dgm:cxn modelId="{E5CFCA43-AE1D-4F22-83E9-0176DDD8A553}" type="presOf" srcId="{CF9CC437-33B9-4CB7-AAF4-2212B34EE374}" destId="{73990051-76DC-4D0D-8A49-4F280B39F688}" srcOrd="0" destOrd="0" presId="urn:microsoft.com/office/officeart/2005/8/layout/orgChart1"/>
    <dgm:cxn modelId="{839775E3-2504-4EED-8043-A6695EE3CA99}" type="presOf" srcId="{6E7F90BB-E334-4D04-86F9-BADB70555F46}" destId="{899CCE9E-ECCD-4002-B4AD-EF7C8635C1A1}" srcOrd="0" destOrd="0" presId="urn:microsoft.com/office/officeart/2005/8/layout/orgChart1"/>
    <dgm:cxn modelId="{96DF5235-A833-4998-912D-1EEA44B4640C}" srcId="{429D7D97-1C64-4DA6-B34F-57BDA42BFEB2}" destId="{6E7F90BB-E334-4D04-86F9-BADB70555F46}" srcOrd="0" destOrd="0" parTransId="{047A2DED-08A7-4A11-AC81-FAE1685EC970}" sibTransId="{D67E54D8-F6F4-49CF-B164-779DC5B33DE9}"/>
    <dgm:cxn modelId="{EFDAEAD9-B9CD-451A-88E5-5CF09780F78C}" type="presOf" srcId="{047A2DED-08A7-4A11-AC81-FAE1685EC970}" destId="{0A224259-4B21-4343-9A21-20E6D549C7DE}" srcOrd="0" destOrd="0" presId="urn:microsoft.com/office/officeart/2005/8/layout/orgChart1"/>
    <dgm:cxn modelId="{3B63BAFC-14D8-48F2-90BB-F0F195125597}" srcId="{429D7D97-1C64-4DA6-B34F-57BDA42BFEB2}" destId="{CF9CC437-33B9-4CB7-AAF4-2212B34EE374}" srcOrd="2" destOrd="0" parTransId="{55B93D95-64F2-435D-8DA3-7990AFAA9EE4}" sibTransId="{656A47C5-1BE2-4134-A715-E89984C9D93C}"/>
    <dgm:cxn modelId="{F94A1D4B-C6E3-4EE2-BC56-25D753B2259F}" srcId="{429D7D97-1C64-4DA6-B34F-57BDA42BFEB2}" destId="{71200E85-2BEA-405B-97EE-0A451EAE55AB}" srcOrd="1" destOrd="0" parTransId="{5BFF6EC6-B0DA-4EDF-A464-164D8F0E9A40}" sibTransId="{940806E9-DB71-42F4-AA05-EB244E728774}"/>
    <dgm:cxn modelId="{D7B99DB8-DE8E-4F83-A9DB-7A31E59294D1}" type="presParOf" srcId="{B061316C-F900-48F8-AC7B-9147CF2AABD4}" destId="{505DEE77-B222-4DCF-BE75-7FB3A88399C0}" srcOrd="0" destOrd="0" presId="urn:microsoft.com/office/officeart/2005/8/layout/orgChart1"/>
    <dgm:cxn modelId="{DBF2086C-CE5F-4116-B84C-465DA83D6BBB}" type="presParOf" srcId="{505DEE77-B222-4DCF-BE75-7FB3A88399C0}" destId="{61882D96-671F-4B58-9AB1-F418AF030E96}" srcOrd="0" destOrd="0" presId="urn:microsoft.com/office/officeart/2005/8/layout/orgChart1"/>
    <dgm:cxn modelId="{7E48F095-E447-436C-B46E-67E3E77302F7}" type="presParOf" srcId="{61882D96-671F-4B58-9AB1-F418AF030E96}" destId="{B7E369D2-7370-40AA-9E4F-3354DDAB297B}" srcOrd="0" destOrd="0" presId="urn:microsoft.com/office/officeart/2005/8/layout/orgChart1"/>
    <dgm:cxn modelId="{DCB4829A-8475-47C9-960C-2354F8C507EA}" type="presParOf" srcId="{61882D96-671F-4B58-9AB1-F418AF030E96}" destId="{A5C82A25-AD96-4389-BA47-D53545E5FCE1}" srcOrd="1" destOrd="0" presId="urn:microsoft.com/office/officeart/2005/8/layout/orgChart1"/>
    <dgm:cxn modelId="{8DF4F7BE-D85E-4545-8DCE-432EFA30B337}" type="presParOf" srcId="{505DEE77-B222-4DCF-BE75-7FB3A88399C0}" destId="{DE4B157E-F5FE-4204-9978-03FCA9DF6DDB}" srcOrd="1" destOrd="0" presId="urn:microsoft.com/office/officeart/2005/8/layout/orgChart1"/>
    <dgm:cxn modelId="{9F446D42-7C3F-445B-99AE-4DB2CF7B01E8}" type="presParOf" srcId="{DE4B157E-F5FE-4204-9978-03FCA9DF6DDB}" destId="{0A224259-4B21-4343-9A21-20E6D549C7DE}" srcOrd="0" destOrd="0" presId="urn:microsoft.com/office/officeart/2005/8/layout/orgChart1"/>
    <dgm:cxn modelId="{DBD2B281-CB79-4F17-B288-0001C4A7F97F}" type="presParOf" srcId="{DE4B157E-F5FE-4204-9978-03FCA9DF6DDB}" destId="{24A92764-D7A5-48B9-92F2-0FE3C044AD95}" srcOrd="1" destOrd="0" presId="urn:microsoft.com/office/officeart/2005/8/layout/orgChart1"/>
    <dgm:cxn modelId="{466CE77F-9407-4A95-BD17-F66352FFBABB}" type="presParOf" srcId="{24A92764-D7A5-48B9-92F2-0FE3C044AD95}" destId="{A1284F81-A45B-4113-9C5C-EB54DD4DFAE9}" srcOrd="0" destOrd="0" presId="urn:microsoft.com/office/officeart/2005/8/layout/orgChart1"/>
    <dgm:cxn modelId="{F9EE7DEB-D288-418E-95C4-C5E43DBC0C75}" type="presParOf" srcId="{A1284F81-A45B-4113-9C5C-EB54DD4DFAE9}" destId="{899CCE9E-ECCD-4002-B4AD-EF7C8635C1A1}" srcOrd="0" destOrd="0" presId="urn:microsoft.com/office/officeart/2005/8/layout/orgChart1"/>
    <dgm:cxn modelId="{5FE382EF-0C79-46E2-8658-5A97F4BA5BD0}" type="presParOf" srcId="{A1284F81-A45B-4113-9C5C-EB54DD4DFAE9}" destId="{590ED014-92B2-4118-AC3B-0E0F281BFD7A}" srcOrd="1" destOrd="0" presId="urn:microsoft.com/office/officeart/2005/8/layout/orgChart1"/>
    <dgm:cxn modelId="{2643B017-0DE6-497D-A3EE-BA97FF3F9DBC}" type="presParOf" srcId="{24A92764-D7A5-48B9-92F2-0FE3C044AD95}" destId="{399CBC83-4EF3-4B2D-B916-B00443029310}" srcOrd="1" destOrd="0" presId="urn:microsoft.com/office/officeart/2005/8/layout/orgChart1"/>
    <dgm:cxn modelId="{E49D9676-F85B-4415-9B6A-599DFC667E3E}" type="presParOf" srcId="{24A92764-D7A5-48B9-92F2-0FE3C044AD95}" destId="{F4FBA2B8-2089-42FC-804B-977D50F0F38B}" srcOrd="2" destOrd="0" presId="urn:microsoft.com/office/officeart/2005/8/layout/orgChart1"/>
    <dgm:cxn modelId="{DC4DEF7F-2C25-49F4-89B0-F0E95A95E23D}" type="presParOf" srcId="{DE4B157E-F5FE-4204-9978-03FCA9DF6DDB}" destId="{432CDD30-3672-40B0-97B8-81951B39E9E2}" srcOrd="2" destOrd="0" presId="urn:microsoft.com/office/officeart/2005/8/layout/orgChart1"/>
    <dgm:cxn modelId="{643C9CC2-EBEC-4335-A8DA-C9BDE3A85491}" type="presParOf" srcId="{DE4B157E-F5FE-4204-9978-03FCA9DF6DDB}" destId="{E42CBFDA-1CB8-40A2-B59C-E241685FD758}" srcOrd="3" destOrd="0" presId="urn:microsoft.com/office/officeart/2005/8/layout/orgChart1"/>
    <dgm:cxn modelId="{FA4D7E72-6681-4CE7-9865-BC03B0F2AA13}" type="presParOf" srcId="{E42CBFDA-1CB8-40A2-B59C-E241685FD758}" destId="{E54D2215-C6F9-4C68-99E4-145D16F96969}" srcOrd="0" destOrd="0" presId="urn:microsoft.com/office/officeart/2005/8/layout/orgChart1"/>
    <dgm:cxn modelId="{19826A24-D3CC-432C-B6B1-0CC9019B7192}" type="presParOf" srcId="{E54D2215-C6F9-4C68-99E4-145D16F96969}" destId="{88CAD3D1-3560-4852-8A50-41698641524B}" srcOrd="0" destOrd="0" presId="urn:microsoft.com/office/officeart/2005/8/layout/orgChart1"/>
    <dgm:cxn modelId="{B189F02D-C8AB-438C-8F14-49F7B996B24A}" type="presParOf" srcId="{E54D2215-C6F9-4C68-99E4-145D16F96969}" destId="{849529C9-B19C-44F7-A1B6-280C10AF84C1}" srcOrd="1" destOrd="0" presId="urn:microsoft.com/office/officeart/2005/8/layout/orgChart1"/>
    <dgm:cxn modelId="{B8AADB1F-3137-418B-96F4-696A1F3F09BB}" type="presParOf" srcId="{E42CBFDA-1CB8-40A2-B59C-E241685FD758}" destId="{2078E83D-0000-40C0-B42E-8A0A01E89509}" srcOrd="1" destOrd="0" presId="urn:microsoft.com/office/officeart/2005/8/layout/orgChart1"/>
    <dgm:cxn modelId="{03169066-3FC8-462F-8D1F-D3E4C3FBCFF1}" type="presParOf" srcId="{E42CBFDA-1CB8-40A2-B59C-E241685FD758}" destId="{1A1CDC72-C257-437F-8F92-A09741F8ADDC}" srcOrd="2" destOrd="0" presId="urn:microsoft.com/office/officeart/2005/8/layout/orgChart1"/>
    <dgm:cxn modelId="{1C0AA78A-9CA1-4151-BF18-E1F3AE7E4CF0}" type="presParOf" srcId="{DE4B157E-F5FE-4204-9978-03FCA9DF6DDB}" destId="{DF4870C9-4B71-40FD-B0FF-108A3C5B79EB}" srcOrd="4" destOrd="0" presId="urn:microsoft.com/office/officeart/2005/8/layout/orgChart1"/>
    <dgm:cxn modelId="{9562F842-BE94-41D0-A0A4-1C578650E8F1}" type="presParOf" srcId="{DE4B157E-F5FE-4204-9978-03FCA9DF6DDB}" destId="{B08E39B2-C510-41C6-A958-506DBEE92961}" srcOrd="5" destOrd="0" presId="urn:microsoft.com/office/officeart/2005/8/layout/orgChart1"/>
    <dgm:cxn modelId="{F6C9E3C3-62F0-49E7-8A72-31BA0E0DCA63}" type="presParOf" srcId="{B08E39B2-C510-41C6-A958-506DBEE92961}" destId="{2B81813C-9832-47D6-A211-D606CE5F0391}" srcOrd="0" destOrd="0" presId="urn:microsoft.com/office/officeart/2005/8/layout/orgChart1"/>
    <dgm:cxn modelId="{FAF93841-8459-4A98-990B-DBABA1582D83}" type="presParOf" srcId="{2B81813C-9832-47D6-A211-D606CE5F0391}" destId="{73990051-76DC-4D0D-8A49-4F280B39F688}" srcOrd="0" destOrd="0" presId="urn:microsoft.com/office/officeart/2005/8/layout/orgChart1"/>
    <dgm:cxn modelId="{6BE1C178-0FD4-48BF-84FD-2DA5C35FA2DE}" type="presParOf" srcId="{2B81813C-9832-47D6-A211-D606CE5F0391}" destId="{235150E2-6BF6-4027-89AC-F7A157544E7D}" srcOrd="1" destOrd="0" presId="urn:microsoft.com/office/officeart/2005/8/layout/orgChart1"/>
    <dgm:cxn modelId="{965E80EC-955F-46F6-B578-AE42F50CC61F}" type="presParOf" srcId="{B08E39B2-C510-41C6-A958-506DBEE92961}" destId="{81073560-EE94-423A-8E24-9E0930DCFC2E}" srcOrd="1" destOrd="0" presId="urn:microsoft.com/office/officeart/2005/8/layout/orgChart1"/>
    <dgm:cxn modelId="{E6118F63-E939-40A1-BA78-9931998A2CCF}" type="presParOf" srcId="{B08E39B2-C510-41C6-A958-506DBEE92961}" destId="{16C63601-66F4-4FEB-860D-F2032160ECED}" srcOrd="2" destOrd="0" presId="urn:microsoft.com/office/officeart/2005/8/layout/orgChart1"/>
    <dgm:cxn modelId="{06F86230-5F41-47D1-BA58-BF67A8C542B2}" type="presParOf" srcId="{505DEE77-B222-4DCF-BE75-7FB3A88399C0}" destId="{C0FAC893-42AA-4D94-843E-8E9FB919A40A}"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ABBFFB-34B8-4A57-BF28-59F266CFA57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ru-RU"/>
        </a:p>
      </dgm:t>
    </dgm:pt>
    <dgm:pt modelId="{137AFDB7-7AC0-441F-AFA0-12195E4A5FB7}">
      <dgm:prSet phldrT="[Текст]"/>
      <dgm:spPr>
        <a:solidFill>
          <a:schemeClr val="accent3">
            <a:hueOff val="0"/>
            <a:satOff val="0"/>
            <a:lumOff val="0"/>
            <a:alpha val="75000"/>
          </a:schemeClr>
        </a:solidFill>
        <a:scene3d>
          <a:camera prst="orthographicFront"/>
          <a:lightRig rig="threePt" dir="t"/>
        </a:scene3d>
        <a:sp3d>
          <a:bevelT w="146050" prst="convex"/>
        </a:sp3d>
      </dgm:spPr>
      <dgm:t>
        <a:bodyPr/>
        <a:lstStyle/>
        <a:p>
          <a:r>
            <a:rPr lang="ru-RU" dirty="0" smtClean="0"/>
            <a:t>Фискальная</a:t>
          </a:r>
          <a:endParaRPr lang="ru-RU" dirty="0"/>
        </a:p>
      </dgm:t>
    </dgm:pt>
    <dgm:pt modelId="{E0E7BDFA-FE12-4332-B08E-DFA59B7637D4}" type="parTrans" cxnId="{14D892EF-AFE2-44BD-94C8-D885FDDFA530}">
      <dgm:prSet/>
      <dgm:spPr/>
      <dgm:t>
        <a:bodyPr/>
        <a:lstStyle/>
        <a:p>
          <a:endParaRPr lang="ru-RU"/>
        </a:p>
      </dgm:t>
    </dgm:pt>
    <dgm:pt modelId="{C9C00F55-CF82-4D4A-BBDB-DAC6BD2FA131}" type="sibTrans" cxnId="{14D892EF-AFE2-44BD-94C8-D885FDDFA530}">
      <dgm:prSet/>
      <dgm:spPr/>
      <dgm:t>
        <a:bodyPr/>
        <a:lstStyle/>
        <a:p>
          <a:endParaRPr lang="ru-RU"/>
        </a:p>
      </dgm:t>
    </dgm:pt>
    <dgm:pt modelId="{EFC1E736-14C2-4542-964F-314BAF9A1E61}">
      <dgm:prSet phldrT="[Текст]"/>
      <dgm:spPr/>
      <dgm:t>
        <a:bodyPr/>
        <a:lstStyle/>
        <a:p>
          <a:r>
            <a:rPr lang="ru-RU" dirty="0" smtClean="0"/>
            <a:t>Позволяет сформировать доходы для выполнения функций государства</a:t>
          </a:r>
          <a:endParaRPr lang="ru-RU" dirty="0"/>
        </a:p>
      </dgm:t>
    </dgm:pt>
    <dgm:pt modelId="{FE34CF89-D09D-4AFB-A51A-CA2B4C86D08C}" type="parTrans" cxnId="{FF618F3A-35AA-44F8-A984-D41CC95AA64C}">
      <dgm:prSet/>
      <dgm:spPr/>
      <dgm:t>
        <a:bodyPr/>
        <a:lstStyle/>
        <a:p>
          <a:endParaRPr lang="ru-RU"/>
        </a:p>
      </dgm:t>
    </dgm:pt>
    <dgm:pt modelId="{854CFD28-EC57-43BD-9ECB-501B9366ECF7}" type="sibTrans" cxnId="{FF618F3A-35AA-44F8-A984-D41CC95AA64C}">
      <dgm:prSet/>
      <dgm:spPr/>
      <dgm:t>
        <a:bodyPr/>
        <a:lstStyle/>
        <a:p>
          <a:endParaRPr lang="ru-RU"/>
        </a:p>
      </dgm:t>
    </dgm:pt>
    <dgm:pt modelId="{BFCB7A33-D878-453B-BFC4-0B1E46F1F0EB}">
      <dgm:prSet phldrT="[Текст]"/>
      <dgm:spPr>
        <a:scene3d>
          <a:camera prst="orthographicFront"/>
          <a:lightRig rig="threePt" dir="t"/>
        </a:scene3d>
        <a:sp3d>
          <a:bevelT w="196850" prst="cross"/>
        </a:sp3d>
      </dgm:spPr>
      <dgm:t>
        <a:bodyPr/>
        <a:lstStyle/>
        <a:p>
          <a:r>
            <a:rPr lang="ru-RU" dirty="0" smtClean="0"/>
            <a:t>Регулятивная</a:t>
          </a:r>
          <a:endParaRPr lang="ru-RU" dirty="0"/>
        </a:p>
      </dgm:t>
    </dgm:pt>
    <dgm:pt modelId="{03870D79-5D43-43A7-8B22-99FB00E7D637}" type="parTrans" cxnId="{7BF4DED3-EAD1-47F6-BB38-3DCADB1C82A4}">
      <dgm:prSet/>
      <dgm:spPr/>
      <dgm:t>
        <a:bodyPr/>
        <a:lstStyle/>
        <a:p>
          <a:endParaRPr lang="ru-RU"/>
        </a:p>
      </dgm:t>
    </dgm:pt>
    <dgm:pt modelId="{86C82A50-A2F7-4EA3-9373-95C08FBA92BC}" type="sibTrans" cxnId="{7BF4DED3-EAD1-47F6-BB38-3DCADB1C82A4}">
      <dgm:prSet/>
      <dgm:spPr/>
      <dgm:t>
        <a:bodyPr/>
        <a:lstStyle/>
        <a:p>
          <a:endParaRPr lang="ru-RU"/>
        </a:p>
      </dgm:t>
    </dgm:pt>
    <dgm:pt modelId="{FDD76F19-31AF-4929-9B48-6EBBADB1FC9F}">
      <dgm:prSet phldrT="[Текст]"/>
      <dgm:spPr/>
      <dgm:t>
        <a:bodyPr/>
        <a:lstStyle/>
        <a:p>
          <a:r>
            <a:rPr lang="ru-RU" dirty="0" smtClean="0"/>
            <a:t>Позволяет влиять на развитие экономики</a:t>
          </a:r>
          <a:endParaRPr lang="ru-RU" dirty="0"/>
        </a:p>
      </dgm:t>
    </dgm:pt>
    <dgm:pt modelId="{2EDA7AC9-0766-4A11-B6CB-14C2BE8CF85C}" type="parTrans" cxnId="{97C97929-901B-44E4-8522-7639067A3A6D}">
      <dgm:prSet/>
      <dgm:spPr/>
      <dgm:t>
        <a:bodyPr/>
        <a:lstStyle/>
        <a:p>
          <a:endParaRPr lang="ru-RU"/>
        </a:p>
      </dgm:t>
    </dgm:pt>
    <dgm:pt modelId="{3C440C5A-94F6-404E-94B9-E8E7219E23AD}" type="sibTrans" cxnId="{97C97929-901B-44E4-8522-7639067A3A6D}">
      <dgm:prSet/>
      <dgm:spPr/>
      <dgm:t>
        <a:bodyPr/>
        <a:lstStyle/>
        <a:p>
          <a:endParaRPr lang="ru-RU"/>
        </a:p>
      </dgm:t>
    </dgm:pt>
    <dgm:pt modelId="{5680D69C-DB97-4EFE-BC33-9132A09498B2}">
      <dgm:prSet phldrT="[Текст]"/>
      <dgm:spPr>
        <a:scene3d>
          <a:camera prst="orthographicFront"/>
          <a:lightRig rig="threePt" dir="t"/>
        </a:scene3d>
        <a:sp3d>
          <a:bevelT w="215900" prst="hardEdge"/>
        </a:sp3d>
      </dgm:spPr>
      <dgm:t>
        <a:bodyPr/>
        <a:lstStyle/>
        <a:p>
          <a:r>
            <a:rPr lang="ru-RU" dirty="0" smtClean="0"/>
            <a:t>Распределительная</a:t>
          </a:r>
          <a:endParaRPr lang="ru-RU" dirty="0"/>
        </a:p>
      </dgm:t>
    </dgm:pt>
    <dgm:pt modelId="{7E994AC8-91EA-4237-9076-7601B20629F2}" type="parTrans" cxnId="{0120DCC3-9EBD-4A84-9CE9-B2672B0DEF47}">
      <dgm:prSet/>
      <dgm:spPr/>
      <dgm:t>
        <a:bodyPr/>
        <a:lstStyle/>
        <a:p>
          <a:endParaRPr lang="ru-RU"/>
        </a:p>
      </dgm:t>
    </dgm:pt>
    <dgm:pt modelId="{3C9F3789-A097-466E-B3B9-E2F925DAF21A}" type="sibTrans" cxnId="{0120DCC3-9EBD-4A84-9CE9-B2672B0DEF47}">
      <dgm:prSet/>
      <dgm:spPr/>
      <dgm:t>
        <a:bodyPr/>
        <a:lstStyle/>
        <a:p>
          <a:endParaRPr lang="ru-RU"/>
        </a:p>
      </dgm:t>
    </dgm:pt>
    <dgm:pt modelId="{00C1049A-4CD0-4CF3-A367-59C1FE2E8461}">
      <dgm:prSet phldrT="[Текст]"/>
      <dgm:spPr/>
      <dgm:t>
        <a:bodyPr/>
        <a:lstStyle/>
        <a:p>
          <a:r>
            <a:rPr lang="ru-RU" dirty="0" smtClean="0"/>
            <a:t>Позволяет перераспределять доходы между отраслями, организациями и гражданами</a:t>
          </a:r>
          <a:endParaRPr lang="ru-RU" dirty="0"/>
        </a:p>
      </dgm:t>
    </dgm:pt>
    <dgm:pt modelId="{A13E3205-6601-411A-BA24-DA97AC618888}" type="parTrans" cxnId="{C093EEFF-C248-4340-91B2-8E92F6C637FC}">
      <dgm:prSet/>
      <dgm:spPr/>
      <dgm:t>
        <a:bodyPr/>
        <a:lstStyle/>
        <a:p>
          <a:endParaRPr lang="ru-RU"/>
        </a:p>
      </dgm:t>
    </dgm:pt>
    <dgm:pt modelId="{0BF93810-3442-44FC-B742-59464B7C1181}" type="sibTrans" cxnId="{C093EEFF-C248-4340-91B2-8E92F6C637FC}">
      <dgm:prSet/>
      <dgm:spPr/>
      <dgm:t>
        <a:bodyPr/>
        <a:lstStyle/>
        <a:p>
          <a:endParaRPr lang="ru-RU"/>
        </a:p>
      </dgm:t>
    </dgm:pt>
    <dgm:pt modelId="{FB093323-4626-4459-8652-153125B03DAC}" type="pres">
      <dgm:prSet presAssocID="{38ABBFFB-34B8-4A57-BF28-59F266CFA57E}" presName="Name0" presStyleCnt="0">
        <dgm:presLayoutVars>
          <dgm:dir/>
          <dgm:animLvl val="lvl"/>
          <dgm:resizeHandles val="exact"/>
        </dgm:presLayoutVars>
      </dgm:prSet>
      <dgm:spPr/>
      <dgm:t>
        <a:bodyPr/>
        <a:lstStyle/>
        <a:p>
          <a:endParaRPr lang="ru-RU"/>
        </a:p>
      </dgm:t>
    </dgm:pt>
    <dgm:pt modelId="{D5E535BF-D20E-45AC-945E-3EFFC1CCCEF8}" type="pres">
      <dgm:prSet presAssocID="{137AFDB7-7AC0-441F-AFA0-12195E4A5FB7}" presName="linNode" presStyleCnt="0"/>
      <dgm:spPr/>
    </dgm:pt>
    <dgm:pt modelId="{4B0AB742-15E9-47A1-85AC-B4DADB4F2167}" type="pres">
      <dgm:prSet presAssocID="{137AFDB7-7AC0-441F-AFA0-12195E4A5FB7}" presName="parentText" presStyleLbl="node1" presStyleIdx="0" presStyleCnt="3" custLinFactNeighborY="-151">
        <dgm:presLayoutVars>
          <dgm:chMax val="1"/>
          <dgm:bulletEnabled val="1"/>
        </dgm:presLayoutVars>
      </dgm:prSet>
      <dgm:spPr/>
      <dgm:t>
        <a:bodyPr/>
        <a:lstStyle/>
        <a:p>
          <a:endParaRPr lang="ru-RU"/>
        </a:p>
      </dgm:t>
    </dgm:pt>
    <dgm:pt modelId="{85958D80-4554-4B40-831A-15B4E2FE85B1}" type="pres">
      <dgm:prSet presAssocID="{137AFDB7-7AC0-441F-AFA0-12195E4A5FB7}" presName="descendantText" presStyleLbl="alignAccFollowNode1" presStyleIdx="0" presStyleCnt="3">
        <dgm:presLayoutVars>
          <dgm:bulletEnabled val="1"/>
        </dgm:presLayoutVars>
      </dgm:prSet>
      <dgm:spPr/>
      <dgm:t>
        <a:bodyPr/>
        <a:lstStyle/>
        <a:p>
          <a:endParaRPr lang="ru-RU"/>
        </a:p>
      </dgm:t>
    </dgm:pt>
    <dgm:pt modelId="{CBF7D4D9-16AF-44E7-9041-0E584389785C}" type="pres">
      <dgm:prSet presAssocID="{C9C00F55-CF82-4D4A-BBDB-DAC6BD2FA131}" presName="sp" presStyleCnt="0"/>
      <dgm:spPr/>
    </dgm:pt>
    <dgm:pt modelId="{67B5F6E4-49F9-4710-BA85-23A8D8EEB90F}" type="pres">
      <dgm:prSet presAssocID="{BFCB7A33-D878-453B-BFC4-0B1E46F1F0EB}" presName="linNode" presStyleCnt="0"/>
      <dgm:spPr/>
    </dgm:pt>
    <dgm:pt modelId="{203E2A10-2F28-4289-9367-F48D24F085E8}" type="pres">
      <dgm:prSet presAssocID="{BFCB7A33-D878-453B-BFC4-0B1E46F1F0EB}" presName="parentText" presStyleLbl="node1" presStyleIdx="1" presStyleCnt="3">
        <dgm:presLayoutVars>
          <dgm:chMax val="1"/>
          <dgm:bulletEnabled val="1"/>
        </dgm:presLayoutVars>
      </dgm:prSet>
      <dgm:spPr/>
      <dgm:t>
        <a:bodyPr/>
        <a:lstStyle/>
        <a:p>
          <a:endParaRPr lang="ru-RU"/>
        </a:p>
      </dgm:t>
    </dgm:pt>
    <dgm:pt modelId="{709B7D7C-F780-47E4-9667-A64EE89A5FD4}" type="pres">
      <dgm:prSet presAssocID="{BFCB7A33-D878-453B-BFC4-0B1E46F1F0EB}" presName="descendantText" presStyleLbl="alignAccFollowNode1" presStyleIdx="1" presStyleCnt="3">
        <dgm:presLayoutVars>
          <dgm:bulletEnabled val="1"/>
        </dgm:presLayoutVars>
      </dgm:prSet>
      <dgm:spPr/>
      <dgm:t>
        <a:bodyPr/>
        <a:lstStyle/>
        <a:p>
          <a:endParaRPr lang="ru-RU"/>
        </a:p>
      </dgm:t>
    </dgm:pt>
    <dgm:pt modelId="{2E8E66BD-4506-4217-86C1-38CCB0AFCEEF}" type="pres">
      <dgm:prSet presAssocID="{86C82A50-A2F7-4EA3-9373-95C08FBA92BC}" presName="sp" presStyleCnt="0"/>
      <dgm:spPr/>
    </dgm:pt>
    <dgm:pt modelId="{2D530DD9-760A-4BB7-88B7-4E981E3A84D6}" type="pres">
      <dgm:prSet presAssocID="{5680D69C-DB97-4EFE-BC33-9132A09498B2}" presName="linNode" presStyleCnt="0"/>
      <dgm:spPr/>
    </dgm:pt>
    <dgm:pt modelId="{87ACEA2A-AC02-4E92-AF34-1968F0D009F8}" type="pres">
      <dgm:prSet presAssocID="{5680D69C-DB97-4EFE-BC33-9132A09498B2}" presName="parentText" presStyleLbl="node1" presStyleIdx="2" presStyleCnt="3">
        <dgm:presLayoutVars>
          <dgm:chMax val="1"/>
          <dgm:bulletEnabled val="1"/>
        </dgm:presLayoutVars>
      </dgm:prSet>
      <dgm:spPr/>
      <dgm:t>
        <a:bodyPr/>
        <a:lstStyle/>
        <a:p>
          <a:endParaRPr lang="ru-RU"/>
        </a:p>
      </dgm:t>
    </dgm:pt>
    <dgm:pt modelId="{491F5E45-9A21-4BA3-BDD7-98C94C1189F4}" type="pres">
      <dgm:prSet presAssocID="{5680D69C-DB97-4EFE-BC33-9132A09498B2}" presName="descendantText" presStyleLbl="alignAccFollowNode1" presStyleIdx="2" presStyleCnt="3">
        <dgm:presLayoutVars>
          <dgm:bulletEnabled val="1"/>
        </dgm:presLayoutVars>
      </dgm:prSet>
      <dgm:spPr/>
      <dgm:t>
        <a:bodyPr/>
        <a:lstStyle/>
        <a:p>
          <a:endParaRPr lang="ru-RU"/>
        </a:p>
      </dgm:t>
    </dgm:pt>
  </dgm:ptLst>
  <dgm:cxnLst>
    <dgm:cxn modelId="{0120DCC3-9EBD-4A84-9CE9-B2672B0DEF47}" srcId="{38ABBFFB-34B8-4A57-BF28-59F266CFA57E}" destId="{5680D69C-DB97-4EFE-BC33-9132A09498B2}" srcOrd="2" destOrd="0" parTransId="{7E994AC8-91EA-4237-9076-7601B20629F2}" sibTransId="{3C9F3789-A097-466E-B3B9-E2F925DAF21A}"/>
    <dgm:cxn modelId="{441A871C-B599-47E8-A698-14DEAAC9C0F1}" type="presOf" srcId="{38ABBFFB-34B8-4A57-BF28-59F266CFA57E}" destId="{FB093323-4626-4459-8652-153125B03DAC}" srcOrd="0" destOrd="0" presId="urn:microsoft.com/office/officeart/2005/8/layout/vList5"/>
    <dgm:cxn modelId="{14D892EF-AFE2-44BD-94C8-D885FDDFA530}" srcId="{38ABBFFB-34B8-4A57-BF28-59F266CFA57E}" destId="{137AFDB7-7AC0-441F-AFA0-12195E4A5FB7}" srcOrd="0" destOrd="0" parTransId="{E0E7BDFA-FE12-4332-B08E-DFA59B7637D4}" sibTransId="{C9C00F55-CF82-4D4A-BBDB-DAC6BD2FA131}"/>
    <dgm:cxn modelId="{4131587A-21EA-43D9-85BC-622CCE352904}" type="presOf" srcId="{BFCB7A33-D878-453B-BFC4-0B1E46F1F0EB}" destId="{203E2A10-2F28-4289-9367-F48D24F085E8}" srcOrd="0" destOrd="0" presId="urn:microsoft.com/office/officeart/2005/8/layout/vList5"/>
    <dgm:cxn modelId="{FF618F3A-35AA-44F8-A984-D41CC95AA64C}" srcId="{137AFDB7-7AC0-441F-AFA0-12195E4A5FB7}" destId="{EFC1E736-14C2-4542-964F-314BAF9A1E61}" srcOrd="0" destOrd="0" parTransId="{FE34CF89-D09D-4AFB-A51A-CA2B4C86D08C}" sibTransId="{854CFD28-EC57-43BD-9ECB-501B9366ECF7}"/>
    <dgm:cxn modelId="{7BF4DED3-EAD1-47F6-BB38-3DCADB1C82A4}" srcId="{38ABBFFB-34B8-4A57-BF28-59F266CFA57E}" destId="{BFCB7A33-D878-453B-BFC4-0B1E46F1F0EB}" srcOrd="1" destOrd="0" parTransId="{03870D79-5D43-43A7-8B22-99FB00E7D637}" sibTransId="{86C82A50-A2F7-4EA3-9373-95C08FBA92BC}"/>
    <dgm:cxn modelId="{61F545DA-534A-4982-AB8A-B516C7394255}" type="presOf" srcId="{5680D69C-DB97-4EFE-BC33-9132A09498B2}" destId="{87ACEA2A-AC02-4E92-AF34-1968F0D009F8}" srcOrd="0" destOrd="0" presId="urn:microsoft.com/office/officeart/2005/8/layout/vList5"/>
    <dgm:cxn modelId="{B4088C7C-E5A0-4537-8CDD-351C382FF86B}" type="presOf" srcId="{FDD76F19-31AF-4929-9B48-6EBBADB1FC9F}" destId="{709B7D7C-F780-47E4-9667-A64EE89A5FD4}" srcOrd="0" destOrd="0" presId="urn:microsoft.com/office/officeart/2005/8/layout/vList5"/>
    <dgm:cxn modelId="{C093EEFF-C248-4340-91B2-8E92F6C637FC}" srcId="{5680D69C-DB97-4EFE-BC33-9132A09498B2}" destId="{00C1049A-4CD0-4CF3-A367-59C1FE2E8461}" srcOrd="0" destOrd="0" parTransId="{A13E3205-6601-411A-BA24-DA97AC618888}" sibTransId="{0BF93810-3442-44FC-B742-59464B7C1181}"/>
    <dgm:cxn modelId="{8D061469-2381-47C6-AC6B-3B3E2585DFE8}" type="presOf" srcId="{EFC1E736-14C2-4542-964F-314BAF9A1E61}" destId="{85958D80-4554-4B40-831A-15B4E2FE85B1}" srcOrd="0" destOrd="0" presId="urn:microsoft.com/office/officeart/2005/8/layout/vList5"/>
    <dgm:cxn modelId="{BDF421FE-F0B8-4622-9D02-B5230AF16FE6}" type="presOf" srcId="{137AFDB7-7AC0-441F-AFA0-12195E4A5FB7}" destId="{4B0AB742-15E9-47A1-85AC-B4DADB4F2167}" srcOrd="0" destOrd="0" presId="urn:microsoft.com/office/officeart/2005/8/layout/vList5"/>
    <dgm:cxn modelId="{97C97929-901B-44E4-8522-7639067A3A6D}" srcId="{BFCB7A33-D878-453B-BFC4-0B1E46F1F0EB}" destId="{FDD76F19-31AF-4929-9B48-6EBBADB1FC9F}" srcOrd="0" destOrd="0" parTransId="{2EDA7AC9-0766-4A11-B6CB-14C2BE8CF85C}" sibTransId="{3C440C5A-94F6-404E-94B9-E8E7219E23AD}"/>
    <dgm:cxn modelId="{4548A5F9-3EA6-445E-BA8D-7544CF192B69}" type="presOf" srcId="{00C1049A-4CD0-4CF3-A367-59C1FE2E8461}" destId="{491F5E45-9A21-4BA3-BDD7-98C94C1189F4}" srcOrd="0" destOrd="0" presId="urn:microsoft.com/office/officeart/2005/8/layout/vList5"/>
    <dgm:cxn modelId="{E0D7E81E-349E-44CE-8D6C-4260E9336288}" type="presParOf" srcId="{FB093323-4626-4459-8652-153125B03DAC}" destId="{D5E535BF-D20E-45AC-945E-3EFFC1CCCEF8}" srcOrd="0" destOrd="0" presId="urn:microsoft.com/office/officeart/2005/8/layout/vList5"/>
    <dgm:cxn modelId="{D534676E-60F7-4F15-A1D1-7A85CF5969BB}" type="presParOf" srcId="{D5E535BF-D20E-45AC-945E-3EFFC1CCCEF8}" destId="{4B0AB742-15E9-47A1-85AC-B4DADB4F2167}" srcOrd="0" destOrd="0" presId="urn:microsoft.com/office/officeart/2005/8/layout/vList5"/>
    <dgm:cxn modelId="{71FB7C7D-EBCF-4034-8C63-4434F0E4A637}" type="presParOf" srcId="{D5E535BF-D20E-45AC-945E-3EFFC1CCCEF8}" destId="{85958D80-4554-4B40-831A-15B4E2FE85B1}" srcOrd="1" destOrd="0" presId="urn:microsoft.com/office/officeart/2005/8/layout/vList5"/>
    <dgm:cxn modelId="{54BDA6AF-7104-4544-A6C9-064B26B61360}" type="presParOf" srcId="{FB093323-4626-4459-8652-153125B03DAC}" destId="{CBF7D4D9-16AF-44E7-9041-0E584389785C}" srcOrd="1" destOrd="0" presId="urn:microsoft.com/office/officeart/2005/8/layout/vList5"/>
    <dgm:cxn modelId="{0319E52D-1DBD-479B-B6DF-CF58A5705B1A}" type="presParOf" srcId="{FB093323-4626-4459-8652-153125B03DAC}" destId="{67B5F6E4-49F9-4710-BA85-23A8D8EEB90F}" srcOrd="2" destOrd="0" presId="urn:microsoft.com/office/officeart/2005/8/layout/vList5"/>
    <dgm:cxn modelId="{46F10834-A6E5-4446-B379-EB0C034BFFCF}" type="presParOf" srcId="{67B5F6E4-49F9-4710-BA85-23A8D8EEB90F}" destId="{203E2A10-2F28-4289-9367-F48D24F085E8}" srcOrd="0" destOrd="0" presId="urn:microsoft.com/office/officeart/2005/8/layout/vList5"/>
    <dgm:cxn modelId="{C217CA17-CE1B-48EF-B237-7D507E902EF4}" type="presParOf" srcId="{67B5F6E4-49F9-4710-BA85-23A8D8EEB90F}" destId="{709B7D7C-F780-47E4-9667-A64EE89A5FD4}" srcOrd="1" destOrd="0" presId="urn:microsoft.com/office/officeart/2005/8/layout/vList5"/>
    <dgm:cxn modelId="{02CE2567-387F-4C78-AD1C-3B7129759798}" type="presParOf" srcId="{FB093323-4626-4459-8652-153125B03DAC}" destId="{2E8E66BD-4506-4217-86C1-38CCB0AFCEEF}" srcOrd="3" destOrd="0" presId="urn:microsoft.com/office/officeart/2005/8/layout/vList5"/>
    <dgm:cxn modelId="{85997391-1E0B-4CB3-A467-BCD74A79AF83}" type="presParOf" srcId="{FB093323-4626-4459-8652-153125B03DAC}" destId="{2D530DD9-760A-4BB7-88B7-4E981E3A84D6}" srcOrd="4" destOrd="0" presId="urn:microsoft.com/office/officeart/2005/8/layout/vList5"/>
    <dgm:cxn modelId="{A2950049-66C5-407C-A382-2618177CFA85}" type="presParOf" srcId="{2D530DD9-760A-4BB7-88B7-4E981E3A84D6}" destId="{87ACEA2A-AC02-4E92-AF34-1968F0D009F8}" srcOrd="0" destOrd="0" presId="urn:microsoft.com/office/officeart/2005/8/layout/vList5"/>
    <dgm:cxn modelId="{68E1F0F6-0A5A-43B7-B45D-861D715338BF}" type="presParOf" srcId="{2D530DD9-760A-4BB7-88B7-4E981E3A84D6}" destId="{491F5E45-9A21-4BA3-BDD7-98C94C1189F4}" srcOrd="1" destOrd="0" presId="urn:microsoft.com/office/officeart/2005/8/layout/vList5"/>
  </dgm:cxnLst>
  <dgm:bg>
    <a:effectLst>
      <a:glow rad="228600">
        <a:schemeClr val="accent3">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3B5F29-F26E-4728-B06D-B450B63A02B4}" type="doc">
      <dgm:prSet loTypeId="urn:microsoft.com/office/officeart/2005/8/layout/hProcess7#1" loCatId="list" qsTypeId="urn:microsoft.com/office/officeart/2005/8/quickstyle/simple3" qsCatId="simple" csTypeId="urn:microsoft.com/office/officeart/2005/8/colors/accent2_1" csCatId="accent2" phldr="1"/>
      <dgm:spPr/>
      <dgm:t>
        <a:bodyPr/>
        <a:lstStyle/>
        <a:p>
          <a:endParaRPr lang="ru-RU"/>
        </a:p>
      </dgm:t>
    </dgm:pt>
    <dgm:pt modelId="{336D7DC9-A28C-4DD4-BDA1-F8B72DDA9BD6}">
      <dgm:prSet phldrT="[Текст]"/>
      <dgm:spPr/>
      <dgm:t>
        <a:bodyPr/>
        <a:lstStyle/>
        <a:p>
          <a:r>
            <a:rPr lang="ru-RU" dirty="0" smtClean="0"/>
            <a:t>Федеральные</a:t>
          </a:r>
          <a:endParaRPr lang="ru-RU" dirty="0"/>
        </a:p>
      </dgm:t>
    </dgm:pt>
    <dgm:pt modelId="{1AC08A9D-6430-4463-B3EC-E0F02B0B7803}" type="parTrans" cxnId="{6ABD8667-DEEA-44AF-9A83-CAB3AE0092BA}">
      <dgm:prSet/>
      <dgm:spPr/>
      <dgm:t>
        <a:bodyPr/>
        <a:lstStyle/>
        <a:p>
          <a:endParaRPr lang="ru-RU"/>
        </a:p>
      </dgm:t>
    </dgm:pt>
    <dgm:pt modelId="{A49540EF-8730-423E-8ABF-603C25F60F38}" type="sibTrans" cxnId="{6ABD8667-DEEA-44AF-9A83-CAB3AE0092BA}">
      <dgm:prSet/>
      <dgm:spPr/>
      <dgm:t>
        <a:bodyPr/>
        <a:lstStyle/>
        <a:p>
          <a:endParaRPr lang="ru-RU"/>
        </a:p>
      </dgm:t>
    </dgm:pt>
    <dgm:pt modelId="{C1942717-7D35-45B1-B1E5-4DDAD0383B30}">
      <dgm:prSet phldrT="[Текст]" custT="1"/>
      <dgm:spPr/>
      <dgm:t>
        <a:bodyPr/>
        <a:lstStyle/>
        <a:p>
          <a:r>
            <a:rPr lang="ru-RU" sz="1100" dirty="0" smtClean="0">
              <a:latin typeface="Times New Roman" pitchFamily="18" charset="0"/>
              <a:cs typeface="Times New Roman" pitchFamily="18" charset="0"/>
            </a:rPr>
            <a:t>Установлены налоговым кодексом РФ и обязательны к уплате на всей территории Российской Федерации, например:</a:t>
          </a:r>
        </a:p>
        <a:p>
          <a:r>
            <a:rPr lang="ru-RU" sz="1100" dirty="0" smtClean="0">
              <a:latin typeface="Times New Roman" pitchFamily="18" charset="0"/>
              <a:cs typeface="Times New Roman" pitchFamily="18" charset="0"/>
            </a:rPr>
            <a:t>-налог на добавленную стоимость;</a:t>
          </a:r>
        </a:p>
        <a:p>
          <a:r>
            <a:rPr lang="ru-RU" sz="1100" dirty="0" smtClean="0">
              <a:latin typeface="Times New Roman" pitchFamily="18" charset="0"/>
              <a:cs typeface="Times New Roman" pitchFamily="18" charset="0"/>
            </a:rPr>
            <a:t>-акцизы;</a:t>
          </a:r>
        </a:p>
        <a:p>
          <a:r>
            <a:rPr lang="ru-RU" sz="1100" dirty="0" smtClean="0">
              <a:latin typeface="Times New Roman" pitchFamily="18" charset="0"/>
              <a:cs typeface="Times New Roman" pitchFamily="18" charset="0"/>
            </a:rPr>
            <a:t>-налог на доходы физических лиц.</a:t>
          </a:r>
          <a:endParaRPr lang="ru-RU" dirty="0"/>
        </a:p>
      </dgm:t>
    </dgm:pt>
    <dgm:pt modelId="{7FB59CE3-BE6E-45D9-9E57-5D4C8B521D01}" type="parTrans" cxnId="{C4FBDECC-01CA-4A54-9F69-EFFED6F07F8D}">
      <dgm:prSet/>
      <dgm:spPr/>
      <dgm:t>
        <a:bodyPr/>
        <a:lstStyle/>
        <a:p>
          <a:endParaRPr lang="ru-RU"/>
        </a:p>
      </dgm:t>
    </dgm:pt>
    <dgm:pt modelId="{34EB48E6-8F30-4E1A-ABB4-C318FBE0BEDD}" type="sibTrans" cxnId="{C4FBDECC-01CA-4A54-9F69-EFFED6F07F8D}">
      <dgm:prSet/>
      <dgm:spPr/>
      <dgm:t>
        <a:bodyPr/>
        <a:lstStyle/>
        <a:p>
          <a:endParaRPr lang="ru-RU"/>
        </a:p>
      </dgm:t>
    </dgm:pt>
    <dgm:pt modelId="{4871D03C-AB6C-4F30-A652-830C01193CB4}">
      <dgm:prSet phldrT="[Текст]"/>
      <dgm:spPr/>
      <dgm:t>
        <a:bodyPr/>
        <a:lstStyle/>
        <a:p>
          <a:r>
            <a:rPr lang="ru-RU" dirty="0" smtClean="0"/>
            <a:t>Региональные</a:t>
          </a:r>
          <a:endParaRPr lang="ru-RU" dirty="0"/>
        </a:p>
      </dgm:t>
    </dgm:pt>
    <dgm:pt modelId="{BA50D1E2-5360-4083-8E5A-0EC36D305FA6}" type="parTrans" cxnId="{A027911B-AD7C-4CAA-AD47-E568A564C73C}">
      <dgm:prSet/>
      <dgm:spPr/>
      <dgm:t>
        <a:bodyPr/>
        <a:lstStyle/>
        <a:p>
          <a:endParaRPr lang="ru-RU"/>
        </a:p>
      </dgm:t>
    </dgm:pt>
    <dgm:pt modelId="{2C54BC81-420E-44E5-A05F-909D4E66C380}" type="sibTrans" cxnId="{A027911B-AD7C-4CAA-AD47-E568A564C73C}">
      <dgm:prSet/>
      <dgm:spPr/>
      <dgm:t>
        <a:bodyPr/>
        <a:lstStyle/>
        <a:p>
          <a:endParaRPr lang="ru-RU"/>
        </a:p>
      </dgm:t>
    </dgm:pt>
    <dgm:pt modelId="{417A68CB-E4B1-4461-BDA6-6932659DA7B5}">
      <dgm:prSet phldrT="[Текст]" custT="1"/>
      <dgm:spPr/>
      <dgm:t>
        <a:bodyPr/>
        <a:lstStyle/>
        <a:p>
          <a:r>
            <a:rPr lang="ru-RU" sz="1050" smtClean="0">
              <a:latin typeface="Times New Roman" pitchFamily="18" charset="0"/>
              <a:cs typeface="Times New Roman" pitchFamily="18" charset="0"/>
            </a:rPr>
            <a:t>Установлены налоговым кодексом РФ и </a:t>
          </a:r>
          <a:r>
            <a:rPr lang="ru" sz="1050" smtClean="0">
              <a:latin typeface="Times New Roman" pitchFamily="18" charset="0"/>
              <a:cs typeface="Times New Roman" pitchFamily="18" charset="0"/>
            </a:rPr>
            <a:t>законами  субъектов Российской Федерации и обязательны к уплате на территориях соответствующих субъектов РФ, например:</a:t>
          </a:r>
          <a:endParaRPr lang="ru-RU" sz="1050" smtClean="0">
            <a:latin typeface="Times New Roman" pitchFamily="18" charset="0"/>
            <a:cs typeface="Times New Roman" pitchFamily="18" charset="0"/>
          </a:endParaRPr>
        </a:p>
        <a:p>
          <a:r>
            <a:rPr lang="ru" sz="1050" smtClean="0">
              <a:latin typeface="Times New Roman" pitchFamily="18" charset="0"/>
              <a:cs typeface="Times New Roman" pitchFamily="18" charset="0"/>
            </a:rPr>
            <a:t>-налог на имущество организаций;</a:t>
          </a:r>
          <a:endParaRPr lang="ru-RU" sz="1050" smtClean="0">
            <a:latin typeface="Times New Roman" pitchFamily="18" charset="0"/>
            <a:cs typeface="Times New Roman" pitchFamily="18" charset="0"/>
          </a:endParaRPr>
        </a:p>
        <a:p>
          <a:r>
            <a:rPr lang="ru" sz="1050" smtClean="0">
              <a:latin typeface="Times New Roman" pitchFamily="18" charset="0"/>
              <a:cs typeface="Times New Roman" pitchFamily="18" charset="0"/>
            </a:rPr>
            <a:t>-транспортный налог.</a:t>
          </a:r>
          <a:endParaRPr lang="ru-RU" dirty="0"/>
        </a:p>
      </dgm:t>
    </dgm:pt>
    <dgm:pt modelId="{9F5751EE-8A1C-48E7-8F62-C54F08D42DB5}" type="parTrans" cxnId="{2E372FA4-F6C2-46CD-94F6-87340EABE4B4}">
      <dgm:prSet/>
      <dgm:spPr/>
      <dgm:t>
        <a:bodyPr/>
        <a:lstStyle/>
        <a:p>
          <a:endParaRPr lang="ru-RU"/>
        </a:p>
      </dgm:t>
    </dgm:pt>
    <dgm:pt modelId="{D2AAF6BF-DD89-4A0F-AF9B-82BA5E91A5A2}" type="sibTrans" cxnId="{2E372FA4-F6C2-46CD-94F6-87340EABE4B4}">
      <dgm:prSet/>
      <dgm:spPr/>
      <dgm:t>
        <a:bodyPr/>
        <a:lstStyle/>
        <a:p>
          <a:endParaRPr lang="ru-RU"/>
        </a:p>
      </dgm:t>
    </dgm:pt>
    <dgm:pt modelId="{BF0B4531-47C6-48CF-A470-71EF5DE3AF3F}">
      <dgm:prSet phldrT="[Текст]"/>
      <dgm:spPr/>
      <dgm:t>
        <a:bodyPr/>
        <a:lstStyle/>
        <a:p>
          <a:r>
            <a:rPr lang="ru-RU" dirty="0" smtClean="0"/>
            <a:t>Местные</a:t>
          </a:r>
          <a:endParaRPr lang="ru-RU" dirty="0"/>
        </a:p>
      </dgm:t>
    </dgm:pt>
    <dgm:pt modelId="{EAA01ED5-9A5B-4032-BC1D-20DA7604A60C}" type="parTrans" cxnId="{F718FBBB-DF0D-4DCC-BBE1-1FDAE5075281}">
      <dgm:prSet/>
      <dgm:spPr/>
      <dgm:t>
        <a:bodyPr/>
        <a:lstStyle/>
        <a:p>
          <a:endParaRPr lang="ru-RU"/>
        </a:p>
      </dgm:t>
    </dgm:pt>
    <dgm:pt modelId="{989BC7FA-15EC-40AC-A4CF-93F6A7FBB74D}" type="sibTrans" cxnId="{F718FBBB-DF0D-4DCC-BBE1-1FDAE5075281}">
      <dgm:prSet/>
      <dgm:spPr/>
      <dgm:t>
        <a:bodyPr/>
        <a:lstStyle/>
        <a:p>
          <a:endParaRPr lang="ru-RU"/>
        </a:p>
      </dgm:t>
    </dgm:pt>
    <dgm:pt modelId="{6BA191B1-4AA0-4705-B113-937051FCEC3B}">
      <dgm:prSet phldrT="[Текст]" custT="1"/>
      <dgm:spPr/>
      <dgm:t>
        <a:bodyPr/>
        <a:lstStyle/>
        <a:p>
          <a:r>
            <a:rPr lang="ru-RU" sz="1000" smtClean="0">
              <a:latin typeface="Times New Roman" pitchFamily="18" charset="0"/>
              <a:cs typeface="Times New Roman" pitchFamily="18" charset="0"/>
            </a:rPr>
            <a:t>Установлены налоговым кодексом РФ и нормативными правовыми актами представительных органов</a:t>
          </a:r>
          <a:r>
            <a:rPr lang="en-US" sz="1000" smtClean="0">
              <a:latin typeface="Times New Roman" pitchFamily="18" charset="0"/>
              <a:cs typeface="Times New Roman" pitchFamily="18" charset="0"/>
            </a:rPr>
            <a:t> </a:t>
          </a:r>
          <a:r>
            <a:rPr lang="ru-RU" sz="1000" smtClean="0">
              <a:latin typeface="Times New Roman" pitchFamily="18" charset="0"/>
              <a:cs typeface="Times New Roman" pitchFamily="18" charset="0"/>
            </a:rPr>
            <a:t>муниципальных</a:t>
          </a:r>
          <a:r>
            <a:rPr lang="en-US" sz="1000" smtClean="0">
              <a:latin typeface="Times New Roman" pitchFamily="18" charset="0"/>
              <a:cs typeface="Times New Roman" pitchFamily="18" charset="0"/>
            </a:rPr>
            <a:t> </a:t>
          </a:r>
          <a:r>
            <a:rPr lang="ru-RU" sz="1000" smtClean="0">
              <a:latin typeface="Times New Roman" pitchFamily="18" charset="0"/>
              <a:cs typeface="Times New Roman" pitchFamily="18" charset="0"/>
            </a:rPr>
            <a:t>образований и обязательных к уплате на</a:t>
          </a:r>
          <a:r>
            <a:rPr lang="en-US" sz="1000" smtClean="0">
              <a:latin typeface="Times New Roman" pitchFamily="18" charset="0"/>
              <a:cs typeface="Times New Roman" pitchFamily="18" charset="0"/>
            </a:rPr>
            <a:t> </a:t>
          </a:r>
          <a:r>
            <a:rPr lang="ru-RU" sz="1000" smtClean="0">
              <a:latin typeface="Times New Roman" pitchFamily="18" charset="0"/>
              <a:cs typeface="Times New Roman" pitchFamily="18" charset="0"/>
            </a:rPr>
            <a:t>территориях соответствующих</a:t>
          </a:r>
          <a:r>
            <a:rPr lang="en-US" sz="1000" smtClean="0">
              <a:latin typeface="Times New Roman" pitchFamily="18" charset="0"/>
              <a:cs typeface="Times New Roman" pitchFamily="18" charset="0"/>
            </a:rPr>
            <a:t> </a:t>
          </a:r>
          <a:r>
            <a:rPr lang="ru-RU" sz="1000" smtClean="0">
              <a:latin typeface="Times New Roman" pitchFamily="18" charset="0"/>
              <a:cs typeface="Times New Roman" pitchFamily="18" charset="0"/>
            </a:rPr>
            <a:t>муниципальных</a:t>
          </a:r>
          <a:r>
            <a:rPr lang="en-US" sz="1000" smtClean="0">
              <a:latin typeface="Times New Roman" pitchFamily="18" charset="0"/>
              <a:cs typeface="Times New Roman" pitchFamily="18" charset="0"/>
            </a:rPr>
            <a:t> </a:t>
          </a:r>
          <a:r>
            <a:rPr lang="ru-RU" sz="1000" smtClean="0">
              <a:latin typeface="Times New Roman" pitchFamily="18" charset="0"/>
              <a:cs typeface="Times New Roman" pitchFamily="18" charset="0"/>
            </a:rPr>
            <a:t>образований, например:</a:t>
          </a:r>
        </a:p>
        <a:p>
          <a:r>
            <a:rPr lang="ru-RU" sz="1000" smtClean="0">
              <a:latin typeface="Times New Roman" pitchFamily="18" charset="0"/>
              <a:cs typeface="Times New Roman" pitchFamily="18" charset="0"/>
            </a:rPr>
            <a:t>-земельный налог;</a:t>
          </a:r>
        </a:p>
        <a:p>
          <a:r>
            <a:rPr lang="ru-RU" sz="1000" smtClean="0">
              <a:latin typeface="Times New Roman" pitchFamily="18" charset="0"/>
              <a:cs typeface="Times New Roman" pitchFamily="18" charset="0"/>
            </a:rPr>
            <a:t>-налог на имущество физических лиц.</a:t>
          </a:r>
          <a:endParaRPr lang="ru-RU" dirty="0"/>
        </a:p>
      </dgm:t>
    </dgm:pt>
    <dgm:pt modelId="{0D101449-2CEE-4246-AA8E-ECF402BE09C7}" type="parTrans" cxnId="{1A16B715-A9D7-4348-BFE1-D813A19501DF}">
      <dgm:prSet/>
      <dgm:spPr/>
      <dgm:t>
        <a:bodyPr/>
        <a:lstStyle/>
        <a:p>
          <a:endParaRPr lang="ru-RU"/>
        </a:p>
      </dgm:t>
    </dgm:pt>
    <dgm:pt modelId="{69B7E000-4A52-4F1D-9DFF-3BBFE469AD50}" type="sibTrans" cxnId="{1A16B715-A9D7-4348-BFE1-D813A19501DF}">
      <dgm:prSet/>
      <dgm:spPr/>
      <dgm:t>
        <a:bodyPr/>
        <a:lstStyle/>
        <a:p>
          <a:endParaRPr lang="ru-RU"/>
        </a:p>
      </dgm:t>
    </dgm:pt>
    <dgm:pt modelId="{8A51C9E8-4EFA-41E7-86E6-46C8F4D38426}" type="pres">
      <dgm:prSet presAssocID="{2E3B5F29-F26E-4728-B06D-B450B63A02B4}" presName="Name0" presStyleCnt="0">
        <dgm:presLayoutVars>
          <dgm:dir/>
          <dgm:animLvl val="lvl"/>
          <dgm:resizeHandles val="exact"/>
        </dgm:presLayoutVars>
      </dgm:prSet>
      <dgm:spPr/>
      <dgm:t>
        <a:bodyPr/>
        <a:lstStyle/>
        <a:p>
          <a:endParaRPr lang="ru-RU"/>
        </a:p>
      </dgm:t>
    </dgm:pt>
    <dgm:pt modelId="{4C361149-2073-4E44-BD30-36816CE365DF}" type="pres">
      <dgm:prSet presAssocID="{336D7DC9-A28C-4DD4-BDA1-F8B72DDA9BD6}" presName="compositeNode" presStyleCnt="0">
        <dgm:presLayoutVars>
          <dgm:bulletEnabled val="1"/>
        </dgm:presLayoutVars>
      </dgm:prSet>
      <dgm:spPr/>
    </dgm:pt>
    <dgm:pt modelId="{9FFB529C-A3F0-4B99-9DA5-F6FCBF90F2F6}" type="pres">
      <dgm:prSet presAssocID="{336D7DC9-A28C-4DD4-BDA1-F8B72DDA9BD6}" presName="bgRect" presStyleLbl="node1" presStyleIdx="0" presStyleCnt="3" custScaleY="54713"/>
      <dgm:spPr/>
      <dgm:t>
        <a:bodyPr/>
        <a:lstStyle/>
        <a:p>
          <a:endParaRPr lang="ru-RU"/>
        </a:p>
      </dgm:t>
    </dgm:pt>
    <dgm:pt modelId="{21868F3D-4815-42E6-B690-EA81EA229C98}" type="pres">
      <dgm:prSet presAssocID="{336D7DC9-A28C-4DD4-BDA1-F8B72DDA9BD6}" presName="parentNode" presStyleLbl="node1" presStyleIdx="0" presStyleCnt="3">
        <dgm:presLayoutVars>
          <dgm:chMax val="0"/>
          <dgm:bulletEnabled val="1"/>
        </dgm:presLayoutVars>
      </dgm:prSet>
      <dgm:spPr/>
      <dgm:t>
        <a:bodyPr/>
        <a:lstStyle/>
        <a:p>
          <a:endParaRPr lang="ru-RU"/>
        </a:p>
      </dgm:t>
    </dgm:pt>
    <dgm:pt modelId="{4FFA712B-9CF5-4862-8F54-D438F08A61B2}" type="pres">
      <dgm:prSet presAssocID="{336D7DC9-A28C-4DD4-BDA1-F8B72DDA9BD6}" presName="childNode" presStyleLbl="node1" presStyleIdx="0" presStyleCnt="3">
        <dgm:presLayoutVars>
          <dgm:bulletEnabled val="1"/>
        </dgm:presLayoutVars>
      </dgm:prSet>
      <dgm:spPr/>
      <dgm:t>
        <a:bodyPr/>
        <a:lstStyle/>
        <a:p>
          <a:endParaRPr lang="ru-RU"/>
        </a:p>
      </dgm:t>
    </dgm:pt>
    <dgm:pt modelId="{CE128E79-996D-4280-ABB8-08C281CD655F}" type="pres">
      <dgm:prSet presAssocID="{A49540EF-8730-423E-8ABF-603C25F60F38}" presName="hSp" presStyleCnt="0"/>
      <dgm:spPr/>
    </dgm:pt>
    <dgm:pt modelId="{94D01944-F86B-4FAD-A9A9-434CBA65E2AB}" type="pres">
      <dgm:prSet presAssocID="{A49540EF-8730-423E-8ABF-603C25F60F38}" presName="vProcSp" presStyleCnt="0"/>
      <dgm:spPr/>
    </dgm:pt>
    <dgm:pt modelId="{1DE95622-3C2E-4BCC-8FC9-D909E53DC020}" type="pres">
      <dgm:prSet presAssocID="{A49540EF-8730-423E-8ABF-603C25F60F38}" presName="vSp1" presStyleCnt="0"/>
      <dgm:spPr/>
    </dgm:pt>
    <dgm:pt modelId="{D9D75496-E746-4F5E-873A-B1E56A0F990F}" type="pres">
      <dgm:prSet presAssocID="{A49540EF-8730-423E-8ABF-603C25F60F38}" presName="simulatedConn" presStyleLbl="solidFgAcc1" presStyleIdx="0" presStyleCnt="2" custLinFactY="-134181" custLinFactNeighborX="-9469" custLinFactNeighborY="-200000"/>
      <dgm:spPr/>
    </dgm:pt>
    <dgm:pt modelId="{C20B6A9A-D1FF-41F4-9C19-CAA80AE234FB}" type="pres">
      <dgm:prSet presAssocID="{A49540EF-8730-423E-8ABF-603C25F60F38}" presName="vSp2" presStyleCnt="0"/>
      <dgm:spPr/>
    </dgm:pt>
    <dgm:pt modelId="{88438CCA-FE1F-4FEB-A021-25A58C829236}" type="pres">
      <dgm:prSet presAssocID="{A49540EF-8730-423E-8ABF-603C25F60F38}" presName="sibTrans" presStyleCnt="0"/>
      <dgm:spPr/>
    </dgm:pt>
    <dgm:pt modelId="{929054A2-6244-474C-8E9A-96EC57D9C827}" type="pres">
      <dgm:prSet presAssocID="{4871D03C-AB6C-4F30-A652-830C01193CB4}" presName="compositeNode" presStyleCnt="0">
        <dgm:presLayoutVars>
          <dgm:bulletEnabled val="1"/>
        </dgm:presLayoutVars>
      </dgm:prSet>
      <dgm:spPr/>
    </dgm:pt>
    <dgm:pt modelId="{587B1B35-6070-4348-A4CD-B95C0D1DC4D5}" type="pres">
      <dgm:prSet presAssocID="{4871D03C-AB6C-4F30-A652-830C01193CB4}" presName="bgRect" presStyleLbl="node1" presStyleIdx="1" presStyleCnt="3" custScaleY="54713"/>
      <dgm:spPr/>
      <dgm:t>
        <a:bodyPr/>
        <a:lstStyle/>
        <a:p>
          <a:endParaRPr lang="ru-RU"/>
        </a:p>
      </dgm:t>
    </dgm:pt>
    <dgm:pt modelId="{14949CAF-B577-4E64-A6CE-674C5CAA6113}" type="pres">
      <dgm:prSet presAssocID="{4871D03C-AB6C-4F30-A652-830C01193CB4}" presName="parentNode" presStyleLbl="node1" presStyleIdx="1" presStyleCnt="3">
        <dgm:presLayoutVars>
          <dgm:chMax val="0"/>
          <dgm:bulletEnabled val="1"/>
        </dgm:presLayoutVars>
      </dgm:prSet>
      <dgm:spPr/>
      <dgm:t>
        <a:bodyPr/>
        <a:lstStyle/>
        <a:p>
          <a:endParaRPr lang="ru-RU"/>
        </a:p>
      </dgm:t>
    </dgm:pt>
    <dgm:pt modelId="{987AFDB0-36B2-4F19-94FB-9FD3BA51144D}" type="pres">
      <dgm:prSet presAssocID="{4871D03C-AB6C-4F30-A652-830C01193CB4}" presName="childNode" presStyleLbl="node1" presStyleIdx="1" presStyleCnt="3">
        <dgm:presLayoutVars>
          <dgm:bulletEnabled val="1"/>
        </dgm:presLayoutVars>
      </dgm:prSet>
      <dgm:spPr/>
      <dgm:t>
        <a:bodyPr/>
        <a:lstStyle/>
        <a:p>
          <a:endParaRPr lang="ru-RU"/>
        </a:p>
      </dgm:t>
    </dgm:pt>
    <dgm:pt modelId="{3A9C80A7-EBE7-4673-AF3F-F9367C7D2F06}" type="pres">
      <dgm:prSet presAssocID="{2C54BC81-420E-44E5-A05F-909D4E66C380}" presName="hSp" presStyleCnt="0"/>
      <dgm:spPr/>
    </dgm:pt>
    <dgm:pt modelId="{8CA99089-FBEF-4406-ADE9-E33444A144A3}" type="pres">
      <dgm:prSet presAssocID="{2C54BC81-420E-44E5-A05F-909D4E66C380}" presName="vProcSp" presStyleCnt="0"/>
      <dgm:spPr/>
    </dgm:pt>
    <dgm:pt modelId="{3B39D4E5-1506-46A9-A37A-FB3033B9077D}" type="pres">
      <dgm:prSet presAssocID="{2C54BC81-420E-44E5-A05F-909D4E66C380}" presName="vSp1" presStyleCnt="0"/>
      <dgm:spPr/>
    </dgm:pt>
    <dgm:pt modelId="{B94A8CF7-B667-451B-933B-DE65331D075A}" type="pres">
      <dgm:prSet presAssocID="{2C54BC81-420E-44E5-A05F-909D4E66C380}" presName="simulatedConn" presStyleLbl="solidFgAcc1" presStyleIdx="1" presStyleCnt="2" custLinFactY="-134181" custLinFactNeighborX="7010" custLinFactNeighborY="-200000"/>
      <dgm:spPr/>
    </dgm:pt>
    <dgm:pt modelId="{E2E8009E-15D9-47F3-A2D5-F89334101218}" type="pres">
      <dgm:prSet presAssocID="{2C54BC81-420E-44E5-A05F-909D4E66C380}" presName="vSp2" presStyleCnt="0"/>
      <dgm:spPr/>
    </dgm:pt>
    <dgm:pt modelId="{2D4C1852-D2D8-409B-923F-C3957F789E8C}" type="pres">
      <dgm:prSet presAssocID="{2C54BC81-420E-44E5-A05F-909D4E66C380}" presName="sibTrans" presStyleCnt="0"/>
      <dgm:spPr/>
    </dgm:pt>
    <dgm:pt modelId="{D4C95235-15FB-4C0C-A8F2-1CB6AC549483}" type="pres">
      <dgm:prSet presAssocID="{BF0B4531-47C6-48CF-A470-71EF5DE3AF3F}" presName="compositeNode" presStyleCnt="0">
        <dgm:presLayoutVars>
          <dgm:bulletEnabled val="1"/>
        </dgm:presLayoutVars>
      </dgm:prSet>
      <dgm:spPr/>
    </dgm:pt>
    <dgm:pt modelId="{0CC3FCBB-498F-4718-A143-325B5C8DA8A0}" type="pres">
      <dgm:prSet presAssocID="{BF0B4531-47C6-48CF-A470-71EF5DE3AF3F}" presName="bgRect" presStyleLbl="node1" presStyleIdx="2" presStyleCnt="3" custScaleY="54676"/>
      <dgm:spPr/>
      <dgm:t>
        <a:bodyPr/>
        <a:lstStyle/>
        <a:p>
          <a:endParaRPr lang="ru-RU"/>
        </a:p>
      </dgm:t>
    </dgm:pt>
    <dgm:pt modelId="{B9BA491C-BFB6-4E15-935B-9FCA1A05A8A4}" type="pres">
      <dgm:prSet presAssocID="{BF0B4531-47C6-48CF-A470-71EF5DE3AF3F}" presName="parentNode" presStyleLbl="node1" presStyleIdx="2" presStyleCnt="3">
        <dgm:presLayoutVars>
          <dgm:chMax val="0"/>
          <dgm:bulletEnabled val="1"/>
        </dgm:presLayoutVars>
      </dgm:prSet>
      <dgm:spPr/>
      <dgm:t>
        <a:bodyPr/>
        <a:lstStyle/>
        <a:p>
          <a:endParaRPr lang="ru-RU"/>
        </a:p>
      </dgm:t>
    </dgm:pt>
    <dgm:pt modelId="{CEC627F9-E1A1-40F3-89CE-A780EC6855AF}" type="pres">
      <dgm:prSet presAssocID="{BF0B4531-47C6-48CF-A470-71EF5DE3AF3F}" presName="childNode" presStyleLbl="node1" presStyleIdx="2" presStyleCnt="3">
        <dgm:presLayoutVars>
          <dgm:bulletEnabled val="1"/>
        </dgm:presLayoutVars>
      </dgm:prSet>
      <dgm:spPr/>
      <dgm:t>
        <a:bodyPr/>
        <a:lstStyle/>
        <a:p>
          <a:endParaRPr lang="ru-RU"/>
        </a:p>
      </dgm:t>
    </dgm:pt>
  </dgm:ptLst>
  <dgm:cxnLst>
    <dgm:cxn modelId="{6ABD8667-DEEA-44AF-9A83-CAB3AE0092BA}" srcId="{2E3B5F29-F26E-4728-B06D-B450B63A02B4}" destId="{336D7DC9-A28C-4DD4-BDA1-F8B72DDA9BD6}" srcOrd="0" destOrd="0" parTransId="{1AC08A9D-6430-4463-B3EC-E0F02B0B7803}" sibTransId="{A49540EF-8730-423E-8ABF-603C25F60F38}"/>
    <dgm:cxn modelId="{35D71754-25F2-4CEF-B949-85F103D88EE7}" type="presOf" srcId="{BF0B4531-47C6-48CF-A470-71EF5DE3AF3F}" destId="{B9BA491C-BFB6-4E15-935B-9FCA1A05A8A4}" srcOrd="1" destOrd="0" presId="urn:microsoft.com/office/officeart/2005/8/layout/hProcess7#1"/>
    <dgm:cxn modelId="{57F30F0E-E237-4BC8-BE9B-975BC2D9101B}" type="presOf" srcId="{2E3B5F29-F26E-4728-B06D-B450B63A02B4}" destId="{8A51C9E8-4EFA-41E7-86E6-46C8F4D38426}" srcOrd="0" destOrd="0" presId="urn:microsoft.com/office/officeart/2005/8/layout/hProcess7#1"/>
    <dgm:cxn modelId="{8644434F-E396-419C-B2B6-89A79A4E9107}" type="presOf" srcId="{C1942717-7D35-45B1-B1E5-4DDAD0383B30}" destId="{4FFA712B-9CF5-4862-8F54-D438F08A61B2}" srcOrd="0" destOrd="0" presId="urn:microsoft.com/office/officeart/2005/8/layout/hProcess7#1"/>
    <dgm:cxn modelId="{2E372FA4-F6C2-46CD-94F6-87340EABE4B4}" srcId="{4871D03C-AB6C-4F30-A652-830C01193CB4}" destId="{417A68CB-E4B1-4461-BDA6-6932659DA7B5}" srcOrd="0" destOrd="0" parTransId="{9F5751EE-8A1C-48E7-8F62-C54F08D42DB5}" sibTransId="{D2AAF6BF-DD89-4A0F-AF9B-82BA5E91A5A2}"/>
    <dgm:cxn modelId="{1A16B715-A9D7-4348-BFE1-D813A19501DF}" srcId="{BF0B4531-47C6-48CF-A470-71EF5DE3AF3F}" destId="{6BA191B1-4AA0-4705-B113-937051FCEC3B}" srcOrd="0" destOrd="0" parTransId="{0D101449-2CEE-4246-AA8E-ECF402BE09C7}" sibTransId="{69B7E000-4A52-4F1D-9DFF-3BBFE469AD50}"/>
    <dgm:cxn modelId="{C4FBDECC-01CA-4A54-9F69-EFFED6F07F8D}" srcId="{336D7DC9-A28C-4DD4-BDA1-F8B72DDA9BD6}" destId="{C1942717-7D35-45B1-B1E5-4DDAD0383B30}" srcOrd="0" destOrd="0" parTransId="{7FB59CE3-BE6E-45D9-9E57-5D4C8B521D01}" sibTransId="{34EB48E6-8F30-4E1A-ABB4-C318FBE0BEDD}"/>
    <dgm:cxn modelId="{14158FFD-3D15-4FBC-A6EF-995873B1FDEA}" type="presOf" srcId="{336D7DC9-A28C-4DD4-BDA1-F8B72DDA9BD6}" destId="{9FFB529C-A3F0-4B99-9DA5-F6FCBF90F2F6}" srcOrd="0" destOrd="0" presId="urn:microsoft.com/office/officeart/2005/8/layout/hProcess7#1"/>
    <dgm:cxn modelId="{71D38DEA-9B07-4E31-B25F-D69CB4468363}" type="presOf" srcId="{417A68CB-E4B1-4461-BDA6-6932659DA7B5}" destId="{987AFDB0-36B2-4F19-94FB-9FD3BA51144D}" srcOrd="0" destOrd="0" presId="urn:microsoft.com/office/officeart/2005/8/layout/hProcess7#1"/>
    <dgm:cxn modelId="{F665FDCE-671F-42B4-A84A-5DF2269AEF17}" type="presOf" srcId="{336D7DC9-A28C-4DD4-BDA1-F8B72DDA9BD6}" destId="{21868F3D-4815-42E6-B690-EA81EA229C98}" srcOrd="1" destOrd="0" presId="urn:microsoft.com/office/officeart/2005/8/layout/hProcess7#1"/>
    <dgm:cxn modelId="{591ADC01-E897-4069-B265-ACAA5D8317ED}" type="presOf" srcId="{4871D03C-AB6C-4F30-A652-830C01193CB4}" destId="{587B1B35-6070-4348-A4CD-B95C0D1DC4D5}" srcOrd="0" destOrd="0" presId="urn:microsoft.com/office/officeart/2005/8/layout/hProcess7#1"/>
    <dgm:cxn modelId="{9DB65780-412F-4EF8-8690-26E35D860A4D}" type="presOf" srcId="{4871D03C-AB6C-4F30-A652-830C01193CB4}" destId="{14949CAF-B577-4E64-A6CE-674C5CAA6113}" srcOrd="1" destOrd="0" presId="urn:microsoft.com/office/officeart/2005/8/layout/hProcess7#1"/>
    <dgm:cxn modelId="{E64061AF-63ED-4F78-A89C-F87F4261374B}" type="presOf" srcId="{6BA191B1-4AA0-4705-B113-937051FCEC3B}" destId="{CEC627F9-E1A1-40F3-89CE-A780EC6855AF}" srcOrd="0" destOrd="0" presId="urn:microsoft.com/office/officeart/2005/8/layout/hProcess7#1"/>
    <dgm:cxn modelId="{A027911B-AD7C-4CAA-AD47-E568A564C73C}" srcId="{2E3B5F29-F26E-4728-B06D-B450B63A02B4}" destId="{4871D03C-AB6C-4F30-A652-830C01193CB4}" srcOrd="1" destOrd="0" parTransId="{BA50D1E2-5360-4083-8E5A-0EC36D305FA6}" sibTransId="{2C54BC81-420E-44E5-A05F-909D4E66C380}"/>
    <dgm:cxn modelId="{F718FBBB-DF0D-4DCC-BBE1-1FDAE5075281}" srcId="{2E3B5F29-F26E-4728-B06D-B450B63A02B4}" destId="{BF0B4531-47C6-48CF-A470-71EF5DE3AF3F}" srcOrd="2" destOrd="0" parTransId="{EAA01ED5-9A5B-4032-BC1D-20DA7604A60C}" sibTransId="{989BC7FA-15EC-40AC-A4CF-93F6A7FBB74D}"/>
    <dgm:cxn modelId="{734DACB5-DDD3-4B00-94B1-B93339C86F59}" type="presOf" srcId="{BF0B4531-47C6-48CF-A470-71EF5DE3AF3F}" destId="{0CC3FCBB-498F-4718-A143-325B5C8DA8A0}" srcOrd="0" destOrd="0" presId="urn:microsoft.com/office/officeart/2005/8/layout/hProcess7#1"/>
    <dgm:cxn modelId="{DE98987D-4EDC-4317-82CE-3922D02E1FE5}" type="presParOf" srcId="{8A51C9E8-4EFA-41E7-86E6-46C8F4D38426}" destId="{4C361149-2073-4E44-BD30-36816CE365DF}" srcOrd="0" destOrd="0" presId="urn:microsoft.com/office/officeart/2005/8/layout/hProcess7#1"/>
    <dgm:cxn modelId="{46B608FC-5AD2-40CC-99E8-E1140E581A11}" type="presParOf" srcId="{4C361149-2073-4E44-BD30-36816CE365DF}" destId="{9FFB529C-A3F0-4B99-9DA5-F6FCBF90F2F6}" srcOrd="0" destOrd="0" presId="urn:microsoft.com/office/officeart/2005/8/layout/hProcess7#1"/>
    <dgm:cxn modelId="{1C42F8C2-4A59-4293-A760-7D25DFBA6877}" type="presParOf" srcId="{4C361149-2073-4E44-BD30-36816CE365DF}" destId="{21868F3D-4815-42E6-B690-EA81EA229C98}" srcOrd="1" destOrd="0" presId="urn:microsoft.com/office/officeart/2005/8/layout/hProcess7#1"/>
    <dgm:cxn modelId="{72230449-8F29-4458-B69B-5F48CD26A66E}" type="presParOf" srcId="{4C361149-2073-4E44-BD30-36816CE365DF}" destId="{4FFA712B-9CF5-4862-8F54-D438F08A61B2}" srcOrd="2" destOrd="0" presId="urn:microsoft.com/office/officeart/2005/8/layout/hProcess7#1"/>
    <dgm:cxn modelId="{30B87A7D-56CA-41A9-BD5E-16F9242ABCAA}" type="presParOf" srcId="{8A51C9E8-4EFA-41E7-86E6-46C8F4D38426}" destId="{CE128E79-996D-4280-ABB8-08C281CD655F}" srcOrd="1" destOrd="0" presId="urn:microsoft.com/office/officeart/2005/8/layout/hProcess7#1"/>
    <dgm:cxn modelId="{2FEAF3EB-59F5-4BC5-83F7-99CE3C34D95D}" type="presParOf" srcId="{8A51C9E8-4EFA-41E7-86E6-46C8F4D38426}" destId="{94D01944-F86B-4FAD-A9A9-434CBA65E2AB}" srcOrd="2" destOrd="0" presId="urn:microsoft.com/office/officeart/2005/8/layout/hProcess7#1"/>
    <dgm:cxn modelId="{7DCF6228-29A0-49F7-86C8-AD101559239F}" type="presParOf" srcId="{94D01944-F86B-4FAD-A9A9-434CBA65E2AB}" destId="{1DE95622-3C2E-4BCC-8FC9-D909E53DC020}" srcOrd="0" destOrd="0" presId="urn:microsoft.com/office/officeart/2005/8/layout/hProcess7#1"/>
    <dgm:cxn modelId="{C255AB48-B488-467C-AAEC-4472EE7DEF2B}" type="presParOf" srcId="{94D01944-F86B-4FAD-A9A9-434CBA65E2AB}" destId="{D9D75496-E746-4F5E-873A-B1E56A0F990F}" srcOrd="1" destOrd="0" presId="urn:microsoft.com/office/officeart/2005/8/layout/hProcess7#1"/>
    <dgm:cxn modelId="{AA5CE33B-8105-40FF-9AA5-03F4D2FD38D0}" type="presParOf" srcId="{94D01944-F86B-4FAD-A9A9-434CBA65E2AB}" destId="{C20B6A9A-D1FF-41F4-9C19-CAA80AE234FB}" srcOrd="2" destOrd="0" presId="urn:microsoft.com/office/officeart/2005/8/layout/hProcess7#1"/>
    <dgm:cxn modelId="{42A8AAC1-D58F-41F6-9448-4BD23BB1067A}" type="presParOf" srcId="{8A51C9E8-4EFA-41E7-86E6-46C8F4D38426}" destId="{88438CCA-FE1F-4FEB-A021-25A58C829236}" srcOrd="3" destOrd="0" presId="urn:microsoft.com/office/officeart/2005/8/layout/hProcess7#1"/>
    <dgm:cxn modelId="{4846DB54-C264-42C2-8C3B-D3E90A192932}" type="presParOf" srcId="{8A51C9E8-4EFA-41E7-86E6-46C8F4D38426}" destId="{929054A2-6244-474C-8E9A-96EC57D9C827}" srcOrd="4" destOrd="0" presId="urn:microsoft.com/office/officeart/2005/8/layout/hProcess7#1"/>
    <dgm:cxn modelId="{4AE21F59-D6AB-49D4-B3EE-ED36385DF5FA}" type="presParOf" srcId="{929054A2-6244-474C-8E9A-96EC57D9C827}" destId="{587B1B35-6070-4348-A4CD-B95C0D1DC4D5}" srcOrd="0" destOrd="0" presId="urn:microsoft.com/office/officeart/2005/8/layout/hProcess7#1"/>
    <dgm:cxn modelId="{89D1B3B9-C940-4CAC-8872-5E8D0D5D6483}" type="presParOf" srcId="{929054A2-6244-474C-8E9A-96EC57D9C827}" destId="{14949CAF-B577-4E64-A6CE-674C5CAA6113}" srcOrd="1" destOrd="0" presId="urn:microsoft.com/office/officeart/2005/8/layout/hProcess7#1"/>
    <dgm:cxn modelId="{1F943A03-FA41-4281-A959-B515A2D8840F}" type="presParOf" srcId="{929054A2-6244-474C-8E9A-96EC57D9C827}" destId="{987AFDB0-36B2-4F19-94FB-9FD3BA51144D}" srcOrd="2" destOrd="0" presId="urn:microsoft.com/office/officeart/2005/8/layout/hProcess7#1"/>
    <dgm:cxn modelId="{C89AD8E3-DA4F-401D-8921-C7FB7A7240D7}" type="presParOf" srcId="{8A51C9E8-4EFA-41E7-86E6-46C8F4D38426}" destId="{3A9C80A7-EBE7-4673-AF3F-F9367C7D2F06}" srcOrd="5" destOrd="0" presId="urn:microsoft.com/office/officeart/2005/8/layout/hProcess7#1"/>
    <dgm:cxn modelId="{AD37B5D5-3D0B-489D-AD84-849E79AA416F}" type="presParOf" srcId="{8A51C9E8-4EFA-41E7-86E6-46C8F4D38426}" destId="{8CA99089-FBEF-4406-ADE9-E33444A144A3}" srcOrd="6" destOrd="0" presId="urn:microsoft.com/office/officeart/2005/8/layout/hProcess7#1"/>
    <dgm:cxn modelId="{E88F1328-9F6D-4FB2-9D36-364783E027A2}" type="presParOf" srcId="{8CA99089-FBEF-4406-ADE9-E33444A144A3}" destId="{3B39D4E5-1506-46A9-A37A-FB3033B9077D}" srcOrd="0" destOrd="0" presId="urn:microsoft.com/office/officeart/2005/8/layout/hProcess7#1"/>
    <dgm:cxn modelId="{7238A982-30B3-4B34-AC06-DDC38F85A875}" type="presParOf" srcId="{8CA99089-FBEF-4406-ADE9-E33444A144A3}" destId="{B94A8CF7-B667-451B-933B-DE65331D075A}" srcOrd="1" destOrd="0" presId="urn:microsoft.com/office/officeart/2005/8/layout/hProcess7#1"/>
    <dgm:cxn modelId="{6D0B570E-3CC5-4012-8DC9-750B43AE074A}" type="presParOf" srcId="{8CA99089-FBEF-4406-ADE9-E33444A144A3}" destId="{E2E8009E-15D9-47F3-A2D5-F89334101218}" srcOrd="2" destOrd="0" presId="urn:microsoft.com/office/officeart/2005/8/layout/hProcess7#1"/>
    <dgm:cxn modelId="{9A37B092-69F0-44E7-A3A1-1A297A27E722}" type="presParOf" srcId="{8A51C9E8-4EFA-41E7-86E6-46C8F4D38426}" destId="{2D4C1852-D2D8-409B-923F-C3957F789E8C}" srcOrd="7" destOrd="0" presId="urn:microsoft.com/office/officeart/2005/8/layout/hProcess7#1"/>
    <dgm:cxn modelId="{422E4525-32CB-4729-9805-2A7BD805365A}" type="presParOf" srcId="{8A51C9E8-4EFA-41E7-86E6-46C8F4D38426}" destId="{D4C95235-15FB-4C0C-A8F2-1CB6AC549483}" srcOrd="8" destOrd="0" presId="urn:microsoft.com/office/officeart/2005/8/layout/hProcess7#1"/>
    <dgm:cxn modelId="{BCCBFBD9-85DD-4B34-B78E-B02F3A4507AD}" type="presParOf" srcId="{D4C95235-15FB-4C0C-A8F2-1CB6AC549483}" destId="{0CC3FCBB-498F-4718-A143-325B5C8DA8A0}" srcOrd="0" destOrd="0" presId="urn:microsoft.com/office/officeart/2005/8/layout/hProcess7#1"/>
    <dgm:cxn modelId="{0C6E06EC-E956-4D7C-9A0B-1AA6F091817D}" type="presParOf" srcId="{D4C95235-15FB-4C0C-A8F2-1CB6AC549483}" destId="{B9BA491C-BFB6-4E15-935B-9FCA1A05A8A4}" srcOrd="1" destOrd="0" presId="urn:microsoft.com/office/officeart/2005/8/layout/hProcess7#1"/>
    <dgm:cxn modelId="{F508742C-D898-4F50-9CC4-42F625B18AFB}" type="presParOf" srcId="{D4C95235-15FB-4C0C-A8F2-1CB6AC549483}" destId="{CEC627F9-E1A1-40F3-89CE-A780EC6855AF}" srcOrd="2" destOrd="0" presId="urn:microsoft.com/office/officeart/2005/8/layout/hProcess7#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5FB708-232D-4FDC-B7ED-5D21913AF351}" type="doc">
      <dgm:prSet loTypeId="urn:microsoft.com/office/officeart/2005/8/layout/hProcess7#2" loCatId="process" qsTypeId="urn:microsoft.com/office/officeart/2005/8/quickstyle/simple1" qsCatId="simple" csTypeId="urn:microsoft.com/office/officeart/2005/8/colors/colorful2" csCatId="colorful" phldr="1"/>
      <dgm:spPr/>
      <dgm:t>
        <a:bodyPr/>
        <a:lstStyle/>
        <a:p>
          <a:endParaRPr lang="ru-RU"/>
        </a:p>
      </dgm:t>
    </dgm:pt>
    <dgm:pt modelId="{466A26A4-0139-4BDC-B4E1-3BC8D56351DC}">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b="1" dirty="0" smtClean="0"/>
            <a:t>по функциональному признаку</a:t>
          </a:r>
          <a:r>
            <a:rPr lang="ru-RU" sz="1600" dirty="0" smtClean="0"/>
            <a:t> </a:t>
          </a:r>
        </a:p>
        <a:p>
          <a:pPr defTabSz="977900">
            <a:lnSpc>
              <a:spcPct val="90000"/>
            </a:lnSpc>
            <a:spcBef>
              <a:spcPct val="0"/>
            </a:spcBef>
            <a:spcAft>
              <a:spcPct val="35000"/>
            </a:spcAft>
          </a:pPr>
          <a:endParaRPr lang="ru-RU" sz="1600" dirty="0"/>
        </a:p>
      </dgm:t>
    </dgm:pt>
    <dgm:pt modelId="{99E1585E-EC7A-4175-8E60-63D7D2E04494}" type="parTrans" cxnId="{35A9FE1B-79FC-4F06-B74F-6CBF151CAB7F}">
      <dgm:prSet/>
      <dgm:spPr/>
      <dgm:t>
        <a:bodyPr/>
        <a:lstStyle/>
        <a:p>
          <a:endParaRPr lang="ru-RU"/>
        </a:p>
      </dgm:t>
    </dgm:pt>
    <dgm:pt modelId="{572A80F3-69AB-4123-A608-52A9A8AE501D}" type="sibTrans" cxnId="{35A9FE1B-79FC-4F06-B74F-6CBF151CAB7F}">
      <dgm:prSet/>
      <dgm:spPr/>
      <dgm:t>
        <a:bodyPr/>
        <a:lstStyle/>
        <a:p>
          <a:endParaRPr lang="ru-RU"/>
        </a:p>
      </dgm:t>
    </dgm:pt>
    <dgm:pt modelId="{FDC47707-8A7A-4822-8555-1B13B9DD4268}">
      <dgm:prSet phldrT="[Текст]" custT="1"/>
      <dgm:spPr/>
      <dgm:t>
        <a:bodyPr/>
        <a:lstStyle/>
        <a:p>
          <a:pPr lvl="1"/>
          <a:r>
            <a:rPr lang="ru-RU" sz="900" dirty="0" smtClean="0">
              <a:solidFill>
                <a:schemeClr val="tx1"/>
              </a:solidFill>
            </a:rPr>
            <a:t>общегосударственные вопросы;</a:t>
          </a:r>
        </a:p>
        <a:p>
          <a:pPr lvl="1"/>
          <a:r>
            <a:rPr lang="ru-RU" sz="900" dirty="0" smtClean="0">
              <a:solidFill>
                <a:schemeClr val="tx1"/>
              </a:solidFill>
            </a:rPr>
            <a:t>национальная оборона;</a:t>
          </a:r>
        </a:p>
        <a:p>
          <a:pPr lvl="1"/>
          <a:r>
            <a:rPr lang="ru-RU" sz="900" dirty="0" smtClean="0">
              <a:solidFill>
                <a:schemeClr val="tx1"/>
              </a:solidFill>
            </a:rPr>
            <a:t>национальная безопасность и правоохранительная деятельность;</a:t>
          </a:r>
        </a:p>
        <a:p>
          <a:pPr lvl="1"/>
          <a:r>
            <a:rPr lang="ru-RU" sz="900" dirty="0" smtClean="0">
              <a:solidFill>
                <a:schemeClr val="tx1"/>
              </a:solidFill>
            </a:rPr>
            <a:t>национальная экономика;</a:t>
          </a:r>
        </a:p>
        <a:p>
          <a:pPr lvl="1"/>
          <a:r>
            <a:rPr lang="ru-RU" sz="900" dirty="0" smtClean="0">
              <a:solidFill>
                <a:schemeClr val="tx1"/>
              </a:solidFill>
            </a:rPr>
            <a:t>жилищно-коммунальное хозяйство;</a:t>
          </a:r>
        </a:p>
        <a:p>
          <a:pPr lvl="1"/>
          <a:r>
            <a:rPr lang="ru-RU" sz="900" dirty="0" smtClean="0">
              <a:solidFill>
                <a:schemeClr val="tx1"/>
              </a:solidFill>
            </a:rPr>
            <a:t>охрана окружающей среды;</a:t>
          </a:r>
        </a:p>
        <a:p>
          <a:pPr lvl="1"/>
          <a:r>
            <a:rPr lang="ru-RU" sz="900" dirty="0" smtClean="0">
              <a:solidFill>
                <a:schemeClr val="tx1"/>
              </a:solidFill>
            </a:rPr>
            <a:t>образование;</a:t>
          </a:r>
        </a:p>
        <a:p>
          <a:pPr lvl="1"/>
          <a:r>
            <a:rPr lang="ru-RU" sz="900" dirty="0" smtClean="0">
              <a:solidFill>
                <a:schemeClr val="tx1"/>
              </a:solidFill>
            </a:rPr>
            <a:t>культура, кинематография;</a:t>
          </a:r>
        </a:p>
        <a:p>
          <a:pPr lvl="1"/>
          <a:r>
            <a:rPr lang="ru-RU" sz="900" dirty="0" smtClean="0">
              <a:solidFill>
                <a:schemeClr val="tx1"/>
              </a:solidFill>
            </a:rPr>
            <a:t>здравоохранение;</a:t>
          </a:r>
        </a:p>
        <a:p>
          <a:pPr lvl="1"/>
          <a:r>
            <a:rPr lang="ru-RU" sz="900" dirty="0" smtClean="0">
              <a:solidFill>
                <a:schemeClr val="tx1"/>
              </a:solidFill>
            </a:rPr>
            <a:t>социальная политика;</a:t>
          </a:r>
        </a:p>
        <a:p>
          <a:pPr lvl="1"/>
          <a:r>
            <a:rPr lang="ru-RU" sz="900" dirty="0" smtClean="0">
              <a:solidFill>
                <a:schemeClr val="tx1"/>
              </a:solidFill>
            </a:rPr>
            <a:t>физическая культура и спорт;</a:t>
          </a:r>
        </a:p>
        <a:p>
          <a:pPr lvl="1"/>
          <a:r>
            <a:rPr lang="ru-RU" sz="900" dirty="0" smtClean="0">
              <a:solidFill>
                <a:schemeClr val="tx1"/>
              </a:solidFill>
            </a:rPr>
            <a:t>средства массовой информации;</a:t>
          </a:r>
        </a:p>
        <a:p>
          <a:pPr lvl="1"/>
          <a:r>
            <a:rPr lang="ru-RU" sz="900" dirty="0" smtClean="0">
              <a:solidFill>
                <a:schemeClr val="tx1"/>
              </a:solidFill>
            </a:rPr>
            <a:t>обслуживание государственного  (муниципального) долга;</a:t>
          </a:r>
        </a:p>
        <a:p>
          <a:pPr lvl="1"/>
          <a:r>
            <a:rPr lang="ru-RU" sz="900" dirty="0" smtClean="0">
              <a:solidFill>
                <a:schemeClr val="tx1"/>
              </a:solidFill>
            </a:rPr>
            <a:t>межбюджетные трансферты общего характера бюджетам субъектов РФ </a:t>
          </a:r>
          <a:endParaRPr lang="ru-RU" sz="1000" dirty="0">
            <a:solidFill>
              <a:schemeClr val="tx1"/>
            </a:solidFill>
          </a:endParaRPr>
        </a:p>
      </dgm:t>
    </dgm:pt>
    <dgm:pt modelId="{F62CF961-9FEC-4F54-82F3-32AE8E698A62}" type="parTrans" cxnId="{C0FBC6CD-ABC3-47FD-B312-7F41F19BA403}">
      <dgm:prSet/>
      <dgm:spPr/>
      <dgm:t>
        <a:bodyPr/>
        <a:lstStyle/>
        <a:p>
          <a:endParaRPr lang="ru-RU"/>
        </a:p>
      </dgm:t>
    </dgm:pt>
    <dgm:pt modelId="{81E648E9-4B94-405D-935E-9C3D32F10908}" type="sibTrans" cxnId="{C0FBC6CD-ABC3-47FD-B312-7F41F19BA403}">
      <dgm:prSet/>
      <dgm:spPr/>
      <dgm:t>
        <a:bodyPr/>
        <a:lstStyle/>
        <a:p>
          <a:endParaRPr lang="ru-RU"/>
        </a:p>
      </dgm:t>
    </dgm:pt>
    <dgm:pt modelId="{6EE89A0E-415F-4EDE-A63A-A6501772EF9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b="1" dirty="0" smtClean="0"/>
            <a:t>по территориальному признаку</a:t>
          </a:r>
          <a:endParaRPr lang="ru-RU" sz="1200" dirty="0" smtClean="0"/>
        </a:p>
        <a:p>
          <a:pPr defTabSz="444500">
            <a:lnSpc>
              <a:spcPct val="90000"/>
            </a:lnSpc>
            <a:spcBef>
              <a:spcPct val="0"/>
            </a:spcBef>
            <a:spcAft>
              <a:spcPct val="35000"/>
            </a:spcAft>
          </a:pPr>
          <a:endParaRPr lang="ru-RU" sz="1200" dirty="0"/>
        </a:p>
      </dgm:t>
    </dgm:pt>
    <dgm:pt modelId="{DC3E4E1C-1236-480E-AB8C-EF8A522FC8C9}" type="parTrans" cxnId="{2C75DB11-8D2D-4FFC-A2D5-80AA0F5026C3}">
      <dgm:prSet/>
      <dgm:spPr/>
      <dgm:t>
        <a:bodyPr/>
        <a:lstStyle/>
        <a:p>
          <a:endParaRPr lang="ru-RU"/>
        </a:p>
      </dgm:t>
    </dgm:pt>
    <dgm:pt modelId="{115C1EE7-15AA-4F2F-97F7-DD8C0B2BA600}" type="sibTrans" cxnId="{2C75DB11-8D2D-4FFC-A2D5-80AA0F5026C3}">
      <dgm:prSet/>
      <dgm:spPr/>
      <dgm:t>
        <a:bodyPr/>
        <a:lstStyle/>
        <a:p>
          <a:endParaRPr lang="ru-RU"/>
        </a:p>
      </dgm:t>
    </dgm:pt>
    <dgm:pt modelId="{71E23190-0B7C-4207-A63C-8F046EE6F5F5}">
      <dgm:prSet phldrT="[Текст]" custT="1"/>
      <dgm:spPr/>
      <dgm:t>
        <a:bodyPr/>
        <a:lstStyle/>
        <a:p>
          <a:pPr lvl="1"/>
          <a:endParaRPr lang="ru-RU" sz="1100" dirty="0" smtClean="0">
            <a:latin typeface="Times New Roman" pitchFamily="18" charset="0"/>
            <a:cs typeface="Times New Roman" pitchFamily="18" charset="0"/>
          </a:endParaRPr>
        </a:p>
        <a:p>
          <a:pPr lvl="1"/>
          <a:r>
            <a:rPr lang="ru-RU" sz="1100" dirty="0" smtClean="0">
              <a:latin typeface="Times New Roman" pitchFamily="18" charset="0"/>
              <a:cs typeface="Times New Roman" pitchFamily="18" charset="0"/>
            </a:rPr>
            <a:t>федеральные;</a:t>
          </a:r>
        </a:p>
        <a:p>
          <a:pPr lvl="1"/>
          <a:endParaRPr lang="ru-RU" sz="1100" dirty="0" smtClean="0">
            <a:latin typeface="Times New Roman" pitchFamily="18" charset="0"/>
            <a:cs typeface="Times New Roman" pitchFamily="18" charset="0"/>
          </a:endParaRPr>
        </a:p>
        <a:p>
          <a:pPr lvl="1"/>
          <a:r>
            <a:rPr lang="ru-RU" sz="1100" dirty="0" smtClean="0">
              <a:latin typeface="Times New Roman" pitchFamily="18" charset="0"/>
              <a:cs typeface="Times New Roman" pitchFamily="18" charset="0"/>
            </a:rPr>
            <a:t>субъектов РФ;</a:t>
          </a:r>
        </a:p>
        <a:p>
          <a:pPr lvl="1"/>
          <a:endParaRPr lang="ru-RU" sz="1100" dirty="0" smtClean="0">
            <a:latin typeface="Times New Roman" pitchFamily="18" charset="0"/>
            <a:cs typeface="Times New Roman" pitchFamily="18" charset="0"/>
          </a:endParaRPr>
        </a:p>
        <a:p>
          <a:pPr lvl="1"/>
          <a:r>
            <a:rPr lang="ru-RU" sz="1100" dirty="0" smtClean="0">
              <a:latin typeface="Times New Roman" pitchFamily="18" charset="0"/>
              <a:cs typeface="Times New Roman" pitchFamily="18" charset="0"/>
            </a:rPr>
            <a:t>местные.</a:t>
          </a:r>
          <a:endParaRPr lang="ru-RU" sz="1400" dirty="0" smtClean="0">
            <a:latin typeface="Times New Roman" pitchFamily="18" charset="0"/>
            <a:cs typeface="Times New Roman" pitchFamily="18" charset="0"/>
          </a:endParaRPr>
        </a:p>
        <a:p>
          <a:endParaRPr lang="ru-RU" sz="1000" dirty="0"/>
        </a:p>
      </dgm:t>
    </dgm:pt>
    <dgm:pt modelId="{11619A4C-BFEE-4C75-8344-46B6A4D5FF75}" type="parTrans" cxnId="{CBCC3BB7-0481-458D-A76C-64109CE7B237}">
      <dgm:prSet/>
      <dgm:spPr/>
      <dgm:t>
        <a:bodyPr/>
        <a:lstStyle/>
        <a:p>
          <a:endParaRPr lang="ru-RU"/>
        </a:p>
      </dgm:t>
    </dgm:pt>
    <dgm:pt modelId="{DE7156EB-27F9-44F8-B03C-B91F9061FFFC}" type="sibTrans" cxnId="{CBCC3BB7-0481-458D-A76C-64109CE7B237}">
      <dgm:prSet/>
      <dgm:spPr/>
      <dgm:t>
        <a:bodyPr/>
        <a:lstStyle/>
        <a:p>
          <a:endParaRPr lang="ru-RU"/>
        </a:p>
      </dgm:t>
    </dgm:pt>
    <dgm:pt modelId="{AB07915A-4C96-4D80-A985-A940D154739E}">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b="1" dirty="0" smtClean="0"/>
            <a:t>по времени осуществления:</a:t>
          </a:r>
          <a:endParaRPr lang="ru-RU" sz="1200" dirty="0" smtClean="0"/>
        </a:p>
        <a:p>
          <a:endParaRPr lang="ru-RU" sz="1100" dirty="0"/>
        </a:p>
      </dgm:t>
    </dgm:pt>
    <dgm:pt modelId="{3A088C80-3FD0-48D5-93B9-D2B855C9128D}" type="parTrans" cxnId="{265A05E0-F31A-4749-98CF-1BDED407D1CD}">
      <dgm:prSet/>
      <dgm:spPr/>
      <dgm:t>
        <a:bodyPr/>
        <a:lstStyle/>
        <a:p>
          <a:endParaRPr lang="ru-RU"/>
        </a:p>
      </dgm:t>
    </dgm:pt>
    <dgm:pt modelId="{2ABE9AC4-E751-4883-9098-743BC20D4CA8}" type="sibTrans" cxnId="{265A05E0-F31A-4749-98CF-1BDED407D1CD}">
      <dgm:prSet/>
      <dgm:spPr/>
      <dgm:t>
        <a:bodyPr/>
        <a:lstStyle/>
        <a:p>
          <a:endParaRPr lang="ru-RU"/>
        </a:p>
      </dgm:t>
    </dgm:pt>
    <dgm:pt modelId="{9C2DB0E5-EBB0-427E-B9C5-3B5F05AEFE28}">
      <dgm:prSet phldrT="[Текст]" custT="1"/>
      <dgm:spPr/>
      <dgm:t>
        <a:bodyPr/>
        <a:lstStyle/>
        <a:p>
          <a:pPr lvl="1"/>
          <a:r>
            <a:rPr lang="ru-RU" sz="1100" dirty="0" smtClean="0">
              <a:solidFill>
                <a:schemeClr val="tx1"/>
              </a:solidFill>
              <a:latin typeface="Times New Roman" pitchFamily="18" charset="0"/>
              <a:cs typeface="Times New Roman" pitchFamily="18" charset="0"/>
            </a:rPr>
            <a:t>обыкновенные;</a:t>
          </a:r>
        </a:p>
        <a:p>
          <a:pPr lvl="1"/>
          <a:endParaRPr lang="ru-RU" sz="1100" dirty="0" smtClean="0">
            <a:solidFill>
              <a:schemeClr val="tx1"/>
            </a:solidFill>
            <a:latin typeface="Times New Roman" pitchFamily="18" charset="0"/>
            <a:cs typeface="Times New Roman" pitchFamily="18" charset="0"/>
          </a:endParaRPr>
        </a:p>
        <a:p>
          <a:pPr lvl="1"/>
          <a:r>
            <a:rPr lang="ru-RU" sz="1100" dirty="0" smtClean="0">
              <a:solidFill>
                <a:schemeClr val="tx1"/>
              </a:solidFill>
              <a:latin typeface="Times New Roman" pitchFamily="18" charset="0"/>
              <a:cs typeface="Times New Roman" pitchFamily="18" charset="0"/>
            </a:rPr>
            <a:t>чрезвычайные</a:t>
          </a:r>
          <a:r>
            <a:rPr lang="ru-RU" sz="1100" dirty="0" smtClean="0">
              <a:latin typeface="Times New Roman" pitchFamily="18" charset="0"/>
              <a:cs typeface="Times New Roman" pitchFamily="18" charset="0"/>
            </a:rPr>
            <a:t>.</a:t>
          </a:r>
        </a:p>
        <a:p>
          <a:endParaRPr lang="ru-RU" sz="1000" dirty="0"/>
        </a:p>
      </dgm:t>
    </dgm:pt>
    <dgm:pt modelId="{F4B819BA-DDB6-4E9D-AF2F-883B461F03A8}" type="parTrans" cxnId="{40919C5E-C065-4B2C-9617-37DD123AE120}">
      <dgm:prSet/>
      <dgm:spPr/>
      <dgm:t>
        <a:bodyPr/>
        <a:lstStyle/>
        <a:p>
          <a:endParaRPr lang="ru-RU"/>
        </a:p>
      </dgm:t>
    </dgm:pt>
    <dgm:pt modelId="{BF0D51B4-2DB2-4754-80EE-8325EEF61FD4}" type="sibTrans" cxnId="{40919C5E-C065-4B2C-9617-37DD123AE120}">
      <dgm:prSet/>
      <dgm:spPr/>
      <dgm:t>
        <a:bodyPr/>
        <a:lstStyle/>
        <a:p>
          <a:endParaRPr lang="ru-RU"/>
        </a:p>
      </dgm:t>
    </dgm:pt>
    <dgm:pt modelId="{EACCDBE3-6F3C-46F1-ACC5-EA078D874DC0}">
      <dgm:prSet phldrT="[Текст]" custT="1"/>
      <dgm:spPr/>
      <dgm:t>
        <a:bodyPr/>
        <a:lstStyle/>
        <a:p>
          <a:pPr marR="0" eaLnBrk="1" fontAlgn="auto" latinLnBrk="0" hangingPunct="1">
            <a:buClrTx/>
            <a:buSzTx/>
            <a:buFontTx/>
            <a:tabLst/>
            <a:defRPr/>
          </a:pPr>
          <a:r>
            <a:rPr lang="ru-RU" sz="1200" b="1" dirty="0" smtClean="0"/>
            <a:t>По   экономическому признаку:</a:t>
          </a:r>
          <a:endParaRPr lang="ru-RU" sz="1200" dirty="0" smtClean="0"/>
        </a:p>
        <a:p>
          <a:endParaRPr lang="ru-RU" sz="1100" dirty="0"/>
        </a:p>
      </dgm:t>
    </dgm:pt>
    <dgm:pt modelId="{02871ABA-BD93-4843-ABCE-EB0C85C0561D}" type="parTrans" cxnId="{4EE757F0-9820-41DF-AD4E-19B76F752EE0}">
      <dgm:prSet/>
      <dgm:spPr/>
      <dgm:t>
        <a:bodyPr/>
        <a:lstStyle/>
        <a:p>
          <a:endParaRPr lang="ru-RU"/>
        </a:p>
      </dgm:t>
    </dgm:pt>
    <dgm:pt modelId="{BBE765BE-A073-4BF1-9E40-988724581CEF}" type="sibTrans" cxnId="{4EE757F0-9820-41DF-AD4E-19B76F752EE0}">
      <dgm:prSet/>
      <dgm:spPr/>
      <dgm:t>
        <a:bodyPr/>
        <a:lstStyle/>
        <a:p>
          <a:endParaRPr lang="ru-RU"/>
        </a:p>
      </dgm:t>
    </dgm:pt>
    <dgm:pt modelId="{00FC1544-943A-4EB0-83FA-44B1A4AE2949}">
      <dgm:prSet custT="1"/>
      <dgm:spPr/>
      <dgm:t>
        <a:bodyPr/>
        <a:lstStyle/>
        <a:p>
          <a:endParaRPr lang="ru-RU" sz="2400"/>
        </a:p>
      </dgm:t>
    </dgm:pt>
    <dgm:pt modelId="{B3E36E4A-6A00-4937-AC8A-DB3917DD14B7}" type="parTrans" cxnId="{29991CF0-4962-49D2-991D-6F25B108DD0E}">
      <dgm:prSet/>
      <dgm:spPr/>
      <dgm:t>
        <a:bodyPr/>
        <a:lstStyle/>
        <a:p>
          <a:endParaRPr lang="ru-RU"/>
        </a:p>
      </dgm:t>
    </dgm:pt>
    <dgm:pt modelId="{AC4DA146-F488-47BF-BE90-C434A561D411}" type="sibTrans" cxnId="{29991CF0-4962-49D2-991D-6F25B108DD0E}">
      <dgm:prSet/>
      <dgm:spPr/>
      <dgm:t>
        <a:bodyPr/>
        <a:lstStyle/>
        <a:p>
          <a:endParaRPr lang="ru-RU"/>
        </a:p>
      </dgm:t>
    </dgm:pt>
    <dgm:pt modelId="{2493F670-49C6-45C8-99C2-D06D48DD358D}" type="pres">
      <dgm:prSet presAssocID="{525FB708-232D-4FDC-B7ED-5D21913AF351}" presName="Name0" presStyleCnt="0">
        <dgm:presLayoutVars>
          <dgm:dir/>
          <dgm:animLvl val="lvl"/>
          <dgm:resizeHandles val="exact"/>
        </dgm:presLayoutVars>
      </dgm:prSet>
      <dgm:spPr/>
      <dgm:t>
        <a:bodyPr/>
        <a:lstStyle/>
        <a:p>
          <a:endParaRPr lang="ru-RU"/>
        </a:p>
      </dgm:t>
    </dgm:pt>
    <dgm:pt modelId="{AF47C34D-5192-41C4-A7D1-F08496A2C784}" type="pres">
      <dgm:prSet presAssocID="{466A26A4-0139-4BDC-B4E1-3BC8D56351DC}" presName="compositeNode" presStyleCnt="0">
        <dgm:presLayoutVars>
          <dgm:bulletEnabled val="1"/>
        </dgm:presLayoutVars>
      </dgm:prSet>
      <dgm:spPr/>
    </dgm:pt>
    <dgm:pt modelId="{71AAEAD5-2222-4B6B-8651-60734DD65AC0}" type="pres">
      <dgm:prSet presAssocID="{466A26A4-0139-4BDC-B4E1-3BC8D56351DC}" presName="bgRect" presStyleLbl="node1" presStyleIdx="0" presStyleCnt="5" custScaleY="149599" custLinFactNeighborX="-166" custLinFactNeighborY="585"/>
      <dgm:spPr/>
      <dgm:t>
        <a:bodyPr/>
        <a:lstStyle/>
        <a:p>
          <a:endParaRPr lang="ru-RU"/>
        </a:p>
      </dgm:t>
    </dgm:pt>
    <dgm:pt modelId="{25AC85A2-4BCD-4E17-BAC4-AF8CB0506DF7}" type="pres">
      <dgm:prSet presAssocID="{466A26A4-0139-4BDC-B4E1-3BC8D56351DC}" presName="parentNode" presStyleLbl="node1" presStyleIdx="0" presStyleCnt="5">
        <dgm:presLayoutVars>
          <dgm:chMax val="0"/>
          <dgm:bulletEnabled val="1"/>
        </dgm:presLayoutVars>
      </dgm:prSet>
      <dgm:spPr/>
      <dgm:t>
        <a:bodyPr/>
        <a:lstStyle/>
        <a:p>
          <a:endParaRPr lang="ru-RU"/>
        </a:p>
      </dgm:t>
    </dgm:pt>
    <dgm:pt modelId="{7FD1775F-A89A-4CE4-8F75-A5F2591CBD77}" type="pres">
      <dgm:prSet presAssocID="{466A26A4-0139-4BDC-B4E1-3BC8D56351DC}" presName="childNode" presStyleLbl="node1" presStyleIdx="0" presStyleCnt="5">
        <dgm:presLayoutVars>
          <dgm:bulletEnabled val="1"/>
        </dgm:presLayoutVars>
      </dgm:prSet>
      <dgm:spPr/>
      <dgm:t>
        <a:bodyPr/>
        <a:lstStyle/>
        <a:p>
          <a:endParaRPr lang="ru-RU"/>
        </a:p>
      </dgm:t>
    </dgm:pt>
    <dgm:pt modelId="{C96F1633-DB6A-4833-85E7-2F6F0E211BFE}" type="pres">
      <dgm:prSet presAssocID="{572A80F3-69AB-4123-A608-52A9A8AE501D}" presName="hSp" presStyleCnt="0"/>
      <dgm:spPr/>
    </dgm:pt>
    <dgm:pt modelId="{45C0B749-DF0C-4DFD-A1E1-36D29D09D7D3}" type="pres">
      <dgm:prSet presAssocID="{572A80F3-69AB-4123-A608-52A9A8AE501D}" presName="vProcSp" presStyleCnt="0"/>
      <dgm:spPr/>
    </dgm:pt>
    <dgm:pt modelId="{E0AF9F6B-2AED-4C62-9872-FE827048F445}" type="pres">
      <dgm:prSet presAssocID="{572A80F3-69AB-4123-A608-52A9A8AE501D}" presName="vSp1" presStyleCnt="0"/>
      <dgm:spPr/>
    </dgm:pt>
    <dgm:pt modelId="{D7386FB8-7F11-4DA3-8DD2-B2185CDC6A8E}" type="pres">
      <dgm:prSet presAssocID="{572A80F3-69AB-4123-A608-52A9A8AE501D}" presName="simulatedConn" presStyleLbl="solidFgAcc1" presStyleIdx="0" presStyleCnt="4" custLinFactY="109896" custLinFactNeighborX="3248" custLinFactNeighborY="200000"/>
      <dgm:spPr/>
    </dgm:pt>
    <dgm:pt modelId="{6BD55C29-39E3-40A3-AE58-2858FA081A7F}" type="pres">
      <dgm:prSet presAssocID="{572A80F3-69AB-4123-A608-52A9A8AE501D}" presName="vSp2" presStyleCnt="0"/>
      <dgm:spPr/>
    </dgm:pt>
    <dgm:pt modelId="{722AB8EC-B94C-43B0-AAE1-1C182E6A42D0}" type="pres">
      <dgm:prSet presAssocID="{572A80F3-69AB-4123-A608-52A9A8AE501D}" presName="sibTrans" presStyleCnt="0"/>
      <dgm:spPr/>
    </dgm:pt>
    <dgm:pt modelId="{A6125B99-9617-485B-A2E3-2E7C419A1E25}" type="pres">
      <dgm:prSet presAssocID="{6EE89A0E-415F-4EDE-A63A-A6501772EF91}" presName="compositeNode" presStyleCnt="0">
        <dgm:presLayoutVars>
          <dgm:bulletEnabled val="1"/>
        </dgm:presLayoutVars>
      </dgm:prSet>
      <dgm:spPr/>
    </dgm:pt>
    <dgm:pt modelId="{A6D1A5F7-02CC-4CFB-9E3B-F98FA7FEEDD6}" type="pres">
      <dgm:prSet presAssocID="{6EE89A0E-415F-4EDE-A63A-A6501772EF91}" presName="bgRect" presStyleLbl="node1" presStyleIdx="1" presStyleCnt="5" custScaleX="60768" custScaleY="117947" custLinFactNeighborX="1816" custLinFactNeighborY="1884"/>
      <dgm:spPr/>
      <dgm:t>
        <a:bodyPr/>
        <a:lstStyle/>
        <a:p>
          <a:endParaRPr lang="ru-RU"/>
        </a:p>
      </dgm:t>
    </dgm:pt>
    <dgm:pt modelId="{CFA1AA47-DDA9-40E8-8B66-A0645EDE389A}" type="pres">
      <dgm:prSet presAssocID="{6EE89A0E-415F-4EDE-A63A-A6501772EF91}" presName="parentNode" presStyleLbl="node1" presStyleIdx="1" presStyleCnt="5">
        <dgm:presLayoutVars>
          <dgm:chMax val="0"/>
          <dgm:bulletEnabled val="1"/>
        </dgm:presLayoutVars>
      </dgm:prSet>
      <dgm:spPr/>
      <dgm:t>
        <a:bodyPr/>
        <a:lstStyle/>
        <a:p>
          <a:endParaRPr lang="ru-RU"/>
        </a:p>
      </dgm:t>
    </dgm:pt>
    <dgm:pt modelId="{C3D7AD03-1B98-46A1-9640-A92AE6E21185}" type="pres">
      <dgm:prSet presAssocID="{6EE89A0E-415F-4EDE-A63A-A6501772EF91}" presName="childNode" presStyleLbl="node1" presStyleIdx="1" presStyleCnt="5">
        <dgm:presLayoutVars>
          <dgm:bulletEnabled val="1"/>
        </dgm:presLayoutVars>
      </dgm:prSet>
      <dgm:spPr/>
      <dgm:t>
        <a:bodyPr/>
        <a:lstStyle/>
        <a:p>
          <a:endParaRPr lang="ru-RU"/>
        </a:p>
      </dgm:t>
    </dgm:pt>
    <dgm:pt modelId="{B692BB4C-8980-421F-8525-C5156148F14D}" type="pres">
      <dgm:prSet presAssocID="{115C1EE7-15AA-4F2F-97F7-DD8C0B2BA600}" presName="hSp" presStyleCnt="0"/>
      <dgm:spPr/>
    </dgm:pt>
    <dgm:pt modelId="{701AEB67-4874-40C0-9E50-9051E7F2FA9E}" type="pres">
      <dgm:prSet presAssocID="{115C1EE7-15AA-4F2F-97F7-DD8C0B2BA600}" presName="vProcSp" presStyleCnt="0"/>
      <dgm:spPr/>
    </dgm:pt>
    <dgm:pt modelId="{F4F7C647-78ED-43EF-B30E-EDC741DF5455}" type="pres">
      <dgm:prSet presAssocID="{115C1EE7-15AA-4F2F-97F7-DD8C0B2BA600}" presName="vSp1" presStyleCnt="0"/>
      <dgm:spPr/>
    </dgm:pt>
    <dgm:pt modelId="{0D74D419-611B-47BD-9983-E29FC97EA93D}" type="pres">
      <dgm:prSet presAssocID="{115C1EE7-15AA-4F2F-97F7-DD8C0B2BA600}" presName="simulatedConn" presStyleLbl="solidFgAcc1" presStyleIdx="1" presStyleCnt="4" custLinFactNeighborX="14039" custLinFactNeighborY="98554"/>
      <dgm:spPr/>
    </dgm:pt>
    <dgm:pt modelId="{8F467A2E-1BCE-4FC4-BA5E-D48738BF79C2}" type="pres">
      <dgm:prSet presAssocID="{115C1EE7-15AA-4F2F-97F7-DD8C0B2BA600}" presName="vSp2" presStyleCnt="0"/>
      <dgm:spPr/>
    </dgm:pt>
    <dgm:pt modelId="{17AD55D4-8E4C-42B6-9A0A-CC95837BDF23}" type="pres">
      <dgm:prSet presAssocID="{115C1EE7-15AA-4F2F-97F7-DD8C0B2BA600}" presName="sibTrans" presStyleCnt="0"/>
      <dgm:spPr/>
    </dgm:pt>
    <dgm:pt modelId="{C421DE81-A237-4374-9671-2D3E205241FA}" type="pres">
      <dgm:prSet presAssocID="{AB07915A-4C96-4D80-A985-A940D154739E}" presName="compositeNode" presStyleCnt="0">
        <dgm:presLayoutVars>
          <dgm:bulletEnabled val="1"/>
        </dgm:presLayoutVars>
      </dgm:prSet>
      <dgm:spPr/>
    </dgm:pt>
    <dgm:pt modelId="{18131F28-BB74-4DED-9277-F650F79DBC33}" type="pres">
      <dgm:prSet presAssocID="{AB07915A-4C96-4D80-A985-A940D154739E}" presName="bgRect" presStyleLbl="node1" presStyleIdx="2" presStyleCnt="5" custScaleX="63242" custScaleY="97219" custLinFactNeighborX="2041" custLinFactNeighborY="4263"/>
      <dgm:spPr/>
      <dgm:t>
        <a:bodyPr/>
        <a:lstStyle/>
        <a:p>
          <a:endParaRPr lang="ru-RU"/>
        </a:p>
      </dgm:t>
    </dgm:pt>
    <dgm:pt modelId="{02817B06-D57D-4C72-98A0-1769DD8EF5BD}" type="pres">
      <dgm:prSet presAssocID="{AB07915A-4C96-4D80-A985-A940D154739E}" presName="parentNode" presStyleLbl="node1" presStyleIdx="2" presStyleCnt="5">
        <dgm:presLayoutVars>
          <dgm:chMax val="0"/>
          <dgm:bulletEnabled val="1"/>
        </dgm:presLayoutVars>
      </dgm:prSet>
      <dgm:spPr/>
      <dgm:t>
        <a:bodyPr/>
        <a:lstStyle/>
        <a:p>
          <a:endParaRPr lang="ru-RU"/>
        </a:p>
      </dgm:t>
    </dgm:pt>
    <dgm:pt modelId="{DCBBF13D-BD31-485B-A837-09697631D912}" type="pres">
      <dgm:prSet presAssocID="{AB07915A-4C96-4D80-A985-A940D154739E}" presName="childNode" presStyleLbl="node1" presStyleIdx="2" presStyleCnt="5">
        <dgm:presLayoutVars>
          <dgm:bulletEnabled val="1"/>
        </dgm:presLayoutVars>
      </dgm:prSet>
      <dgm:spPr/>
      <dgm:t>
        <a:bodyPr/>
        <a:lstStyle/>
        <a:p>
          <a:endParaRPr lang="ru-RU"/>
        </a:p>
      </dgm:t>
    </dgm:pt>
    <dgm:pt modelId="{E5D551C1-6945-4EF1-931F-879D0B8BE397}" type="pres">
      <dgm:prSet presAssocID="{2ABE9AC4-E751-4883-9098-743BC20D4CA8}" presName="hSp" presStyleCnt="0"/>
      <dgm:spPr/>
    </dgm:pt>
    <dgm:pt modelId="{B306E269-01A8-4726-8394-55682D424AF4}" type="pres">
      <dgm:prSet presAssocID="{2ABE9AC4-E751-4883-9098-743BC20D4CA8}" presName="vProcSp" presStyleCnt="0"/>
      <dgm:spPr/>
    </dgm:pt>
    <dgm:pt modelId="{857F5F16-B4E3-43F1-BFB7-4FD10BD76FEB}" type="pres">
      <dgm:prSet presAssocID="{2ABE9AC4-E751-4883-9098-743BC20D4CA8}" presName="vSp1" presStyleCnt="0"/>
      <dgm:spPr/>
    </dgm:pt>
    <dgm:pt modelId="{213D7A21-8B67-4C19-8AF7-5B9CD0E527F6}" type="pres">
      <dgm:prSet presAssocID="{2ABE9AC4-E751-4883-9098-743BC20D4CA8}" presName="simulatedConn" presStyleLbl="solidFgAcc1" presStyleIdx="2" presStyleCnt="4" custLinFactNeighborX="8337" custLinFactNeighborY="-69916"/>
      <dgm:spPr/>
    </dgm:pt>
    <dgm:pt modelId="{F0C564E2-70E5-4E5E-8FBC-F204BFEB7329}" type="pres">
      <dgm:prSet presAssocID="{2ABE9AC4-E751-4883-9098-743BC20D4CA8}" presName="vSp2" presStyleCnt="0"/>
      <dgm:spPr/>
    </dgm:pt>
    <dgm:pt modelId="{BD573081-0D11-48A2-B342-B281B9F3D1F0}" type="pres">
      <dgm:prSet presAssocID="{2ABE9AC4-E751-4883-9098-743BC20D4CA8}" presName="sibTrans" presStyleCnt="0"/>
      <dgm:spPr/>
    </dgm:pt>
    <dgm:pt modelId="{0F0300F9-CD51-4580-B71F-853D72A026AD}" type="pres">
      <dgm:prSet presAssocID="{EACCDBE3-6F3C-46F1-ACC5-EA078D874DC0}" presName="compositeNode" presStyleCnt="0">
        <dgm:presLayoutVars>
          <dgm:bulletEnabled val="1"/>
        </dgm:presLayoutVars>
      </dgm:prSet>
      <dgm:spPr/>
    </dgm:pt>
    <dgm:pt modelId="{4603909D-DB3A-4C83-8378-F2560F76322D}" type="pres">
      <dgm:prSet presAssocID="{EACCDBE3-6F3C-46F1-ACC5-EA078D874DC0}" presName="bgRect" presStyleLbl="node1" presStyleIdx="3" presStyleCnt="5" custScaleX="70963" custScaleY="75776" custLinFactNeighborX="-801" custLinFactNeighborY="4524"/>
      <dgm:spPr/>
      <dgm:t>
        <a:bodyPr/>
        <a:lstStyle/>
        <a:p>
          <a:endParaRPr lang="ru-RU"/>
        </a:p>
      </dgm:t>
    </dgm:pt>
    <dgm:pt modelId="{C5BF35C9-7ABD-4A63-89DF-40FE586637CE}" type="pres">
      <dgm:prSet presAssocID="{EACCDBE3-6F3C-46F1-ACC5-EA078D874DC0}" presName="parentNode" presStyleLbl="node1" presStyleIdx="3" presStyleCnt="5">
        <dgm:presLayoutVars>
          <dgm:chMax val="0"/>
          <dgm:bulletEnabled val="1"/>
        </dgm:presLayoutVars>
      </dgm:prSet>
      <dgm:spPr/>
      <dgm:t>
        <a:bodyPr/>
        <a:lstStyle/>
        <a:p>
          <a:endParaRPr lang="ru-RU"/>
        </a:p>
      </dgm:t>
    </dgm:pt>
    <dgm:pt modelId="{E654A441-C92C-4356-BA29-8DAA4735DDB7}" type="pres">
      <dgm:prSet presAssocID="{BBE765BE-A073-4BF1-9E40-988724581CEF}" presName="hSp" presStyleCnt="0"/>
      <dgm:spPr/>
    </dgm:pt>
    <dgm:pt modelId="{428F9B66-3CD4-4B9F-9AFB-A3FDAB14CC1F}" type="pres">
      <dgm:prSet presAssocID="{BBE765BE-A073-4BF1-9E40-988724581CEF}" presName="vProcSp" presStyleCnt="0"/>
      <dgm:spPr/>
    </dgm:pt>
    <dgm:pt modelId="{BC0D05AC-0999-46AD-BB41-5C8C98138D78}" type="pres">
      <dgm:prSet presAssocID="{BBE765BE-A073-4BF1-9E40-988724581CEF}" presName="vSp1" presStyleCnt="0"/>
      <dgm:spPr/>
    </dgm:pt>
    <dgm:pt modelId="{A408498F-299E-4A2F-BC67-33D9109A9785}" type="pres">
      <dgm:prSet presAssocID="{BBE765BE-A073-4BF1-9E40-988724581CEF}" presName="simulatedConn" presStyleLbl="solidFgAcc1" presStyleIdx="3" presStyleCnt="4" custLinFactY="-5615" custLinFactNeighborX="-2602" custLinFactNeighborY="-100000"/>
      <dgm:spPr/>
    </dgm:pt>
    <dgm:pt modelId="{F9E22850-5779-44E7-B76F-0FE166D3F6F0}" type="pres">
      <dgm:prSet presAssocID="{BBE765BE-A073-4BF1-9E40-988724581CEF}" presName="vSp2" presStyleCnt="0"/>
      <dgm:spPr/>
    </dgm:pt>
    <dgm:pt modelId="{9B724977-3E28-4D86-886C-7DE49C105AF9}" type="pres">
      <dgm:prSet presAssocID="{BBE765BE-A073-4BF1-9E40-988724581CEF}" presName="sibTrans" presStyleCnt="0"/>
      <dgm:spPr/>
    </dgm:pt>
    <dgm:pt modelId="{E087E45B-811E-4112-A596-65835D84DA98}" type="pres">
      <dgm:prSet presAssocID="{00FC1544-943A-4EB0-83FA-44B1A4AE2949}" presName="compositeNode" presStyleCnt="0">
        <dgm:presLayoutVars>
          <dgm:bulletEnabled val="1"/>
        </dgm:presLayoutVars>
      </dgm:prSet>
      <dgm:spPr/>
    </dgm:pt>
    <dgm:pt modelId="{8C10AF64-1CCC-4C89-961D-C90AEF4AFDD5}" type="pres">
      <dgm:prSet presAssocID="{00FC1544-943A-4EB0-83FA-44B1A4AE2949}" presName="bgRect" presStyleLbl="node1" presStyleIdx="4" presStyleCnt="5" custScaleY="71593" custLinFactNeighborX="-3923" custLinFactNeighborY="4263"/>
      <dgm:spPr/>
      <dgm:t>
        <a:bodyPr/>
        <a:lstStyle/>
        <a:p>
          <a:endParaRPr lang="ru-RU"/>
        </a:p>
      </dgm:t>
    </dgm:pt>
    <dgm:pt modelId="{38D8A71B-2D55-418C-969A-69D895359D6D}" type="pres">
      <dgm:prSet presAssocID="{00FC1544-943A-4EB0-83FA-44B1A4AE2949}" presName="parentNode" presStyleLbl="node1" presStyleIdx="4" presStyleCnt="5">
        <dgm:presLayoutVars>
          <dgm:chMax val="0"/>
          <dgm:bulletEnabled val="1"/>
        </dgm:presLayoutVars>
      </dgm:prSet>
      <dgm:spPr/>
      <dgm:t>
        <a:bodyPr/>
        <a:lstStyle/>
        <a:p>
          <a:endParaRPr lang="ru-RU"/>
        </a:p>
      </dgm:t>
    </dgm:pt>
  </dgm:ptLst>
  <dgm:cxnLst>
    <dgm:cxn modelId="{C36F9A7E-CEF3-424F-BDF7-5CED37BFA0E2}" type="presOf" srcId="{EACCDBE3-6F3C-46F1-ACC5-EA078D874DC0}" destId="{C5BF35C9-7ABD-4A63-89DF-40FE586637CE}" srcOrd="1" destOrd="0" presId="urn:microsoft.com/office/officeart/2005/8/layout/hProcess7#2"/>
    <dgm:cxn modelId="{265A05E0-F31A-4749-98CF-1BDED407D1CD}" srcId="{525FB708-232D-4FDC-B7ED-5D21913AF351}" destId="{AB07915A-4C96-4D80-A985-A940D154739E}" srcOrd="2" destOrd="0" parTransId="{3A088C80-3FD0-48D5-93B9-D2B855C9128D}" sibTransId="{2ABE9AC4-E751-4883-9098-743BC20D4CA8}"/>
    <dgm:cxn modelId="{2A8E51C1-C76C-4092-90FB-0671331F3234}" type="presOf" srcId="{EACCDBE3-6F3C-46F1-ACC5-EA078D874DC0}" destId="{4603909D-DB3A-4C83-8378-F2560F76322D}" srcOrd="0" destOrd="0" presId="urn:microsoft.com/office/officeart/2005/8/layout/hProcess7#2"/>
    <dgm:cxn modelId="{B76729F3-3C61-4E97-B131-4D16471E11C9}" type="presOf" srcId="{466A26A4-0139-4BDC-B4E1-3BC8D56351DC}" destId="{25AC85A2-4BCD-4E17-BAC4-AF8CB0506DF7}" srcOrd="1" destOrd="0" presId="urn:microsoft.com/office/officeart/2005/8/layout/hProcess7#2"/>
    <dgm:cxn modelId="{643A2BD5-3DCF-4A26-9C1D-EA128D2534D0}" type="presOf" srcId="{9C2DB0E5-EBB0-427E-B9C5-3B5F05AEFE28}" destId="{DCBBF13D-BD31-485B-A837-09697631D912}" srcOrd="0" destOrd="0" presId="urn:microsoft.com/office/officeart/2005/8/layout/hProcess7#2"/>
    <dgm:cxn modelId="{40919C5E-C065-4B2C-9617-37DD123AE120}" srcId="{AB07915A-4C96-4D80-A985-A940D154739E}" destId="{9C2DB0E5-EBB0-427E-B9C5-3B5F05AEFE28}" srcOrd="0" destOrd="0" parTransId="{F4B819BA-DDB6-4E9D-AF2F-883B461F03A8}" sibTransId="{BF0D51B4-2DB2-4754-80EE-8325EEF61FD4}"/>
    <dgm:cxn modelId="{C0FBC6CD-ABC3-47FD-B312-7F41F19BA403}" srcId="{466A26A4-0139-4BDC-B4E1-3BC8D56351DC}" destId="{FDC47707-8A7A-4822-8555-1B13B9DD4268}" srcOrd="0" destOrd="0" parTransId="{F62CF961-9FEC-4F54-82F3-32AE8E698A62}" sibTransId="{81E648E9-4B94-405D-935E-9C3D32F10908}"/>
    <dgm:cxn modelId="{29991CF0-4962-49D2-991D-6F25B108DD0E}" srcId="{525FB708-232D-4FDC-B7ED-5D21913AF351}" destId="{00FC1544-943A-4EB0-83FA-44B1A4AE2949}" srcOrd="4" destOrd="0" parTransId="{B3E36E4A-6A00-4937-AC8A-DB3917DD14B7}" sibTransId="{AC4DA146-F488-47BF-BE90-C434A561D411}"/>
    <dgm:cxn modelId="{6EB35683-2961-41AF-9E78-EEDEDE706488}" type="presOf" srcId="{FDC47707-8A7A-4822-8555-1B13B9DD4268}" destId="{7FD1775F-A89A-4CE4-8F75-A5F2591CBD77}" srcOrd="0" destOrd="0" presId="urn:microsoft.com/office/officeart/2005/8/layout/hProcess7#2"/>
    <dgm:cxn modelId="{27BFF1B2-0EC2-437F-B796-5F1502449F85}" type="presOf" srcId="{71E23190-0B7C-4207-A63C-8F046EE6F5F5}" destId="{C3D7AD03-1B98-46A1-9640-A92AE6E21185}" srcOrd="0" destOrd="0" presId="urn:microsoft.com/office/officeart/2005/8/layout/hProcess7#2"/>
    <dgm:cxn modelId="{82CD6BC3-2983-43B8-8959-9D5F0E8DEB64}" type="presOf" srcId="{525FB708-232D-4FDC-B7ED-5D21913AF351}" destId="{2493F670-49C6-45C8-99C2-D06D48DD358D}" srcOrd="0" destOrd="0" presId="urn:microsoft.com/office/officeart/2005/8/layout/hProcess7#2"/>
    <dgm:cxn modelId="{95C1B311-8AF8-409B-82FA-06614456E15A}" type="presOf" srcId="{6EE89A0E-415F-4EDE-A63A-A6501772EF91}" destId="{A6D1A5F7-02CC-4CFB-9E3B-F98FA7FEEDD6}" srcOrd="0" destOrd="0" presId="urn:microsoft.com/office/officeart/2005/8/layout/hProcess7#2"/>
    <dgm:cxn modelId="{4EE757F0-9820-41DF-AD4E-19B76F752EE0}" srcId="{525FB708-232D-4FDC-B7ED-5D21913AF351}" destId="{EACCDBE3-6F3C-46F1-ACC5-EA078D874DC0}" srcOrd="3" destOrd="0" parTransId="{02871ABA-BD93-4843-ABCE-EB0C85C0561D}" sibTransId="{BBE765BE-A073-4BF1-9E40-988724581CEF}"/>
    <dgm:cxn modelId="{BC66D07A-602D-4314-B530-081F4FCE7E33}" type="presOf" srcId="{00FC1544-943A-4EB0-83FA-44B1A4AE2949}" destId="{8C10AF64-1CCC-4C89-961D-C90AEF4AFDD5}" srcOrd="0" destOrd="0" presId="urn:microsoft.com/office/officeart/2005/8/layout/hProcess7#2"/>
    <dgm:cxn modelId="{35A9FE1B-79FC-4F06-B74F-6CBF151CAB7F}" srcId="{525FB708-232D-4FDC-B7ED-5D21913AF351}" destId="{466A26A4-0139-4BDC-B4E1-3BC8D56351DC}" srcOrd="0" destOrd="0" parTransId="{99E1585E-EC7A-4175-8E60-63D7D2E04494}" sibTransId="{572A80F3-69AB-4123-A608-52A9A8AE501D}"/>
    <dgm:cxn modelId="{A419E84F-B4C9-4664-B0EA-3625167E73E2}" type="presOf" srcId="{00FC1544-943A-4EB0-83FA-44B1A4AE2949}" destId="{38D8A71B-2D55-418C-969A-69D895359D6D}" srcOrd="1" destOrd="0" presId="urn:microsoft.com/office/officeart/2005/8/layout/hProcess7#2"/>
    <dgm:cxn modelId="{8094CB89-8E62-4A3E-91C6-0479A1E17DA0}" type="presOf" srcId="{AB07915A-4C96-4D80-A985-A940D154739E}" destId="{02817B06-D57D-4C72-98A0-1769DD8EF5BD}" srcOrd="1" destOrd="0" presId="urn:microsoft.com/office/officeart/2005/8/layout/hProcess7#2"/>
    <dgm:cxn modelId="{CB83A13B-4DD9-433E-9926-635E2BC8F91D}" type="presOf" srcId="{6EE89A0E-415F-4EDE-A63A-A6501772EF91}" destId="{CFA1AA47-DDA9-40E8-8B66-A0645EDE389A}" srcOrd="1" destOrd="0" presId="urn:microsoft.com/office/officeart/2005/8/layout/hProcess7#2"/>
    <dgm:cxn modelId="{CBCC3BB7-0481-458D-A76C-64109CE7B237}" srcId="{6EE89A0E-415F-4EDE-A63A-A6501772EF91}" destId="{71E23190-0B7C-4207-A63C-8F046EE6F5F5}" srcOrd="0" destOrd="0" parTransId="{11619A4C-BFEE-4C75-8344-46B6A4D5FF75}" sibTransId="{DE7156EB-27F9-44F8-B03C-B91F9061FFFC}"/>
    <dgm:cxn modelId="{2C75DB11-8D2D-4FFC-A2D5-80AA0F5026C3}" srcId="{525FB708-232D-4FDC-B7ED-5D21913AF351}" destId="{6EE89A0E-415F-4EDE-A63A-A6501772EF91}" srcOrd="1" destOrd="0" parTransId="{DC3E4E1C-1236-480E-AB8C-EF8A522FC8C9}" sibTransId="{115C1EE7-15AA-4F2F-97F7-DD8C0B2BA600}"/>
    <dgm:cxn modelId="{786B4AAB-42FB-454C-B321-7D944681F950}" type="presOf" srcId="{AB07915A-4C96-4D80-A985-A940D154739E}" destId="{18131F28-BB74-4DED-9277-F650F79DBC33}" srcOrd="0" destOrd="0" presId="urn:microsoft.com/office/officeart/2005/8/layout/hProcess7#2"/>
    <dgm:cxn modelId="{C10C9454-7584-4717-A66E-3F49B3F040DE}" type="presOf" srcId="{466A26A4-0139-4BDC-B4E1-3BC8D56351DC}" destId="{71AAEAD5-2222-4B6B-8651-60734DD65AC0}" srcOrd="0" destOrd="0" presId="urn:microsoft.com/office/officeart/2005/8/layout/hProcess7#2"/>
    <dgm:cxn modelId="{7DDAF1E9-A8F1-4CF1-9C50-C7E353352519}" type="presParOf" srcId="{2493F670-49C6-45C8-99C2-D06D48DD358D}" destId="{AF47C34D-5192-41C4-A7D1-F08496A2C784}" srcOrd="0" destOrd="0" presId="urn:microsoft.com/office/officeart/2005/8/layout/hProcess7#2"/>
    <dgm:cxn modelId="{3741D628-98D5-406B-851A-A48A6E7A42E6}" type="presParOf" srcId="{AF47C34D-5192-41C4-A7D1-F08496A2C784}" destId="{71AAEAD5-2222-4B6B-8651-60734DD65AC0}" srcOrd="0" destOrd="0" presId="urn:microsoft.com/office/officeart/2005/8/layout/hProcess7#2"/>
    <dgm:cxn modelId="{900D4122-F356-4452-92E8-1364882CBAD4}" type="presParOf" srcId="{AF47C34D-5192-41C4-A7D1-F08496A2C784}" destId="{25AC85A2-4BCD-4E17-BAC4-AF8CB0506DF7}" srcOrd="1" destOrd="0" presId="urn:microsoft.com/office/officeart/2005/8/layout/hProcess7#2"/>
    <dgm:cxn modelId="{0FA5689C-9C0A-4177-9B03-31E97BC1F3D4}" type="presParOf" srcId="{AF47C34D-5192-41C4-A7D1-F08496A2C784}" destId="{7FD1775F-A89A-4CE4-8F75-A5F2591CBD77}" srcOrd="2" destOrd="0" presId="urn:microsoft.com/office/officeart/2005/8/layout/hProcess7#2"/>
    <dgm:cxn modelId="{201A89C4-87C9-4720-82DA-3CBD1B6DC4DA}" type="presParOf" srcId="{2493F670-49C6-45C8-99C2-D06D48DD358D}" destId="{C96F1633-DB6A-4833-85E7-2F6F0E211BFE}" srcOrd="1" destOrd="0" presId="urn:microsoft.com/office/officeart/2005/8/layout/hProcess7#2"/>
    <dgm:cxn modelId="{0DD3ABC6-EF78-4050-B2F6-0FF5BF50CD79}" type="presParOf" srcId="{2493F670-49C6-45C8-99C2-D06D48DD358D}" destId="{45C0B749-DF0C-4DFD-A1E1-36D29D09D7D3}" srcOrd="2" destOrd="0" presId="urn:microsoft.com/office/officeart/2005/8/layout/hProcess7#2"/>
    <dgm:cxn modelId="{210B98F5-0D57-4722-A26E-E847CDCC177A}" type="presParOf" srcId="{45C0B749-DF0C-4DFD-A1E1-36D29D09D7D3}" destId="{E0AF9F6B-2AED-4C62-9872-FE827048F445}" srcOrd="0" destOrd="0" presId="urn:microsoft.com/office/officeart/2005/8/layout/hProcess7#2"/>
    <dgm:cxn modelId="{FAEC0BA6-8D85-41B8-AC43-DB4FA8A147FA}" type="presParOf" srcId="{45C0B749-DF0C-4DFD-A1E1-36D29D09D7D3}" destId="{D7386FB8-7F11-4DA3-8DD2-B2185CDC6A8E}" srcOrd="1" destOrd="0" presId="urn:microsoft.com/office/officeart/2005/8/layout/hProcess7#2"/>
    <dgm:cxn modelId="{506AFBFE-EA06-49E2-9BE1-430BC44CCDCD}" type="presParOf" srcId="{45C0B749-DF0C-4DFD-A1E1-36D29D09D7D3}" destId="{6BD55C29-39E3-40A3-AE58-2858FA081A7F}" srcOrd="2" destOrd="0" presId="urn:microsoft.com/office/officeart/2005/8/layout/hProcess7#2"/>
    <dgm:cxn modelId="{C2FBEC11-9342-4540-846A-8A0963D5CAE2}" type="presParOf" srcId="{2493F670-49C6-45C8-99C2-D06D48DD358D}" destId="{722AB8EC-B94C-43B0-AAE1-1C182E6A42D0}" srcOrd="3" destOrd="0" presId="urn:microsoft.com/office/officeart/2005/8/layout/hProcess7#2"/>
    <dgm:cxn modelId="{4831F8E1-7460-459A-882D-2C44F23F2606}" type="presParOf" srcId="{2493F670-49C6-45C8-99C2-D06D48DD358D}" destId="{A6125B99-9617-485B-A2E3-2E7C419A1E25}" srcOrd="4" destOrd="0" presId="urn:microsoft.com/office/officeart/2005/8/layout/hProcess7#2"/>
    <dgm:cxn modelId="{05D7014F-241A-443A-B33B-FD076791B3A2}" type="presParOf" srcId="{A6125B99-9617-485B-A2E3-2E7C419A1E25}" destId="{A6D1A5F7-02CC-4CFB-9E3B-F98FA7FEEDD6}" srcOrd="0" destOrd="0" presId="urn:microsoft.com/office/officeart/2005/8/layout/hProcess7#2"/>
    <dgm:cxn modelId="{122E768D-95F5-4F68-9F27-0F2B0B7A1483}" type="presParOf" srcId="{A6125B99-9617-485B-A2E3-2E7C419A1E25}" destId="{CFA1AA47-DDA9-40E8-8B66-A0645EDE389A}" srcOrd="1" destOrd="0" presId="urn:microsoft.com/office/officeart/2005/8/layout/hProcess7#2"/>
    <dgm:cxn modelId="{AF61102A-77E8-4755-A20F-D61C11BEBA6C}" type="presParOf" srcId="{A6125B99-9617-485B-A2E3-2E7C419A1E25}" destId="{C3D7AD03-1B98-46A1-9640-A92AE6E21185}" srcOrd="2" destOrd="0" presId="urn:microsoft.com/office/officeart/2005/8/layout/hProcess7#2"/>
    <dgm:cxn modelId="{998DF8E9-E626-4D98-9379-F3939A0B4936}" type="presParOf" srcId="{2493F670-49C6-45C8-99C2-D06D48DD358D}" destId="{B692BB4C-8980-421F-8525-C5156148F14D}" srcOrd="5" destOrd="0" presId="urn:microsoft.com/office/officeart/2005/8/layout/hProcess7#2"/>
    <dgm:cxn modelId="{537FD374-0401-4FF3-BFC2-B43B6B04EB0A}" type="presParOf" srcId="{2493F670-49C6-45C8-99C2-D06D48DD358D}" destId="{701AEB67-4874-40C0-9E50-9051E7F2FA9E}" srcOrd="6" destOrd="0" presId="urn:microsoft.com/office/officeart/2005/8/layout/hProcess7#2"/>
    <dgm:cxn modelId="{FFE70AC6-3973-4C2C-9881-BD8D246284D2}" type="presParOf" srcId="{701AEB67-4874-40C0-9E50-9051E7F2FA9E}" destId="{F4F7C647-78ED-43EF-B30E-EDC741DF5455}" srcOrd="0" destOrd="0" presId="urn:microsoft.com/office/officeart/2005/8/layout/hProcess7#2"/>
    <dgm:cxn modelId="{83279E9B-B939-4441-BC21-DCF6CB288ABD}" type="presParOf" srcId="{701AEB67-4874-40C0-9E50-9051E7F2FA9E}" destId="{0D74D419-611B-47BD-9983-E29FC97EA93D}" srcOrd="1" destOrd="0" presId="urn:microsoft.com/office/officeart/2005/8/layout/hProcess7#2"/>
    <dgm:cxn modelId="{1DAE7B4D-AA54-4F9A-9C70-A0B2F26A9575}" type="presParOf" srcId="{701AEB67-4874-40C0-9E50-9051E7F2FA9E}" destId="{8F467A2E-1BCE-4FC4-BA5E-D48738BF79C2}" srcOrd="2" destOrd="0" presId="urn:microsoft.com/office/officeart/2005/8/layout/hProcess7#2"/>
    <dgm:cxn modelId="{87DAECFF-2E31-4B8F-8D90-8B504E726750}" type="presParOf" srcId="{2493F670-49C6-45C8-99C2-D06D48DD358D}" destId="{17AD55D4-8E4C-42B6-9A0A-CC95837BDF23}" srcOrd="7" destOrd="0" presId="urn:microsoft.com/office/officeart/2005/8/layout/hProcess7#2"/>
    <dgm:cxn modelId="{737723EC-3F1E-4092-AD35-DED0047DC42B}" type="presParOf" srcId="{2493F670-49C6-45C8-99C2-D06D48DD358D}" destId="{C421DE81-A237-4374-9671-2D3E205241FA}" srcOrd="8" destOrd="0" presId="urn:microsoft.com/office/officeart/2005/8/layout/hProcess7#2"/>
    <dgm:cxn modelId="{E463974A-22A7-4160-9BEF-70343D2B1FF7}" type="presParOf" srcId="{C421DE81-A237-4374-9671-2D3E205241FA}" destId="{18131F28-BB74-4DED-9277-F650F79DBC33}" srcOrd="0" destOrd="0" presId="urn:microsoft.com/office/officeart/2005/8/layout/hProcess7#2"/>
    <dgm:cxn modelId="{D590E5A4-C63E-4AC2-86C7-1EC7988EB034}" type="presParOf" srcId="{C421DE81-A237-4374-9671-2D3E205241FA}" destId="{02817B06-D57D-4C72-98A0-1769DD8EF5BD}" srcOrd="1" destOrd="0" presId="urn:microsoft.com/office/officeart/2005/8/layout/hProcess7#2"/>
    <dgm:cxn modelId="{1B6E2DFA-EDC3-4572-888B-D4F88930261D}" type="presParOf" srcId="{C421DE81-A237-4374-9671-2D3E205241FA}" destId="{DCBBF13D-BD31-485B-A837-09697631D912}" srcOrd="2" destOrd="0" presId="urn:microsoft.com/office/officeart/2005/8/layout/hProcess7#2"/>
    <dgm:cxn modelId="{68E6E224-E539-475A-8EE3-DF807549CA9A}" type="presParOf" srcId="{2493F670-49C6-45C8-99C2-D06D48DD358D}" destId="{E5D551C1-6945-4EF1-931F-879D0B8BE397}" srcOrd="9" destOrd="0" presId="urn:microsoft.com/office/officeart/2005/8/layout/hProcess7#2"/>
    <dgm:cxn modelId="{871D8649-E5D0-4742-98D0-8928669DD008}" type="presParOf" srcId="{2493F670-49C6-45C8-99C2-D06D48DD358D}" destId="{B306E269-01A8-4726-8394-55682D424AF4}" srcOrd="10" destOrd="0" presId="urn:microsoft.com/office/officeart/2005/8/layout/hProcess7#2"/>
    <dgm:cxn modelId="{1721A47A-C47F-4E7E-A2B5-360A21409192}" type="presParOf" srcId="{B306E269-01A8-4726-8394-55682D424AF4}" destId="{857F5F16-B4E3-43F1-BFB7-4FD10BD76FEB}" srcOrd="0" destOrd="0" presId="urn:microsoft.com/office/officeart/2005/8/layout/hProcess7#2"/>
    <dgm:cxn modelId="{2DAA76D4-EDC2-43A0-83D9-DB9BE27F3B5C}" type="presParOf" srcId="{B306E269-01A8-4726-8394-55682D424AF4}" destId="{213D7A21-8B67-4C19-8AF7-5B9CD0E527F6}" srcOrd="1" destOrd="0" presId="urn:microsoft.com/office/officeart/2005/8/layout/hProcess7#2"/>
    <dgm:cxn modelId="{4BAF39CA-CA2E-426B-8366-8069B86FB08B}" type="presParOf" srcId="{B306E269-01A8-4726-8394-55682D424AF4}" destId="{F0C564E2-70E5-4E5E-8FBC-F204BFEB7329}" srcOrd="2" destOrd="0" presId="urn:microsoft.com/office/officeart/2005/8/layout/hProcess7#2"/>
    <dgm:cxn modelId="{00826861-6ECA-422C-B25A-134B6AF205EB}" type="presParOf" srcId="{2493F670-49C6-45C8-99C2-D06D48DD358D}" destId="{BD573081-0D11-48A2-B342-B281B9F3D1F0}" srcOrd="11" destOrd="0" presId="urn:microsoft.com/office/officeart/2005/8/layout/hProcess7#2"/>
    <dgm:cxn modelId="{6D950AB4-41B3-4CB3-B8C0-1EACAA6DDACA}" type="presParOf" srcId="{2493F670-49C6-45C8-99C2-D06D48DD358D}" destId="{0F0300F9-CD51-4580-B71F-853D72A026AD}" srcOrd="12" destOrd="0" presId="urn:microsoft.com/office/officeart/2005/8/layout/hProcess7#2"/>
    <dgm:cxn modelId="{6E1CC0F6-6D06-41BD-861B-CBF385476371}" type="presParOf" srcId="{0F0300F9-CD51-4580-B71F-853D72A026AD}" destId="{4603909D-DB3A-4C83-8378-F2560F76322D}" srcOrd="0" destOrd="0" presId="urn:microsoft.com/office/officeart/2005/8/layout/hProcess7#2"/>
    <dgm:cxn modelId="{F99134FB-F854-4521-909F-64AEA0519916}" type="presParOf" srcId="{0F0300F9-CD51-4580-B71F-853D72A026AD}" destId="{C5BF35C9-7ABD-4A63-89DF-40FE586637CE}" srcOrd="1" destOrd="0" presId="urn:microsoft.com/office/officeart/2005/8/layout/hProcess7#2"/>
    <dgm:cxn modelId="{57D8F413-7B77-4057-80AE-A6E91592F360}" type="presParOf" srcId="{2493F670-49C6-45C8-99C2-D06D48DD358D}" destId="{E654A441-C92C-4356-BA29-8DAA4735DDB7}" srcOrd="13" destOrd="0" presId="urn:microsoft.com/office/officeart/2005/8/layout/hProcess7#2"/>
    <dgm:cxn modelId="{10A82BF0-D978-4C97-AD5C-3F1E4D3DE503}" type="presParOf" srcId="{2493F670-49C6-45C8-99C2-D06D48DD358D}" destId="{428F9B66-3CD4-4B9F-9AFB-A3FDAB14CC1F}" srcOrd="14" destOrd="0" presId="urn:microsoft.com/office/officeart/2005/8/layout/hProcess7#2"/>
    <dgm:cxn modelId="{BE601977-C13A-4651-B2AC-7ECFD2CECED2}" type="presParOf" srcId="{428F9B66-3CD4-4B9F-9AFB-A3FDAB14CC1F}" destId="{BC0D05AC-0999-46AD-BB41-5C8C98138D78}" srcOrd="0" destOrd="0" presId="urn:microsoft.com/office/officeart/2005/8/layout/hProcess7#2"/>
    <dgm:cxn modelId="{79FB861F-EDAE-4873-93E4-A070C660C8E1}" type="presParOf" srcId="{428F9B66-3CD4-4B9F-9AFB-A3FDAB14CC1F}" destId="{A408498F-299E-4A2F-BC67-33D9109A9785}" srcOrd="1" destOrd="0" presId="urn:microsoft.com/office/officeart/2005/8/layout/hProcess7#2"/>
    <dgm:cxn modelId="{E9704E28-04E1-472F-978F-BADF16367E20}" type="presParOf" srcId="{428F9B66-3CD4-4B9F-9AFB-A3FDAB14CC1F}" destId="{F9E22850-5779-44E7-B76F-0FE166D3F6F0}" srcOrd="2" destOrd="0" presId="urn:microsoft.com/office/officeart/2005/8/layout/hProcess7#2"/>
    <dgm:cxn modelId="{BC2CFB92-06CD-4845-A2F9-9DF499FC6265}" type="presParOf" srcId="{2493F670-49C6-45C8-99C2-D06D48DD358D}" destId="{9B724977-3E28-4D86-886C-7DE49C105AF9}" srcOrd="15" destOrd="0" presId="urn:microsoft.com/office/officeart/2005/8/layout/hProcess7#2"/>
    <dgm:cxn modelId="{59AC52FA-3CEC-4C1F-8309-994215BB4BEC}" type="presParOf" srcId="{2493F670-49C6-45C8-99C2-D06D48DD358D}" destId="{E087E45B-811E-4112-A596-65835D84DA98}" srcOrd="16" destOrd="0" presId="urn:microsoft.com/office/officeart/2005/8/layout/hProcess7#2"/>
    <dgm:cxn modelId="{71D3D9DF-9746-479B-8567-D1C40F13A7F7}" type="presParOf" srcId="{E087E45B-811E-4112-A596-65835D84DA98}" destId="{8C10AF64-1CCC-4C89-961D-C90AEF4AFDD5}" srcOrd="0" destOrd="0" presId="urn:microsoft.com/office/officeart/2005/8/layout/hProcess7#2"/>
    <dgm:cxn modelId="{813141CE-2B5D-4439-A3D8-1AAA0C1C52F1}" type="presParOf" srcId="{E087E45B-811E-4112-A596-65835D84DA98}" destId="{38D8A71B-2D55-418C-969A-69D895359D6D}" srcOrd="1"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DE5DCD-05F3-47FF-AEC5-1E03A63077B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ru-RU"/>
        </a:p>
      </dgm:t>
    </dgm:pt>
    <dgm:pt modelId="{D2B24BB6-85BB-4A24-924E-F1F955599293}">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П</a:t>
          </a:r>
          <a:r>
            <a:rPr lang="ru" sz="1800" dirty="0" smtClean="0">
              <a:latin typeface="Times New Roman" pitchFamily="18" charset="0"/>
              <a:cs typeface="Times New Roman" pitchFamily="18" charset="0"/>
            </a:rPr>
            <a:t>редварительные итоги социально-экономического развития Никольского муниципального района за 9 месяцев текущего года и ожидаемые итоги за 2020 год</a:t>
          </a:r>
          <a:endParaRPr lang="ru-RU" sz="1800" dirty="0"/>
        </a:p>
      </dgm:t>
    </dgm:pt>
    <dgm:pt modelId="{2CD1881C-891C-4122-9636-5325AEEC26D7}" type="parTrans" cxnId="{4B0591BF-6313-4F79-8CC6-B123E3FA8DD9}">
      <dgm:prSet/>
      <dgm:spPr/>
      <dgm:t>
        <a:bodyPr/>
        <a:lstStyle/>
        <a:p>
          <a:endParaRPr lang="ru-RU"/>
        </a:p>
      </dgm:t>
    </dgm:pt>
    <dgm:pt modelId="{297CFAC4-FA80-4AF7-846C-E36853C302EC}" type="sibTrans" cxnId="{4B0591BF-6313-4F79-8CC6-B123E3FA8DD9}">
      <dgm:prSet/>
      <dgm:spPr/>
      <dgm:t>
        <a:bodyPr/>
        <a:lstStyle/>
        <a:p>
          <a:endParaRPr lang="ru-RU"/>
        </a:p>
      </dgm:t>
    </dgm:pt>
    <dgm:pt modelId="{FF4B42F2-5986-4CF0-B5F1-362455B31B83}">
      <dgm:prSet custT="1"/>
      <dgm:spPr/>
      <dgm:t>
        <a:bodyPr/>
        <a:lstStyle/>
        <a:p>
          <a:pPr algn="just"/>
          <a:r>
            <a:rPr lang="ru" sz="1600" dirty="0" smtClean="0">
              <a:latin typeface="Times New Roman" pitchFamily="18" charset="0"/>
              <a:cs typeface="Times New Roman" pitchFamily="18" charset="0"/>
            </a:rPr>
            <a:t>Постановление Правительства Вологодской области от  31.08.2020 года № 1035 "</a:t>
          </a:r>
          <a:r>
            <a:rPr lang="ru-RU" sz="1600" dirty="0" smtClean="0">
              <a:latin typeface="Times New Roman" pitchFamily="18" charset="0"/>
              <a:cs typeface="Times New Roman" pitchFamily="18" charset="0"/>
            </a:rPr>
            <a:t>Об основных направлениях бюджетной и налоговой политики Вологодской области, долговой политики Вологодской области на 2021 год и плановый период 2022 и 2023 годов</a:t>
          </a:r>
          <a:r>
            <a:rPr lang="ru" sz="1600" dirty="0" smtClean="0">
              <a:latin typeface="Times New Roman" pitchFamily="18" charset="0"/>
              <a:cs typeface="Times New Roman" pitchFamily="18" charset="0"/>
            </a:rPr>
            <a:t>"</a:t>
          </a:r>
          <a:endParaRPr lang="ru-RU" sz="1600" dirty="0"/>
        </a:p>
      </dgm:t>
    </dgm:pt>
    <dgm:pt modelId="{792EBAD1-7DC8-4262-9748-65768ADD1625}" type="parTrans" cxnId="{01395FEE-9031-4EF0-88EB-C50AFB900371}">
      <dgm:prSet/>
      <dgm:spPr/>
      <dgm:t>
        <a:bodyPr/>
        <a:lstStyle/>
        <a:p>
          <a:endParaRPr lang="ru-RU"/>
        </a:p>
      </dgm:t>
    </dgm:pt>
    <dgm:pt modelId="{080343AD-DBF9-42E5-8EDB-8503A0DA7740}" type="sibTrans" cxnId="{01395FEE-9031-4EF0-88EB-C50AFB900371}">
      <dgm:prSet/>
      <dgm:spPr/>
      <dgm:t>
        <a:bodyPr/>
        <a:lstStyle/>
        <a:p>
          <a:endParaRPr lang="ru-RU"/>
        </a:p>
      </dgm:t>
    </dgm:pt>
    <dgm:pt modelId="{9592B788-B08A-41C4-BDCB-713ADEA494A2}">
      <dgm:prSet custT="1"/>
      <dgm:spPr/>
      <dgm:t>
        <a:bodyPr/>
        <a:lstStyle/>
        <a:p>
          <a:pPr algn="just"/>
          <a:r>
            <a:rPr lang="ru-RU" sz="1800" dirty="0" smtClean="0">
              <a:latin typeface="Times New Roman" pitchFamily="18" charset="0"/>
              <a:cs typeface="Times New Roman" pitchFamily="18" charset="0"/>
            </a:rPr>
            <a:t>Постановление Никольского муниципального района от 07.10.2020 года  № 917 "Об одобрении прогноза социально-экономического развития Никольского муниципального района на 2021 год и плановый период  2022  и  2023 годов" </a:t>
          </a:r>
          <a:endParaRPr lang="ru-RU" sz="1800" dirty="0"/>
        </a:p>
      </dgm:t>
    </dgm:pt>
    <dgm:pt modelId="{515FA3D5-93D6-4A53-9296-F97131B7F3A5}" type="parTrans" cxnId="{87D08D04-5843-4D05-A148-1F9E7ABD4570}">
      <dgm:prSet/>
      <dgm:spPr/>
      <dgm:t>
        <a:bodyPr/>
        <a:lstStyle/>
        <a:p>
          <a:endParaRPr lang="ru-RU"/>
        </a:p>
      </dgm:t>
    </dgm:pt>
    <dgm:pt modelId="{9054201E-C1E8-4034-8D3D-E992DB117064}" type="sibTrans" cxnId="{87D08D04-5843-4D05-A148-1F9E7ABD4570}">
      <dgm:prSet/>
      <dgm:spPr/>
      <dgm:t>
        <a:bodyPr/>
        <a:lstStyle/>
        <a:p>
          <a:endParaRPr lang="ru-RU"/>
        </a:p>
      </dgm:t>
    </dgm:pt>
    <dgm:pt modelId="{1BF12CD8-4575-4754-ACF5-8A3FE32C265B}">
      <dgm:prSet custT="1"/>
      <dgm:spPr/>
      <dgm:t>
        <a:bodyPr/>
        <a:lstStyle/>
        <a:p>
          <a:pPr algn="just"/>
          <a:r>
            <a:rPr lang="ru-RU" sz="1600" dirty="0" smtClean="0">
              <a:latin typeface="Times New Roman" pitchFamily="18" charset="0"/>
              <a:cs typeface="Times New Roman" pitchFamily="18" charset="0"/>
            </a:rPr>
            <a:t>Постановление администрации Никольского муниципального района от 16.09.2020 года  № 848 "Об основных направлениях бюджетной, налоговой и долговой политики Никольского муниципального района на 2021 год и плановый период 2022  и  2023 годов"</a:t>
          </a:r>
          <a:endParaRPr lang="ru-RU" sz="1600" dirty="0">
            <a:latin typeface="Times New Roman" pitchFamily="18" charset="0"/>
            <a:cs typeface="Times New Roman" pitchFamily="18" charset="0"/>
          </a:endParaRPr>
        </a:p>
      </dgm:t>
    </dgm:pt>
    <dgm:pt modelId="{0B57C3F7-4AC9-4DA9-BA58-4742DF323716}" type="parTrans" cxnId="{B48FBCFE-BC57-462E-A962-393CD4EC7FB5}">
      <dgm:prSet/>
      <dgm:spPr/>
      <dgm:t>
        <a:bodyPr/>
        <a:lstStyle/>
        <a:p>
          <a:endParaRPr lang="ru-RU"/>
        </a:p>
      </dgm:t>
    </dgm:pt>
    <dgm:pt modelId="{B7E30C06-ABA8-4CEB-B538-B37C0918F9A5}" type="sibTrans" cxnId="{B48FBCFE-BC57-462E-A962-393CD4EC7FB5}">
      <dgm:prSet/>
      <dgm:spPr/>
      <dgm:t>
        <a:bodyPr/>
        <a:lstStyle/>
        <a:p>
          <a:endParaRPr lang="ru-RU"/>
        </a:p>
      </dgm:t>
    </dgm:pt>
    <dgm:pt modelId="{DC7779EA-0B06-4328-8F17-F89BC13CB5C2}">
      <dgm:prSet custT="1"/>
      <dgm:spPr/>
      <dgm:t>
        <a:bodyPr/>
        <a:lstStyle/>
        <a:p>
          <a:pPr algn="just"/>
          <a:r>
            <a:rPr lang="ru-RU" sz="1800" b="0" dirty="0" smtClean="0">
              <a:latin typeface="Times New Roman" pitchFamily="18" charset="0"/>
              <a:cs typeface="Times New Roman" pitchFamily="18" charset="0"/>
            </a:rPr>
            <a:t>Указ Президента РФ от 7 мая </a:t>
          </a:r>
          <a:r>
            <a:rPr lang="ru-RU" sz="1800" b="0" smtClean="0">
              <a:latin typeface="Times New Roman" pitchFamily="18" charset="0"/>
              <a:cs typeface="Times New Roman" pitchFamily="18" charset="0"/>
            </a:rPr>
            <a:t>2018 года </a:t>
          </a:r>
          <a:r>
            <a:rPr lang="ru-RU" sz="1800" b="0" dirty="0" smtClean="0">
              <a:latin typeface="Times New Roman" pitchFamily="18" charset="0"/>
              <a:cs typeface="Times New Roman" pitchFamily="18" charset="0"/>
            </a:rPr>
            <a:t>№ 204 "О национальных целях и стратегических задачах развития Российской Федерации на период до 2024 года"</a:t>
          </a:r>
          <a:endParaRPr lang="ru-RU" sz="1800" b="0" dirty="0">
            <a:latin typeface="Times New Roman" pitchFamily="18" charset="0"/>
            <a:cs typeface="Times New Roman" pitchFamily="18" charset="0"/>
          </a:endParaRPr>
        </a:p>
      </dgm:t>
    </dgm:pt>
    <dgm:pt modelId="{ECDEA165-7676-4BE8-B32D-FBB6439AA223}" type="parTrans" cxnId="{C56BE722-68D6-43CD-AB3D-A6231CD20B2C}">
      <dgm:prSet/>
      <dgm:spPr/>
    </dgm:pt>
    <dgm:pt modelId="{999CAF50-67EB-479D-91FD-76738A424BCA}" type="sibTrans" cxnId="{C56BE722-68D6-43CD-AB3D-A6231CD20B2C}">
      <dgm:prSet/>
      <dgm:spPr/>
    </dgm:pt>
    <dgm:pt modelId="{7F813148-7155-4581-A860-A25B1DA17EB5}" type="pres">
      <dgm:prSet presAssocID="{19DE5DCD-05F3-47FF-AEC5-1E03A63077B1}" presName="linear" presStyleCnt="0">
        <dgm:presLayoutVars>
          <dgm:dir/>
          <dgm:animLvl val="lvl"/>
          <dgm:resizeHandles val="exact"/>
        </dgm:presLayoutVars>
      </dgm:prSet>
      <dgm:spPr/>
      <dgm:t>
        <a:bodyPr/>
        <a:lstStyle/>
        <a:p>
          <a:endParaRPr lang="ru-RU"/>
        </a:p>
      </dgm:t>
    </dgm:pt>
    <dgm:pt modelId="{4CAE3D1F-AC0E-48A5-BBB2-004E53296AF3}" type="pres">
      <dgm:prSet presAssocID="{DC7779EA-0B06-4328-8F17-F89BC13CB5C2}" presName="parentLin" presStyleCnt="0"/>
      <dgm:spPr/>
    </dgm:pt>
    <dgm:pt modelId="{89DD1B49-8060-4F03-836E-9A72AD3ACCA1}" type="pres">
      <dgm:prSet presAssocID="{DC7779EA-0B06-4328-8F17-F89BC13CB5C2}" presName="parentLeftMargin" presStyleLbl="node1" presStyleIdx="0" presStyleCnt="5"/>
      <dgm:spPr/>
      <dgm:t>
        <a:bodyPr/>
        <a:lstStyle/>
        <a:p>
          <a:endParaRPr lang="ru-RU"/>
        </a:p>
      </dgm:t>
    </dgm:pt>
    <dgm:pt modelId="{B0FE33C1-9B1C-48B6-B71D-6FCD83C42768}" type="pres">
      <dgm:prSet presAssocID="{DC7779EA-0B06-4328-8F17-F89BC13CB5C2}" presName="parentText" presStyleLbl="node1" presStyleIdx="0" presStyleCnt="5" custScaleX="135280" custScaleY="152895">
        <dgm:presLayoutVars>
          <dgm:chMax val="0"/>
          <dgm:bulletEnabled val="1"/>
        </dgm:presLayoutVars>
      </dgm:prSet>
      <dgm:spPr/>
      <dgm:t>
        <a:bodyPr/>
        <a:lstStyle/>
        <a:p>
          <a:endParaRPr lang="ru-RU"/>
        </a:p>
      </dgm:t>
    </dgm:pt>
    <dgm:pt modelId="{D290D059-3BA7-4644-92B5-87FE8276C64D}" type="pres">
      <dgm:prSet presAssocID="{DC7779EA-0B06-4328-8F17-F89BC13CB5C2}" presName="negativeSpace" presStyleCnt="0"/>
      <dgm:spPr/>
    </dgm:pt>
    <dgm:pt modelId="{4D1E9EBA-EE64-447C-9A90-EB7C579DA2E9}" type="pres">
      <dgm:prSet presAssocID="{DC7779EA-0B06-4328-8F17-F89BC13CB5C2}" presName="childText" presStyleLbl="conFgAcc1" presStyleIdx="0" presStyleCnt="5">
        <dgm:presLayoutVars>
          <dgm:bulletEnabled val="1"/>
        </dgm:presLayoutVars>
      </dgm:prSet>
      <dgm:spPr/>
    </dgm:pt>
    <dgm:pt modelId="{5B62F3E0-4A4F-4562-A0B5-9B5DEC056120}" type="pres">
      <dgm:prSet presAssocID="{999CAF50-67EB-479D-91FD-76738A424BCA}" presName="spaceBetweenRectangles" presStyleCnt="0"/>
      <dgm:spPr/>
    </dgm:pt>
    <dgm:pt modelId="{DFB77973-39A6-4B3A-8D6C-FD49D51BDAB3}" type="pres">
      <dgm:prSet presAssocID="{FF4B42F2-5986-4CF0-B5F1-362455B31B83}" presName="parentLin" presStyleCnt="0"/>
      <dgm:spPr/>
    </dgm:pt>
    <dgm:pt modelId="{0D735ACF-8C46-424D-8359-1A0FACE1CDD7}" type="pres">
      <dgm:prSet presAssocID="{FF4B42F2-5986-4CF0-B5F1-362455B31B83}" presName="parentLeftMargin" presStyleLbl="node1" presStyleIdx="0" presStyleCnt="5"/>
      <dgm:spPr/>
      <dgm:t>
        <a:bodyPr/>
        <a:lstStyle/>
        <a:p>
          <a:endParaRPr lang="ru-RU"/>
        </a:p>
      </dgm:t>
    </dgm:pt>
    <dgm:pt modelId="{7B1A87E0-89EA-4EF1-BA7E-AC7F71E4972D}" type="pres">
      <dgm:prSet presAssocID="{FF4B42F2-5986-4CF0-B5F1-362455B31B83}" presName="parentText" presStyleLbl="node1" presStyleIdx="1" presStyleCnt="5" custScaleX="142857" custScaleY="165331">
        <dgm:presLayoutVars>
          <dgm:chMax val="0"/>
          <dgm:bulletEnabled val="1"/>
        </dgm:presLayoutVars>
      </dgm:prSet>
      <dgm:spPr/>
      <dgm:t>
        <a:bodyPr/>
        <a:lstStyle/>
        <a:p>
          <a:endParaRPr lang="ru-RU"/>
        </a:p>
      </dgm:t>
    </dgm:pt>
    <dgm:pt modelId="{E5EF5DF9-5A07-4B1E-8711-A97BA275A5C1}" type="pres">
      <dgm:prSet presAssocID="{FF4B42F2-5986-4CF0-B5F1-362455B31B83}" presName="negativeSpace" presStyleCnt="0"/>
      <dgm:spPr/>
    </dgm:pt>
    <dgm:pt modelId="{48F4EC5B-7425-4B70-BDAA-347123002BD6}" type="pres">
      <dgm:prSet presAssocID="{FF4B42F2-5986-4CF0-B5F1-362455B31B83}" presName="childText" presStyleLbl="conFgAcc1" presStyleIdx="1" presStyleCnt="5">
        <dgm:presLayoutVars>
          <dgm:bulletEnabled val="1"/>
        </dgm:presLayoutVars>
      </dgm:prSet>
      <dgm:spPr/>
    </dgm:pt>
    <dgm:pt modelId="{9D7AF40E-571D-4669-82CD-B8F5B22FB382}" type="pres">
      <dgm:prSet presAssocID="{080343AD-DBF9-42E5-8EDB-8503A0DA7740}" presName="spaceBetweenRectangles" presStyleCnt="0"/>
      <dgm:spPr/>
    </dgm:pt>
    <dgm:pt modelId="{5B3356AC-0DE1-4881-879D-E636246F2300}" type="pres">
      <dgm:prSet presAssocID="{9592B788-B08A-41C4-BDCB-713ADEA494A2}" presName="parentLin" presStyleCnt="0"/>
      <dgm:spPr/>
    </dgm:pt>
    <dgm:pt modelId="{094A0D65-24E0-4FC0-90A0-D6C0D56AE08D}" type="pres">
      <dgm:prSet presAssocID="{9592B788-B08A-41C4-BDCB-713ADEA494A2}" presName="parentLeftMargin" presStyleLbl="node1" presStyleIdx="1" presStyleCnt="5"/>
      <dgm:spPr/>
      <dgm:t>
        <a:bodyPr/>
        <a:lstStyle/>
        <a:p>
          <a:endParaRPr lang="ru-RU"/>
        </a:p>
      </dgm:t>
    </dgm:pt>
    <dgm:pt modelId="{9890B1A0-BFC1-4493-BE7F-5C23CE0D2C3A}" type="pres">
      <dgm:prSet presAssocID="{9592B788-B08A-41C4-BDCB-713ADEA494A2}" presName="parentText" presStyleLbl="node1" presStyleIdx="2" presStyleCnt="5" custScaleX="142857" custScaleY="144674">
        <dgm:presLayoutVars>
          <dgm:chMax val="0"/>
          <dgm:bulletEnabled val="1"/>
        </dgm:presLayoutVars>
      </dgm:prSet>
      <dgm:spPr/>
      <dgm:t>
        <a:bodyPr/>
        <a:lstStyle/>
        <a:p>
          <a:endParaRPr lang="ru-RU"/>
        </a:p>
      </dgm:t>
    </dgm:pt>
    <dgm:pt modelId="{717B2E2B-D5D2-463F-91A0-2EB59478FAFD}" type="pres">
      <dgm:prSet presAssocID="{9592B788-B08A-41C4-BDCB-713ADEA494A2}" presName="negativeSpace" presStyleCnt="0"/>
      <dgm:spPr/>
    </dgm:pt>
    <dgm:pt modelId="{3F4AFED0-E90F-4214-B525-75F690DCC8D5}" type="pres">
      <dgm:prSet presAssocID="{9592B788-B08A-41C4-BDCB-713ADEA494A2}" presName="childText" presStyleLbl="conFgAcc1" presStyleIdx="2" presStyleCnt="5">
        <dgm:presLayoutVars>
          <dgm:bulletEnabled val="1"/>
        </dgm:presLayoutVars>
      </dgm:prSet>
      <dgm:spPr/>
    </dgm:pt>
    <dgm:pt modelId="{8B23908F-3BDF-46AE-86F9-14D9BEB14B2F}" type="pres">
      <dgm:prSet presAssocID="{9054201E-C1E8-4034-8D3D-E992DB117064}" presName="spaceBetweenRectangles" presStyleCnt="0"/>
      <dgm:spPr/>
    </dgm:pt>
    <dgm:pt modelId="{826D353C-2268-4EF9-B358-19229A7936A9}" type="pres">
      <dgm:prSet presAssocID="{1BF12CD8-4575-4754-ACF5-8A3FE32C265B}" presName="parentLin" presStyleCnt="0"/>
      <dgm:spPr/>
    </dgm:pt>
    <dgm:pt modelId="{2D639898-26B6-4D89-A8E3-419EAD025A49}" type="pres">
      <dgm:prSet presAssocID="{1BF12CD8-4575-4754-ACF5-8A3FE32C265B}" presName="parentLeftMargin" presStyleLbl="node1" presStyleIdx="2" presStyleCnt="5"/>
      <dgm:spPr/>
      <dgm:t>
        <a:bodyPr/>
        <a:lstStyle/>
        <a:p>
          <a:endParaRPr lang="ru-RU"/>
        </a:p>
      </dgm:t>
    </dgm:pt>
    <dgm:pt modelId="{A4D229BF-1907-4790-AD7C-6E333399F43A}" type="pres">
      <dgm:prSet presAssocID="{1BF12CD8-4575-4754-ACF5-8A3FE32C265B}" presName="parentText" presStyleLbl="node1" presStyleIdx="3" presStyleCnt="5" custScaleX="142857" custScaleY="179906">
        <dgm:presLayoutVars>
          <dgm:chMax val="0"/>
          <dgm:bulletEnabled val="1"/>
        </dgm:presLayoutVars>
      </dgm:prSet>
      <dgm:spPr/>
      <dgm:t>
        <a:bodyPr/>
        <a:lstStyle/>
        <a:p>
          <a:endParaRPr lang="ru-RU"/>
        </a:p>
      </dgm:t>
    </dgm:pt>
    <dgm:pt modelId="{161D244E-A4D8-4ED9-9C07-85C81E6500AD}" type="pres">
      <dgm:prSet presAssocID="{1BF12CD8-4575-4754-ACF5-8A3FE32C265B}" presName="negativeSpace" presStyleCnt="0"/>
      <dgm:spPr/>
    </dgm:pt>
    <dgm:pt modelId="{B3E6C32E-34DD-4E03-AA66-058F28FBF0AE}" type="pres">
      <dgm:prSet presAssocID="{1BF12CD8-4575-4754-ACF5-8A3FE32C265B}" presName="childText" presStyleLbl="conFgAcc1" presStyleIdx="3" presStyleCnt="5">
        <dgm:presLayoutVars>
          <dgm:bulletEnabled val="1"/>
        </dgm:presLayoutVars>
      </dgm:prSet>
      <dgm:spPr/>
    </dgm:pt>
    <dgm:pt modelId="{C963CFE8-6E2F-4BE3-8B7B-C7243A16FDBF}" type="pres">
      <dgm:prSet presAssocID="{B7E30C06-ABA8-4CEB-B538-B37C0918F9A5}" presName="spaceBetweenRectangles" presStyleCnt="0"/>
      <dgm:spPr/>
    </dgm:pt>
    <dgm:pt modelId="{7C7CB82B-C35F-426F-84F2-4BE831DEAFDE}" type="pres">
      <dgm:prSet presAssocID="{D2B24BB6-85BB-4A24-924E-F1F955599293}" presName="parentLin" presStyleCnt="0"/>
      <dgm:spPr/>
    </dgm:pt>
    <dgm:pt modelId="{BE7F533D-D4D3-4D2F-9418-A8DFC8610BE0}" type="pres">
      <dgm:prSet presAssocID="{D2B24BB6-85BB-4A24-924E-F1F955599293}" presName="parentLeftMargin" presStyleLbl="node1" presStyleIdx="3" presStyleCnt="5"/>
      <dgm:spPr/>
      <dgm:t>
        <a:bodyPr/>
        <a:lstStyle/>
        <a:p>
          <a:endParaRPr lang="ru-RU"/>
        </a:p>
      </dgm:t>
    </dgm:pt>
    <dgm:pt modelId="{B3EF953B-66F2-4768-AC40-6A72A87C0F89}" type="pres">
      <dgm:prSet presAssocID="{D2B24BB6-85BB-4A24-924E-F1F955599293}" presName="parentText" presStyleLbl="node1" presStyleIdx="4" presStyleCnt="5" custScaleX="142857" custScaleY="160795" custLinFactNeighborX="5026" custLinFactNeighborY="-1597">
        <dgm:presLayoutVars>
          <dgm:chMax val="0"/>
          <dgm:bulletEnabled val="1"/>
        </dgm:presLayoutVars>
      </dgm:prSet>
      <dgm:spPr/>
      <dgm:t>
        <a:bodyPr/>
        <a:lstStyle/>
        <a:p>
          <a:endParaRPr lang="ru-RU"/>
        </a:p>
      </dgm:t>
    </dgm:pt>
    <dgm:pt modelId="{49BE4BD9-F890-4C44-8EDB-6DC261692794}" type="pres">
      <dgm:prSet presAssocID="{D2B24BB6-85BB-4A24-924E-F1F955599293}" presName="negativeSpace" presStyleCnt="0"/>
      <dgm:spPr/>
    </dgm:pt>
    <dgm:pt modelId="{51A82B7D-F921-44D1-AF6C-643008507800}" type="pres">
      <dgm:prSet presAssocID="{D2B24BB6-85BB-4A24-924E-F1F955599293}" presName="childText" presStyleLbl="conFgAcc1" presStyleIdx="4" presStyleCnt="5">
        <dgm:presLayoutVars>
          <dgm:bulletEnabled val="1"/>
        </dgm:presLayoutVars>
      </dgm:prSet>
      <dgm:spPr/>
    </dgm:pt>
  </dgm:ptLst>
  <dgm:cxnLst>
    <dgm:cxn modelId="{6EB849E5-EB6B-4162-A51D-F18402CDA9DE}" type="presOf" srcId="{FF4B42F2-5986-4CF0-B5F1-362455B31B83}" destId="{0D735ACF-8C46-424D-8359-1A0FACE1CDD7}" srcOrd="0" destOrd="0" presId="urn:microsoft.com/office/officeart/2005/8/layout/list1"/>
    <dgm:cxn modelId="{01395FEE-9031-4EF0-88EB-C50AFB900371}" srcId="{19DE5DCD-05F3-47FF-AEC5-1E03A63077B1}" destId="{FF4B42F2-5986-4CF0-B5F1-362455B31B83}" srcOrd="1" destOrd="0" parTransId="{792EBAD1-7DC8-4262-9748-65768ADD1625}" sibTransId="{080343AD-DBF9-42E5-8EDB-8503A0DA7740}"/>
    <dgm:cxn modelId="{BE64CE8E-6416-4CB6-A10C-E4E3143ABDCB}" type="presOf" srcId="{1BF12CD8-4575-4754-ACF5-8A3FE32C265B}" destId="{2D639898-26B6-4D89-A8E3-419EAD025A49}" srcOrd="0" destOrd="0" presId="urn:microsoft.com/office/officeart/2005/8/layout/list1"/>
    <dgm:cxn modelId="{8395BD6B-E9A2-43A6-A513-C802837B957F}" type="presOf" srcId="{9592B788-B08A-41C4-BDCB-713ADEA494A2}" destId="{9890B1A0-BFC1-4493-BE7F-5C23CE0D2C3A}" srcOrd="1" destOrd="0" presId="urn:microsoft.com/office/officeart/2005/8/layout/list1"/>
    <dgm:cxn modelId="{25F1EC8F-78E9-4115-A755-F599A8938942}" type="presOf" srcId="{9592B788-B08A-41C4-BDCB-713ADEA494A2}" destId="{094A0D65-24E0-4FC0-90A0-D6C0D56AE08D}" srcOrd="0" destOrd="0" presId="urn:microsoft.com/office/officeart/2005/8/layout/list1"/>
    <dgm:cxn modelId="{047CF49C-FDEF-4B3E-AA02-55AAB8739147}" type="presOf" srcId="{1BF12CD8-4575-4754-ACF5-8A3FE32C265B}" destId="{A4D229BF-1907-4790-AD7C-6E333399F43A}" srcOrd="1" destOrd="0" presId="urn:microsoft.com/office/officeart/2005/8/layout/list1"/>
    <dgm:cxn modelId="{87D08D04-5843-4D05-A148-1F9E7ABD4570}" srcId="{19DE5DCD-05F3-47FF-AEC5-1E03A63077B1}" destId="{9592B788-B08A-41C4-BDCB-713ADEA494A2}" srcOrd="2" destOrd="0" parTransId="{515FA3D5-93D6-4A53-9296-F97131B7F3A5}" sibTransId="{9054201E-C1E8-4034-8D3D-E992DB117064}"/>
    <dgm:cxn modelId="{B48FBCFE-BC57-462E-A962-393CD4EC7FB5}" srcId="{19DE5DCD-05F3-47FF-AEC5-1E03A63077B1}" destId="{1BF12CD8-4575-4754-ACF5-8A3FE32C265B}" srcOrd="3" destOrd="0" parTransId="{0B57C3F7-4AC9-4DA9-BA58-4742DF323716}" sibTransId="{B7E30C06-ABA8-4CEB-B538-B37C0918F9A5}"/>
    <dgm:cxn modelId="{BBE0B345-F7FB-4277-BD36-A50875E99346}" type="presOf" srcId="{19DE5DCD-05F3-47FF-AEC5-1E03A63077B1}" destId="{7F813148-7155-4581-A860-A25B1DA17EB5}" srcOrd="0" destOrd="0" presId="urn:microsoft.com/office/officeart/2005/8/layout/list1"/>
    <dgm:cxn modelId="{94471471-5D6D-4B34-9880-F59EB2FF207C}" type="presOf" srcId="{D2B24BB6-85BB-4A24-924E-F1F955599293}" destId="{BE7F533D-D4D3-4D2F-9418-A8DFC8610BE0}" srcOrd="0" destOrd="0" presId="urn:microsoft.com/office/officeart/2005/8/layout/list1"/>
    <dgm:cxn modelId="{5914F8CB-057A-4DDF-8648-CAFB88D22EDA}" type="presOf" srcId="{D2B24BB6-85BB-4A24-924E-F1F955599293}" destId="{B3EF953B-66F2-4768-AC40-6A72A87C0F89}" srcOrd="1" destOrd="0" presId="urn:microsoft.com/office/officeart/2005/8/layout/list1"/>
    <dgm:cxn modelId="{51656D54-2BE0-4124-A1FA-CA57FAF56CB7}" type="presOf" srcId="{FF4B42F2-5986-4CF0-B5F1-362455B31B83}" destId="{7B1A87E0-89EA-4EF1-BA7E-AC7F71E4972D}" srcOrd="1" destOrd="0" presId="urn:microsoft.com/office/officeart/2005/8/layout/list1"/>
    <dgm:cxn modelId="{128137E5-B7C4-49BE-84FA-1D97CCB6CA6B}" type="presOf" srcId="{DC7779EA-0B06-4328-8F17-F89BC13CB5C2}" destId="{B0FE33C1-9B1C-48B6-B71D-6FCD83C42768}" srcOrd="1" destOrd="0" presId="urn:microsoft.com/office/officeart/2005/8/layout/list1"/>
    <dgm:cxn modelId="{C56BE722-68D6-43CD-AB3D-A6231CD20B2C}" srcId="{19DE5DCD-05F3-47FF-AEC5-1E03A63077B1}" destId="{DC7779EA-0B06-4328-8F17-F89BC13CB5C2}" srcOrd="0" destOrd="0" parTransId="{ECDEA165-7676-4BE8-B32D-FBB6439AA223}" sibTransId="{999CAF50-67EB-479D-91FD-76738A424BCA}"/>
    <dgm:cxn modelId="{CF0D08EF-5537-4A1D-B314-4A704CBB67A0}" type="presOf" srcId="{DC7779EA-0B06-4328-8F17-F89BC13CB5C2}" destId="{89DD1B49-8060-4F03-836E-9A72AD3ACCA1}" srcOrd="0" destOrd="0" presId="urn:microsoft.com/office/officeart/2005/8/layout/list1"/>
    <dgm:cxn modelId="{4B0591BF-6313-4F79-8CC6-B123E3FA8DD9}" srcId="{19DE5DCD-05F3-47FF-AEC5-1E03A63077B1}" destId="{D2B24BB6-85BB-4A24-924E-F1F955599293}" srcOrd="4" destOrd="0" parTransId="{2CD1881C-891C-4122-9636-5325AEEC26D7}" sibTransId="{297CFAC4-FA80-4AF7-846C-E36853C302EC}"/>
    <dgm:cxn modelId="{79543F95-F9C1-495C-8670-2012E14990B3}" type="presParOf" srcId="{7F813148-7155-4581-A860-A25B1DA17EB5}" destId="{4CAE3D1F-AC0E-48A5-BBB2-004E53296AF3}" srcOrd="0" destOrd="0" presId="urn:microsoft.com/office/officeart/2005/8/layout/list1"/>
    <dgm:cxn modelId="{F16FF840-40B0-42C4-A0F8-5BFF94F64EC2}" type="presParOf" srcId="{4CAE3D1F-AC0E-48A5-BBB2-004E53296AF3}" destId="{89DD1B49-8060-4F03-836E-9A72AD3ACCA1}" srcOrd="0" destOrd="0" presId="urn:microsoft.com/office/officeart/2005/8/layout/list1"/>
    <dgm:cxn modelId="{6E480D8E-5C0B-496E-91E0-D310AC38C512}" type="presParOf" srcId="{4CAE3D1F-AC0E-48A5-BBB2-004E53296AF3}" destId="{B0FE33C1-9B1C-48B6-B71D-6FCD83C42768}" srcOrd="1" destOrd="0" presId="urn:microsoft.com/office/officeart/2005/8/layout/list1"/>
    <dgm:cxn modelId="{AE790D74-21C4-4B0E-A829-DEAF99A0E1A6}" type="presParOf" srcId="{7F813148-7155-4581-A860-A25B1DA17EB5}" destId="{D290D059-3BA7-4644-92B5-87FE8276C64D}" srcOrd="1" destOrd="0" presId="urn:microsoft.com/office/officeart/2005/8/layout/list1"/>
    <dgm:cxn modelId="{A985F476-D90F-4C55-AFAC-C0D1431C89CC}" type="presParOf" srcId="{7F813148-7155-4581-A860-A25B1DA17EB5}" destId="{4D1E9EBA-EE64-447C-9A90-EB7C579DA2E9}" srcOrd="2" destOrd="0" presId="urn:microsoft.com/office/officeart/2005/8/layout/list1"/>
    <dgm:cxn modelId="{5FD08D57-7357-4E93-BF2C-6ED30DB4D90F}" type="presParOf" srcId="{7F813148-7155-4581-A860-A25B1DA17EB5}" destId="{5B62F3E0-4A4F-4562-A0B5-9B5DEC056120}" srcOrd="3" destOrd="0" presId="urn:microsoft.com/office/officeart/2005/8/layout/list1"/>
    <dgm:cxn modelId="{48D450AE-684E-401E-B832-43C1D159A683}" type="presParOf" srcId="{7F813148-7155-4581-A860-A25B1DA17EB5}" destId="{DFB77973-39A6-4B3A-8D6C-FD49D51BDAB3}" srcOrd="4" destOrd="0" presId="urn:microsoft.com/office/officeart/2005/8/layout/list1"/>
    <dgm:cxn modelId="{1C56EE6B-8E50-4BE1-AE8D-C96FE21C661C}" type="presParOf" srcId="{DFB77973-39A6-4B3A-8D6C-FD49D51BDAB3}" destId="{0D735ACF-8C46-424D-8359-1A0FACE1CDD7}" srcOrd="0" destOrd="0" presId="urn:microsoft.com/office/officeart/2005/8/layout/list1"/>
    <dgm:cxn modelId="{C9E2DD90-61A1-44CF-8C06-658D449B1771}" type="presParOf" srcId="{DFB77973-39A6-4B3A-8D6C-FD49D51BDAB3}" destId="{7B1A87E0-89EA-4EF1-BA7E-AC7F71E4972D}" srcOrd="1" destOrd="0" presId="urn:microsoft.com/office/officeart/2005/8/layout/list1"/>
    <dgm:cxn modelId="{6CE50057-0939-415D-A473-729EE3D76AB7}" type="presParOf" srcId="{7F813148-7155-4581-A860-A25B1DA17EB5}" destId="{E5EF5DF9-5A07-4B1E-8711-A97BA275A5C1}" srcOrd="5" destOrd="0" presId="urn:microsoft.com/office/officeart/2005/8/layout/list1"/>
    <dgm:cxn modelId="{2ECB7FC8-644F-4062-8AF1-2A11CEF045DA}" type="presParOf" srcId="{7F813148-7155-4581-A860-A25B1DA17EB5}" destId="{48F4EC5B-7425-4B70-BDAA-347123002BD6}" srcOrd="6" destOrd="0" presId="urn:microsoft.com/office/officeart/2005/8/layout/list1"/>
    <dgm:cxn modelId="{C790B9B0-2748-4F43-9413-8A5A24E076AD}" type="presParOf" srcId="{7F813148-7155-4581-A860-A25B1DA17EB5}" destId="{9D7AF40E-571D-4669-82CD-B8F5B22FB382}" srcOrd="7" destOrd="0" presId="urn:microsoft.com/office/officeart/2005/8/layout/list1"/>
    <dgm:cxn modelId="{7AD8075F-5714-428E-88AE-579F8BEADD4A}" type="presParOf" srcId="{7F813148-7155-4581-A860-A25B1DA17EB5}" destId="{5B3356AC-0DE1-4881-879D-E636246F2300}" srcOrd="8" destOrd="0" presId="urn:microsoft.com/office/officeart/2005/8/layout/list1"/>
    <dgm:cxn modelId="{C72340E5-2A11-4829-8484-E5D0D73E8439}" type="presParOf" srcId="{5B3356AC-0DE1-4881-879D-E636246F2300}" destId="{094A0D65-24E0-4FC0-90A0-D6C0D56AE08D}" srcOrd="0" destOrd="0" presId="urn:microsoft.com/office/officeart/2005/8/layout/list1"/>
    <dgm:cxn modelId="{358C9730-9E25-4063-8478-ABB26D49E4E3}" type="presParOf" srcId="{5B3356AC-0DE1-4881-879D-E636246F2300}" destId="{9890B1A0-BFC1-4493-BE7F-5C23CE0D2C3A}" srcOrd="1" destOrd="0" presId="urn:microsoft.com/office/officeart/2005/8/layout/list1"/>
    <dgm:cxn modelId="{344B1979-DC10-4864-8354-68456910C2B0}" type="presParOf" srcId="{7F813148-7155-4581-A860-A25B1DA17EB5}" destId="{717B2E2B-D5D2-463F-91A0-2EB59478FAFD}" srcOrd="9" destOrd="0" presId="urn:microsoft.com/office/officeart/2005/8/layout/list1"/>
    <dgm:cxn modelId="{2EAE93F5-FFAE-4EDF-9174-FB1BB7D05942}" type="presParOf" srcId="{7F813148-7155-4581-A860-A25B1DA17EB5}" destId="{3F4AFED0-E90F-4214-B525-75F690DCC8D5}" srcOrd="10" destOrd="0" presId="urn:microsoft.com/office/officeart/2005/8/layout/list1"/>
    <dgm:cxn modelId="{E0B7A580-35B3-457B-81ED-7DA05D32481F}" type="presParOf" srcId="{7F813148-7155-4581-A860-A25B1DA17EB5}" destId="{8B23908F-3BDF-46AE-86F9-14D9BEB14B2F}" srcOrd="11" destOrd="0" presId="urn:microsoft.com/office/officeart/2005/8/layout/list1"/>
    <dgm:cxn modelId="{BF77ADF2-37C3-4446-8C8B-D1FC3705FE1A}" type="presParOf" srcId="{7F813148-7155-4581-A860-A25B1DA17EB5}" destId="{826D353C-2268-4EF9-B358-19229A7936A9}" srcOrd="12" destOrd="0" presId="urn:microsoft.com/office/officeart/2005/8/layout/list1"/>
    <dgm:cxn modelId="{99EA89FC-FC47-4E8E-9312-6AF02126459E}" type="presParOf" srcId="{826D353C-2268-4EF9-B358-19229A7936A9}" destId="{2D639898-26B6-4D89-A8E3-419EAD025A49}" srcOrd="0" destOrd="0" presId="urn:microsoft.com/office/officeart/2005/8/layout/list1"/>
    <dgm:cxn modelId="{49213ADB-6855-4358-8C33-3C5DE032D27C}" type="presParOf" srcId="{826D353C-2268-4EF9-B358-19229A7936A9}" destId="{A4D229BF-1907-4790-AD7C-6E333399F43A}" srcOrd="1" destOrd="0" presId="urn:microsoft.com/office/officeart/2005/8/layout/list1"/>
    <dgm:cxn modelId="{A466D07D-F204-4849-8352-65AC55FF6A72}" type="presParOf" srcId="{7F813148-7155-4581-A860-A25B1DA17EB5}" destId="{161D244E-A4D8-4ED9-9C07-85C81E6500AD}" srcOrd="13" destOrd="0" presId="urn:microsoft.com/office/officeart/2005/8/layout/list1"/>
    <dgm:cxn modelId="{17F92F24-C944-4275-BAF3-BD27AA6FDA7A}" type="presParOf" srcId="{7F813148-7155-4581-A860-A25B1DA17EB5}" destId="{B3E6C32E-34DD-4E03-AA66-058F28FBF0AE}" srcOrd="14" destOrd="0" presId="urn:microsoft.com/office/officeart/2005/8/layout/list1"/>
    <dgm:cxn modelId="{BC1136F9-A94B-41E3-8F7A-A6D97B6578A2}" type="presParOf" srcId="{7F813148-7155-4581-A860-A25B1DA17EB5}" destId="{C963CFE8-6E2F-4BE3-8B7B-C7243A16FDBF}" srcOrd="15" destOrd="0" presId="urn:microsoft.com/office/officeart/2005/8/layout/list1"/>
    <dgm:cxn modelId="{9D2280BA-23F3-4071-929A-50A12207E160}" type="presParOf" srcId="{7F813148-7155-4581-A860-A25B1DA17EB5}" destId="{7C7CB82B-C35F-426F-84F2-4BE831DEAFDE}" srcOrd="16" destOrd="0" presId="urn:microsoft.com/office/officeart/2005/8/layout/list1"/>
    <dgm:cxn modelId="{39371A23-283C-480A-A43B-973C588D5981}" type="presParOf" srcId="{7C7CB82B-C35F-426F-84F2-4BE831DEAFDE}" destId="{BE7F533D-D4D3-4D2F-9418-A8DFC8610BE0}" srcOrd="0" destOrd="0" presId="urn:microsoft.com/office/officeart/2005/8/layout/list1"/>
    <dgm:cxn modelId="{A68F87BC-9F8A-40C3-A8D1-EDFA104BB0FC}" type="presParOf" srcId="{7C7CB82B-C35F-426F-84F2-4BE831DEAFDE}" destId="{B3EF953B-66F2-4768-AC40-6A72A87C0F89}" srcOrd="1" destOrd="0" presId="urn:microsoft.com/office/officeart/2005/8/layout/list1"/>
    <dgm:cxn modelId="{DBAD7DD9-0CF3-4612-9DD5-7D6F1D394944}" type="presParOf" srcId="{7F813148-7155-4581-A860-A25B1DA17EB5}" destId="{49BE4BD9-F890-4C44-8EDB-6DC261692794}" srcOrd="17" destOrd="0" presId="urn:microsoft.com/office/officeart/2005/8/layout/list1"/>
    <dgm:cxn modelId="{BF26C1F4-590A-458C-968C-4DD763D4090A}" type="presParOf" srcId="{7F813148-7155-4581-A860-A25B1DA17EB5}" destId="{51A82B7D-F921-44D1-AF6C-64300850780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25E5BE-66EA-491F-9938-5701092482D4}" type="doc">
      <dgm:prSet loTypeId="urn:microsoft.com/office/officeart/2005/8/layout/process2" loCatId="process" qsTypeId="urn:microsoft.com/office/officeart/2005/8/quickstyle/simple1" qsCatId="simple" csTypeId="urn:microsoft.com/office/officeart/2005/8/colors/accent1_2" csCatId="accent1" phldr="1"/>
      <dgm:spPr/>
    </dgm:pt>
    <dgm:pt modelId="{70133AFA-67FB-4293-9F6D-9A1C8E566CAE}">
      <dgm:prSet phldrT="[Текст]" custT="1"/>
      <dgm:spPr>
        <a:solidFill>
          <a:srgbClr val="92D050"/>
        </a:solidFill>
      </dgm:spPr>
      <dgm:t>
        <a:bodyPr/>
        <a:lstStyle/>
        <a:p>
          <a:r>
            <a:rPr lang="ru" sz="1050" dirty="0" smtClean="0">
              <a:solidFill>
                <a:schemeClr val="tx1"/>
              </a:solidFill>
              <a:latin typeface="Times New Roman" pitchFamily="18" charset="0"/>
              <a:cs typeface="Times New Roman" pitchFamily="18" charset="0"/>
            </a:rPr>
            <a:t>Составление проекта бюджета Никольского муниципального района осуществляется согласно решения Представительного Собрания Никольского муниципального района от 08.06.2012 года № 24 "Об утверждении положения о  бюджетном процессе в Никольском муниципальном районе",  в котором определяются ответственные исполнители, порядок и сроки работы над документами и материалами, необходимыми для составления проекта районного бюджета. Непосредственное составление бюджета района осуществляет Финансовое управление Никольского муниципального района.</a:t>
          </a:r>
          <a:endParaRPr lang="ru-RU" sz="2400" dirty="0">
            <a:solidFill>
              <a:schemeClr val="tx1"/>
            </a:solidFill>
          </a:endParaRPr>
        </a:p>
      </dgm:t>
    </dgm:pt>
    <dgm:pt modelId="{325025DB-F89D-4C7E-9F06-6365BEA3D0A6}" type="parTrans" cxnId="{CFF1752A-0D79-4890-9426-1DC48CA054F4}">
      <dgm:prSet/>
      <dgm:spPr/>
      <dgm:t>
        <a:bodyPr/>
        <a:lstStyle/>
        <a:p>
          <a:endParaRPr lang="ru-RU"/>
        </a:p>
      </dgm:t>
    </dgm:pt>
    <dgm:pt modelId="{5F382CD4-CC04-4466-8FB5-2EDC28E7D36B}" type="sibTrans" cxnId="{CFF1752A-0D79-4890-9426-1DC48CA054F4}">
      <dgm:prSet/>
      <dgm:spPr>
        <a:solidFill>
          <a:srgbClr val="92D050"/>
        </a:solidFill>
      </dgm:spPr>
      <dgm:t>
        <a:bodyPr/>
        <a:lstStyle/>
        <a:p>
          <a:endParaRPr lang="ru-RU"/>
        </a:p>
      </dgm:t>
    </dgm:pt>
    <dgm:pt modelId="{C5FCA5F3-8C9F-41AF-8A46-C835CDB49717}">
      <dgm:prSet phldrT="[Текст]" custT="1"/>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 sz="1050" dirty="0" smtClean="0">
              <a:latin typeface="Times New Roman" pitchFamily="18" charset="0"/>
              <a:cs typeface="Times New Roman" pitchFamily="18" charset="0"/>
            </a:rPr>
            <a:t>Проект решения о бюджете Никольского муниципального района на очередной финансовый год и плановый период представляется администрацией района в Представительное Собрание не позднее 15 ноября текущего года. Проект бюджета муниципального района обсуждается на публичных слушаниях и рассматривается  депутатами в одном чтении.</a:t>
          </a:r>
          <a:endParaRPr lang="ru-RU" dirty="0"/>
        </a:p>
      </dgm:t>
    </dgm:pt>
    <dgm:pt modelId="{0BCCAB5C-934E-46AB-91E3-CFD65D25DA86}" type="parTrans" cxnId="{CBCD8A36-CC57-4C6B-BAAA-110CC70AD69A}">
      <dgm:prSet/>
      <dgm:spPr/>
      <dgm:t>
        <a:bodyPr/>
        <a:lstStyle/>
        <a:p>
          <a:endParaRPr lang="ru-RU"/>
        </a:p>
      </dgm:t>
    </dgm:pt>
    <dgm:pt modelId="{43AF586D-7DC8-4C5D-A1EB-FBA6C1BA35BB}" type="sibTrans" cxnId="{CBCD8A36-CC57-4C6B-BAAA-110CC70AD69A}">
      <dgm:prSet/>
      <dgm:spPr>
        <a:solidFill>
          <a:srgbClr val="0070C0"/>
        </a:solidFill>
      </dgm:spPr>
      <dgm:t>
        <a:bodyPr/>
        <a:lstStyle/>
        <a:p>
          <a:endParaRPr lang="ru-RU"/>
        </a:p>
      </dgm:t>
    </dgm:pt>
    <dgm:pt modelId="{3B67BDD4-E442-4D2F-8BDC-BD9C74B3C526}">
      <dgm:prSet phldrT="[Текст]" custT="1"/>
      <dgm:spPr>
        <a:solidFill>
          <a:srgbClr val="7030A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 sz="1100" dirty="0" smtClean="0">
              <a:latin typeface="Times New Roman" pitchFamily="18" charset="0"/>
              <a:cs typeface="Times New Roman" pitchFamily="18" charset="0"/>
            </a:rPr>
            <a:t>Окончательное решение о бюджете Никольского муниципального района на очередной финансовый год и плановый период принимается Представительным Собранием до начала финансового года.</a:t>
          </a:r>
          <a:endParaRPr lang="ru-RU" dirty="0"/>
        </a:p>
      </dgm:t>
    </dgm:pt>
    <dgm:pt modelId="{A25E8456-9AF2-4C9C-A406-E8D3686090EA}" type="parTrans" cxnId="{04EA58BA-17E4-4BCF-8B10-0FF023E65840}">
      <dgm:prSet/>
      <dgm:spPr/>
      <dgm:t>
        <a:bodyPr/>
        <a:lstStyle/>
        <a:p>
          <a:endParaRPr lang="ru-RU"/>
        </a:p>
      </dgm:t>
    </dgm:pt>
    <dgm:pt modelId="{9E5D4392-AB34-40AA-B628-5B24460878FA}" type="sibTrans" cxnId="{04EA58BA-17E4-4BCF-8B10-0FF023E65840}">
      <dgm:prSet/>
      <dgm:spPr/>
      <dgm:t>
        <a:bodyPr/>
        <a:lstStyle/>
        <a:p>
          <a:endParaRPr lang="ru-RU"/>
        </a:p>
      </dgm:t>
    </dgm:pt>
    <dgm:pt modelId="{31FE81B7-FBC5-41E7-974D-F8738AB07DE4}" type="pres">
      <dgm:prSet presAssocID="{B325E5BE-66EA-491F-9938-5701092482D4}" presName="linearFlow" presStyleCnt="0">
        <dgm:presLayoutVars>
          <dgm:resizeHandles val="exact"/>
        </dgm:presLayoutVars>
      </dgm:prSet>
      <dgm:spPr/>
    </dgm:pt>
    <dgm:pt modelId="{AB8B133B-6A50-45BF-997D-B9B39EC71941}" type="pres">
      <dgm:prSet presAssocID="{70133AFA-67FB-4293-9F6D-9A1C8E566CAE}" presName="node" presStyleLbl="node1" presStyleIdx="0" presStyleCnt="3" custScaleX="131245" custLinFactNeighborX="608" custLinFactNeighborY="-14386">
        <dgm:presLayoutVars>
          <dgm:bulletEnabled val="1"/>
        </dgm:presLayoutVars>
      </dgm:prSet>
      <dgm:spPr/>
      <dgm:t>
        <a:bodyPr/>
        <a:lstStyle/>
        <a:p>
          <a:endParaRPr lang="ru-RU"/>
        </a:p>
      </dgm:t>
    </dgm:pt>
    <dgm:pt modelId="{9F773074-CDE1-4167-A4A9-EC79F5ECA0D3}" type="pres">
      <dgm:prSet presAssocID="{5F382CD4-CC04-4466-8FB5-2EDC28E7D36B}" presName="sibTrans" presStyleLbl="sibTrans2D1" presStyleIdx="0" presStyleCnt="2" custLinFactNeighborX="-8143" custLinFactNeighborY="-4241"/>
      <dgm:spPr/>
      <dgm:t>
        <a:bodyPr/>
        <a:lstStyle/>
        <a:p>
          <a:endParaRPr lang="ru-RU"/>
        </a:p>
      </dgm:t>
    </dgm:pt>
    <dgm:pt modelId="{A9B59FC1-B3C3-44E9-969A-D9A49F67BCE3}" type="pres">
      <dgm:prSet presAssocID="{5F382CD4-CC04-4466-8FB5-2EDC28E7D36B}" presName="connectorText" presStyleLbl="sibTrans2D1" presStyleIdx="0" presStyleCnt="2"/>
      <dgm:spPr/>
      <dgm:t>
        <a:bodyPr/>
        <a:lstStyle/>
        <a:p>
          <a:endParaRPr lang="ru-RU"/>
        </a:p>
      </dgm:t>
    </dgm:pt>
    <dgm:pt modelId="{5DE6694A-087B-4DE2-8BD8-63186E55B148}" type="pres">
      <dgm:prSet presAssocID="{C5FCA5F3-8C9F-41AF-8A46-C835CDB49717}" presName="node" presStyleLbl="node1" presStyleIdx="1" presStyleCnt="3">
        <dgm:presLayoutVars>
          <dgm:bulletEnabled val="1"/>
        </dgm:presLayoutVars>
      </dgm:prSet>
      <dgm:spPr/>
      <dgm:t>
        <a:bodyPr/>
        <a:lstStyle/>
        <a:p>
          <a:endParaRPr lang="ru-RU"/>
        </a:p>
      </dgm:t>
    </dgm:pt>
    <dgm:pt modelId="{930F61F1-E079-46D6-A503-971B522092B4}" type="pres">
      <dgm:prSet presAssocID="{43AF586D-7DC8-4C5D-A1EB-FBA6C1BA35BB}" presName="sibTrans" presStyleLbl="sibTrans2D1" presStyleIdx="1" presStyleCnt="2" custLinFactNeighborX="-10673" custLinFactNeighborY="3900"/>
      <dgm:spPr/>
      <dgm:t>
        <a:bodyPr/>
        <a:lstStyle/>
        <a:p>
          <a:endParaRPr lang="ru-RU"/>
        </a:p>
      </dgm:t>
    </dgm:pt>
    <dgm:pt modelId="{BDBC9589-6EC4-4A23-8B32-B06E05F10B8B}" type="pres">
      <dgm:prSet presAssocID="{43AF586D-7DC8-4C5D-A1EB-FBA6C1BA35BB}" presName="connectorText" presStyleLbl="sibTrans2D1" presStyleIdx="1" presStyleCnt="2"/>
      <dgm:spPr/>
      <dgm:t>
        <a:bodyPr/>
        <a:lstStyle/>
        <a:p>
          <a:endParaRPr lang="ru-RU"/>
        </a:p>
      </dgm:t>
    </dgm:pt>
    <dgm:pt modelId="{CF617F45-FAB4-4D28-B0BD-4B3389C13D29}" type="pres">
      <dgm:prSet presAssocID="{3B67BDD4-E442-4D2F-8BDC-BD9C74B3C526}" presName="node" presStyleLbl="node1" presStyleIdx="2" presStyleCnt="3" custLinFactNeighborX="634" custLinFactNeighborY="1248">
        <dgm:presLayoutVars>
          <dgm:bulletEnabled val="1"/>
        </dgm:presLayoutVars>
      </dgm:prSet>
      <dgm:spPr/>
      <dgm:t>
        <a:bodyPr/>
        <a:lstStyle/>
        <a:p>
          <a:endParaRPr lang="ru-RU"/>
        </a:p>
      </dgm:t>
    </dgm:pt>
  </dgm:ptLst>
  <dgm:cxnLst>
    <dgm:cxn modelId="{DB2C20FA-9B00-4F6E-A365-13F11299AE0D}" type="presOf" srcId="{3B67BDD4-E442-4D2F-8BDC-BD9C74B3C526}" destId="{CF617F45-FAB4-4D28-B0BD-4B3389C13D29}" srcOrd="0" destOrd="0" presId="urn:microsoft.com/office/officeart/2005/8/layout/process2"/>
    <dgm:cxn modelId="{C4FD44A5-3000-4209-8D30-E33D706A02A9}" type="presOf" srcId="{5F382CD4-CC04-4466-8FB5-2EDC28E7D36B}" destId="{9F773074-CDE1-4167-A4A9-EC79F5ECA0D3}" srcOrd="0" destOrd="0" presId="urn:microsoft.com/office/officeart/2005/8/layout/process2"/>
    <dgm:cxn modelId="{5F55DB5F-0455-4BAE-9862-B041E208A8BE}" type="presOf" srcId="{70133AFA-67FB-4293-9F6D-9A1C8E566CAE}" destId="{AB8B133B-6A50-45BF-997D-B9B39EC71941}" srcOrd="0" destOrd="0" presId="urn:microsoft.com/office/officeart/2005/8/layout/process2"/>
    <dgm:cxn modelId="{D36962D5-DD87-440E-82DF-0AB4D6FCC51E}" type="presOf" srcId="{43AF586D-7DC8-4C5D-A1EB-FBA6C1BA35BB}" destId="{930F61F1-E079-46D6-A503-971B522092B4}" srcOrd="0" destOrd="0" presId="urn:microsoft.com/office/officeart/2005/8/layout/process2"/>
    <dgm:cxn modelId="{ACF0FC83-CE7A-48A7-BCDF-1F72F9FAAB05}" type="presOf" srcId="{5F382CD4-CC04-4466-8FB5-2EDC28E7D36B}" destId="{A9B59FC1-B3C3-44E9-969A-D9A49F67BCE3}" srcOrd="1" destOrd="0" presId="urn:microsoft.com/office/officeart/2005/8/layout/process2"/>
    <dgm:cxn modelId="{04EA58BA-17E4-4BCF-8B10-0FF023E65840}" srcId="{B325E5BE-66EA-491F-9938-5701092482D4}" destId="{3B67BDD4-E442-4D2F-8BDC-BD9C74B3C526}" srcOrd="2" destOrd="0" parTransId="{A25E8456-9AF2-4C9C-A406-E8D3686090EA}" sibTransId="{9E5D4392-AB34-40AA-B628-5B24460878FA}"/>
    <dgm:cxn modelId="{21462D62-1092-4E61-90CE-B199F2B11E88}" type="presOf" srcId="{C5FCA5F3-8C9F-41AF-8A46-C835CDB49717}" destId="{5DE6694A-087B-4DE2-8BD8-63186E55B148}" srcOrd="0" destOrd="0" presId="urn:microsoft.com/office/officeart/2005/8/layout/process2"/>
    <dgm:cxn modelId="{7E3A9A81-AF27-4741-86CD-A8F97498FD5F}" type="presOf" srcId="{B325E5BE-66EA-491F-9938-5701092482D4}" destId="{31FE81B7-FBC5-41E7-974D-F8738AB07DE4}" srcOrd="0" destOrd="0" presId="urn:microsoft.com/office/officeart/2005/8/layout/process2"/>
    <dgm:cxn modelId="{29AD8C66-A649-4CC8-981C-3E40783F0FE1}" type="presOf" srcId="{43AF586D-7DC8-4C5D-A1EB-FBA6C1BA35BB}" destId="{BDBC9589-6EC4-4A23-8B32-B06E05F10B8B}" srcOrd="1" destOrd="0" presId="urn:microsoft.com/office/officeart/2005/8/layout/process2"/>
    <dgm:cxn modelId="{CFF1752A-0D79-4890-9426-1DC48CA054F4}" srcId="{B325E5BE-66EA-491F-9938-5701092482D4}" destId="{70133AFA-67FB-4293-9F6D-9A1C8E566CAE}" srcOrd="0" destOrd="0" parTransId="{325025DB-F89D-4C7E-9F06-6365BEA3D0A6}" sibTransId="{5F382CD4-CC04-4466-8FB5-2EDC28E7D36B}"/>
    <dgm:cxn modelId="{CBCD8A36-CC57-4C6B-BAAA-110CC70AD69A}" srcId="{B325E5BE-66EA-491F-9938-5701092482D4}" destId="{C5FCA5F3-8C9F-41AF-8A46-C835CDB49717}" srcOrd="1" destOrd="0" parTransId="{0BCCAB5C-934E-46AB-91E3-CFD65D25DA86}" sibTransId="{43AF586D-7DC8-4C5D-A1EB-FBA6C1BA35BB}"/>
    <dgm:cxn modelId="{AF40A1B8-9498-4164-8C15-3B9A766E6CF4}" type="presParOf" srcId="{31FE81B7-FBC5-41E7-974D-F8738AB07DE4}" destId="{AB8B133B-6A50-45BF-997D-B9B39EC71941}" srcOrd="0" destOrd="0" presId="urn:microsoft.com/office/officeart/2005/8/layout/process2"/>
    <dgm:cxn modelId="{4D9BC91A-419B-4950-9089-2751A3C57A86}" type="presParOf" srcId="{31FE81B7-FBC5-41E7-974D-F8738AB07DE4}" destId="{9F773074-CDE1-4167-A4A9-EC79F5ECA0D3}" srcOrd="1" destOrd="0" presId="urn:microsoft.com/office/officeart/2005/8/layout/process2"/>
    <dgm:cxn modelId="{9CC3D93C-2E1F-4C12-B802-F8EAC7ACD3CE}" type="presParOf" srcId="{9F773074-CDE1-4167-A4A9-EC79F5ECA0D3}" destId="{A9B59FC1-B3C3-44E9-969A-D9A49F67BCE3}" srcOrd="0" destOrd="0" presId="urn:microsoft.com/office/officeart/2005/8/layout/process2"/>
    <dgm:cxn modelId="{45557060-E022-4747-8334-152E5FE73E01}" type="presParOf" srcId="{31FE81B7-FBC5-41E7-974D-F8738AB07DE4}" destId="{5DE6694A-087B-4DE2-8BD8-63186E55B148}" srcOrd="2" destOrd="0" presId="urn:microsoft.com/office/officeart/2005/8/layout/process2"/>
    <dgm:cxn modelId="{275A6B4D-1C8B-44E3-AC19-E0CAE630E2EF}" type="presParOf" srcId="{31FE81B7-FBC5-41E7-974D-F8738AB07DE4}" destId="{930F61F1-E079-46D6-A503-971B522092B4}" srcOrd="3" destOrd="0" presId="urn:microsoft.com/office/officeart/2005/8/layout/process2"/>
    <dgm:cxn modelId="{7EE1994F-4B4B-413F-9837-FE2296DDFC38}" type="presParOf" srcId="{930F61F1-E079-46D6-A503-971B522092B4}" destId="{BDBC9589-6EC4-4A23-8B32-B06E05F10B8B}" srcOrd="0" destOrd="0" presId="urn:microsoft.com/office/officeart/2005/8/layout/process2"/>
    <dgm:cxn modelId="{9D73AB4B-8E72-4219-A331-EBCBCF6F10C6}" type="presParOf" srcId="{31FE81B7-FBC5-41E7-974D-F8738AB07DE4}" destId="{CF617F45-FAB4-4D28-B0BD-4B3389C13D2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22510E-272E-46F9-8B1A-04B4F6F0B45B}" type="doc">
      <dgm:prSet loTypeId="urn:microsoft.com/office/officeart/2005/8/layout/lProcess3" loCatId="process" qsTypeId="urn:microsoft.com/office/officeart/2005/8/quickstyle/simple1" qsCatId="simple" csTypeId="urn:microsoft.com/office/officeart/2005/8/colors/colorful1#1" csCatId="colorful" phldr="1"/>
      <dgm:spPr/>
      <dgm:t>
        <a:bodyPr/>
        <a:lstStyle/>
        <a:p>
          <a:endParaRPr lang="ru-RU"/>
        </a:p>
      </dgm:t>
    </dgm:pt>
    <dgm:pt modelId="{55F1C43E-2AF7-4405-8F9F-BBCE64EACDA0}" type="pres">
      <dgm:prSet presAssocID="{E222510E-272E-46F9-8B1A-04B4F6F0B45B}" presName="Name0" presStyleCnt="0">
        <dgm:presLayoutVars>
          <dgm:chPref val="3"/>
          <dgm:dir/>
          <dgm:animLvl val="lvl"/>
          <dgm:resizeHandles/>
        </dgm:presLayoutVars>
      </dgm:prSet>
      <dgm:spPr/>
      <dgm:t>
        <a:bodyPr/>
        <a:lstStyle/>
        <a:p>
          <a:endParaRPr lang="ru-RU"/>
        </a:p>
      </dgm:t>
    </dgm:pt>
  </dgm:ptLst>
  <dgm:cxnLst>
    <dgm:cxn modelId="{7336E4D8-092F-4667-A53B-E5D3C779FFCD}" type="presOf" srcId="{E222510E-272E-46F9-8B1A-04B4F6F0B45B}" destId="{55F1C43E-2AF7-4405-8F9F-BBCE64EACDA0}"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FD25D7-53D3-43A6-95EC-004AA43213C1}" type="doc">
      <dgm:prSet loTypeId="urn:microsoft.com/office/officeart/2005/8/layout/vList3" loCatId="list" qsTypeId="urn:microsoft.com/office/officeart/2005/8/quickstyle/simple1" qsCatId="simple" csTypeId="urn:microsoft.com/office/officeart/2005/8/colors/colorful2" csCatId="colorful" phldr="1"/>
      <dgm:spPr/>
    </dgm:pt>
    <dgm:pt modelId="{F4A6F1F0-A877-46E5-81C2-3BA95CBBA1B3}">
      <dgm:prSet phldrT="[Текст]" custT="1"/>
      <dgm:spPr/>
      <dgm:t>
        <a:bodyPr/>
        <a:lstStyle/>
        <a:p>
          <a:pPr algn="l"/>
          <a:r>
            <a:rPr lang="ru-RU" sz="1600" dirty="0" smtClean="0">
              <a:solidFill>
                <a:schemeClr val="tx1"/>
              </a:solidFill>
            </a:rPr>
            <a:t>Обеспечение долгосрочной сбалансированности районного бюджета как  базового принципа ответственной бюджетной политики</a:t>
          </a:r>
          <a:endParaRPr lang="ru-RU" sz="1600" dirty="0">
            <a:solidFill>
              <a:schemeClr val="tx1"/>
            </a:solidFill>
          </a:endParaRPr>
        </a:p>
      </dgm:t>
    </dgm:pt>
    <dgm:pt modelId="{BE55570E-DA0F-406A-8922-0A53B9453D7A}" type="parTrans" cxnId="{725FE9E5-E40C-4663-A7B4-B84696D8FA2E}">
      <dgm:prSet/>
      <dgm:spPr/>
      <dgm:t>
        <a:bodyPr/>
        <a:lstStyle/>
        <a:p>
          <a:endParaRPr lang="ru-RU"/>
        </a:p>
      </dgm:t>
    </dgm:pt>
    <dgm:pt modelId="{79EAEC79-BD80-45A7-A27B-3229272F24E1}" type="sibTrans" cxnId="{725FE9E5-E40C-4663-A7B4-B84696D8FA2E}">
      <dgm:prSet/>
      <dgm:spPr/>
      <dgm:t>
        <a:bodyPr/>
        <a:lstStyle/>
        <a:p>
          <a:endParaRPr lang="ru-RU"/>
        </a:p>
      </dgm:t>
    </dgm:pt>
    <dgm:pt modelId="{460187E8-E7A3-4A80-AA84-EA724D39ABB7}">
      <dgm:prSet phldrT="[Текст]" custT="1"/>
      <dgm:spPr/>
      <dgm:t>
        <a:bodyPr/>
        <a:lstStyle/>
        <a:p>
          <a:pPr algn="l"/>
          <a:r>
            <a:rPr lang="ru-RU" sz="1600" dirty="0" smtClean="0">
              <a:solidFill>
                <a:schemeClr val="tx1"/>
              </a:solidFill>
            </a:rPr>
            <a:t>Создание условий для восстановления роста экономики, занятости и доходов населения, развития малого и среднего предпринимательства,  улучшение качества жизни населения</a:t>
          </a:r>
          <a:endParaRPr lang="ru-RU" sz="1600" dirty="0">
            <a:solidFill>
              <a:schemeClr val="tx1"/>
            </a:solidFill>
          </a:endParaRPr>
        </a:p>
      </dgm:t>
    </dgm:pt>
    <dgm:pt modelId="{29BA0CEC-12B4-4F2D-9417-5551394C12B9}" type="parTrans" cxnId="{0CF5DF71-B864-4FE3-AA3B-A131C0B22D6D}">
      <dgm:prSet/>
      <dgm:spPr/>
      <dgm:t>
        <a:bodyPr/>
        <a:lstStyle/>
        <a:p>
          <a:endParaRPr lang="ru-RU"/>
        </a:p>
      </dgm:t>
    </dgm:pt>
    <dgm:pt modelId="{AE9312A5-0811-43CD-B97D-2648C8E6F8CB}" type="sibTrans" cxnId="{0CF5DF71-B864-4FE3-AA3B-A131C0B22D6D}">
      <dgm:prSet/>
      <dgm:spPr/>
      <dgm:t>
        <a:bodyPr/>
        <a:lstStyle/>
        <a:p>
          <a:endParaRPr lang="ru-RU"/>
        </a:p>
      </dgm:t>
    </dgm:pt>
    <dgm:pt modelId="{F21F60A7-E987-4DE7-9C97-CF2CB25A7923}">
      <dgm:prSet phldrT="[Текст]" custT="1"/>
      <dgm:spPr/>
      <dgm:t>
        <a:bodyPr/>
        <a:lstStyle/>
        <a:p>
          <a:pPr algn="l"/>
          <a:r>
            <a:rPr lang="ru-RU" sz="1600" smtClean="0">
              <a:solidFill>
                <a:schemeClr val="bg1"/>
              </a:solidFill>
            </a:rPr>
            <a:t>Создание условий </a:t>
          </a:r>
          <a:r>
            <a:rPr lang="ru-RU" sz="1600" dirty="0" smtClean="0">
              <a:solidFill>
                <a:schemeClr val="bg1"/>
              </a:solidFill>
            </a:rPr>
            <a:t>для привлечения инвестиций в экономику района</a:t>
          </a:r>
          <a:endParaRPr lang="ru-RU" sz="1600" dirty="0">
            <a:solidFill>
              <a:schemeClr val="bg1"/>
            </a:solidFill>
          </a:endParaRPr>
        </a:p>
      </dgm:t>
    </dgm:pt>
    <dgm:pt modelId="{B22B8DF8-AEAD-4CA7-BB52-A8253F914F11}" type="parTrans" cxnId="{B3C50E79-9CC9-4751-8DFE-33908933FD37}">
      <dgm:prSet/>
      <dgm:spPr/>
      <dgm:t>
        <a:bodyPr/>
        <a:lstStyle/>
        <a:p>
          <a:endParaRPr lang="ru-RU"/>
        </a:p>
      </dgm:t>
    </dgm:pt>
    <dgm:pt modelId="{35381BD0-75F1-48FA-8FEE-3B8EA3F40F93}" type="sibTrans" cxnId="{B3C50E79-9CC9-4751-8DFE-33908933FD37}">
      <dgm:prSet/>
      <dgm:spPr/>
      <dgm:t>
        <a:bodyPr/>
        <a:lstStyle/>
        <a:p>
          <a:endParaRPr lang="ru-RU"/>
        </a:p>
      </dgm:t>
    </dgm:pt>
    <dgm:pt modelId="{6F60DB22-2106-477B-B623-0172FF6EE9E5}">
      <dgm:prSet custT="1"/>
      <dgm:spPr/>
      <dgm:t>
        <a:bodyPr/>
        <a:lstStyle/>
        <a:p>
          <a:pPr algn="l"/>
          <a:r>
            <a:rPr lang="ru-RU" sz="1600" dirty="0" smtClean="0">
              <a:solidFill>
                <a:schemeClr val="tx1"/>
              </a:solidFill>
            </a:rPr>
            <a:t>Сохранение социальной направленности консолидированного бюджета района</a:t>
          </a:r>
          <a:endParaRPr lang="ru-RU" sz="1600" dirty="0">
            <a:solidFill>
              <a:schemeClr val="tx1"/>
            </a:solidFill>
          </a:endParaRPr>
        </a:p>
      </dgm:t>
    </dgm:pt>
    <dgm:pt modelId="{E52197A3-94C7-4488-9DD8-39DB77F5F0BD}" type="parTrans" cxnId="{A57C222C-7933-443C-B56F-A867555FA059}">
      <dgm:prSet/>
      <dgm:spPr/>
      <dgm:t>
        <a:bodyPr/>
        <a:lstStyle/>
        <a:p>
          <a:endParaRPr lang="ru-RU"/>
        </a:p>
      </dgm:t>
    </dgm:pt>
    <dgm:pt modelId="{9F4BF7EB-15D2-4EF8-AFA1-A0105847683D}" type="sibTrans" cxnId="{A57C222C-7933-443C-B56F-A867555FA059}">
      <dgm:prSet/>
      <dgm:spPr/>
      <dgm:t>
        <a:bodyPr/>
        <a:lstStyle/>
        <a:p>
          <a:endParaRPr lang="ru-RU"/>
        </a:p>
      </dgm:t>
    </dgm:pt>
    <dgm:pt modelId="{98182C93-92BB-444E-9C1B-9EC96554B0E2}">
      <dgm:prSet custT="1"/>
      <dgm:spPr/>
      <dgm:t>
        <a:bodyPr/>
        <a:lstStyle/>
        <a:p>
          <a:pPr algn="l"/>
          <a:r>
            <a:rPr lang="ru-RU" sz="1600" dirty="0" smtClean="0">
              <a:solidFill>
                <a:schemeClr val="tx1"/>
              </a:solidFill>
            </a:rPr>
            <a:t>Формирование специального благоприятного налогового режима для  граждан, обеспечивающего повышение занятости населения </a:t>
          </a:r>
          <a:endParaRPr lang="ru-RU" sz="1600" dirty="0">
            <a:solidFill>
              <a:schemeClr val="tx1"/>
            </a:solidFill>
          </a:endParaRPr>
        </a:p>
      </dgm:t>
    </dgm:pt>
    <dgm:pt modelId="{FE644BFB-EF1B-44D4-8A6C-02C9008B9533}" type="parTrans" cxnId="{6A72DCD0-AE52-45B4-8ACD-D888A97DB2D9}">
      <dgm:prSet/>
      <dgm:spPr/>
      <dgm:t>
        <a:bodyPr/>
        <a:lstStyle/>
        <a:p>
          <a:endParaRPr lang="ru-RU"/>
        </a:p>
      </dgm:t>
    </dgm:pt>
    <dgm:pt modelId="{401E0490-A2D1-4393-9B87-DBB1AD315AA0}" type="sibTrans" cxnId="{6A72DCD0-AE52-45B4-8ACD-D888A97DB2D9}">
      <dgm:prSet/>
      <dgm:spPr/>
      <dgm:t>
        <a:bodyPr/>
        <a:lstStyle/>
        <a:p>
          <a:endParaRPr lang="ru-RU"/>
        </a:p>
      </dgm:t>
    </dgm:pt>
    <dgm:pt modelId="{0F057B52-3A90-4FFA-8AA2-97504647AE12}">
      <dgm:prSet custT="1"/>
      <dgm:spPr/>
      <dgm:t>
        <a:bodyPr/>
        <a:lstStyle/>
        <a:p>
          <a:pPr algn="l"/>
          <a:r>
            <a:rPr lang="ru-RU" sz="1600" dirty="0" smtClean="0">
              <a:solidFill>
                <a:schemeClr val="tx1"/>
              </a:solidFill>
            </a:rPr>
            <a:t>Приоретизация и повышение эффективности бюджетных расходов </a:t>
          </a:r>
          <a:endParaRPr lang="ru-RU" sz="1600" dirty="0">
            <a:solidFill>
              <a:schemeClr val="tx1"/>
            </a:solidFill>
          </a:endParaRPr>
        </a:p>
      </dgm:t>
    </dgm:pt>
    <dgm:pt modelId="{AE1993BC-B930-49E3-AF7E-D61342A073CB}" type="parTrans" cxnId="{B4B43D49-629C-4C7C-8E5B-345A8B26A11F}">
      <dgm:prSet/>
      <dgm:spPr/>
      <dgm:t>
        <a:bodyPr/>
        <a:lstStyle/>
        <a:p>
          <a:endParaRPr lang="ru-RU"/>
        </a:p>
      </dgm:t>
    </dgm:pt>
    <dgm:pt modelId="{162543AF-D2BD-4F5A-8BD3-457D635326B6}" type="sibTrans" cxnId="{B4B43D49-629C-4C7C-8E5B-345A8B26A11F}">
      <dgm:prSet/>
      <dgm:spPr/>
      <dgm:t>
        <a:bodyPr/>
        <a:lstStyle/>
        <a:p>
          <a:endParaRPr lang="ru-RU"/>
        </a:p>
      </dgm:t>
    </dgm:pt>
    <dgm:pt modelId="{CE9240CE-C6F4-43BD-9809-C4F49BCF225F}">
      <dgm:prSet custT="1"/>
      <dgm:spPr/>
      <dgm:t>
        <a:bodyPr/>
        <a:lstStyle/>
        <a:p>
          <a:pPr algn="l"/>
          <a:r>
            <a:rPr lang="ru-RU" sz="1600" dirty="0" smtClean="0">
              <a:solidFill>
                <a:schemeClr val="tx1"/>
              </a:solidFill>
            </a:rPr>
            <a:t>Совершенствование муниципального финансового контроля</a:t>
          </a:r>
          <a:endParaRPr lang="ru-RU" sz="1600" dirty="0">
            <a:solidFill>
              <a:schemeClr val="tx1"/>
            </a:solidFill>
          </a:endParaRPr>
        </a:p>
      </dgm:t>
    </dgm:pt>
    <dgm:pt modelId="{9297861C-80BC-454C-BD2D-53B5FD7EC520}" type="parTrans" cxnId="{31B46AC8-1FB4-4FB3-B62E-129C49620B4C}">
      <dgm:prSet/>
      <dgm:spPr/>
      <dgm:t>
        <a:bodyPr/>
        <a:lstStyle/>
        <a:p>
          <a:endParaRPr lang="ru-RU"/>
        </a:p>
      </dgm:t>
    </dgm:pt>
    <dgm:pt modelId="{DA2B1085-7AFB-4CEB-8B09-BC0831A71858}" type="sibTrans" cxnId="{31B46AC8-1FB4-4FB3-B62E-129C49620B4C}">
      <dgm:prSet/>
      <dgm:spPr/>
      <dgm:t>
        <a:bodyPr/>
        <a:lstStyle/>
        <a:p>
          <a:endParaRPr lang="ru-RU"/>
        </a:p>
      </dgm:t>
    </dgm:pt>
    <dgm:pt modelId="{2B512AD8-1B0F-4D19-9DFB-F3C0B00B4B65}">
      <dgm:prSet custT="1"/>
      <dgm:spPr/>
      <dgm:t>
        <a:bodyPr/>
        <a:lstStyle/>
        <a:p>
          <a:pPr algn="l"/>
          <a:r>
            <a:rPr lang="ru-RU" sz="1600" dirty="0" smtClean="0">
              <a:solidFill>
                <a:schemeClr val="tx1"/>
              </a:solidFill>
            </a:rPr>
            <a:t>Усиление стимулирующей роли межбюджетных трансфертов</a:t>
          </a:r>
          <a:endParaRPr lang="ru-RU" sz="1600" dirty="0">
            <a:solidFill>
              <a:schemeClr val="tx1"/>
            </a:solidFill>
          </a:endParaRPr>
        </a:p>
      </dgm:t>
    </dgm:pt>
    <dgm:pt modelId="{9D941C67-544F-49A8-BDC2-FC6B755E9542}" type="sibTrans" cxnId="{289CB227-F6F6-4ABD-BED7-8DC502BF0D0E}">
      <dgm:prSet/>
      <dgm:spPr/>
      <dgm:t>
        <a:bodyPr/>
        <a:lstStyle/>
        <a:p>
          <a:endParaRPr lang="ru-RU"/>
        </a:p>
      </dgm:t>
    </dgm:pt>
    <dgm:pt modelId="{128B5CC6-63D5-4C2E-8AE3-B6D1121B3A73}" type="parTrans" cxnId="{289CB227-F6F6-4ABD-BED7-8DC502BF0D0E}">
      <dgm:prSet/>
      <dgm:spPr/>
      <dgm:t>
        <a:bodyPr/>
        <a:lstStyle/>
        <a:p>
          <a:endParaRPr lang="ru-RU"/>
        </a:p>
      </dgm:t>
    </dgm:pt>
    <dgm:pt modelId="{C36F70FC-924B-4A9D-A3C6-F77FED491034}" type="pres">
      <dgm:prSet presAssocID="{3EFD25D7-53D3-43A6-95EC-004AA43213C1}" presName="linearFlow" presStyleCnt="0">
        <dgm:presLayoutVars>
          <dgm:dir/>
          <dgm:resizeHandles val="exact"/>
        </dgm:presLayoutVars>
      </dgm:prSet>
      <dgm:spPr/>
    </dgm:pt>
    <dgm:pt modelId="{2C6CE1DE-F651-4FD9-AF9A-D80F3F803D74}" type="pres">
      <dgm:prSet presAssocID="{F4A6F1F0-A877-46E5-81C2-3BA95CBBA1B3}" presName="composite" presStyleCnt="0"/>
      <dgm:spPr/>
    </dgm:pt>
    <dgm:pt modelId="{1C04CFC2-18FE-440D-9137-408388F3621F}" type="pres">
      <dgm:prSet presAssocID="{F4A6F1F0-A877-46E5-81C2-3BA95CBBA1B3}" presName="imgShp" presStyleLbl="fgImgPlace1" presStyleIdx="0" presStyleCnt="8" custScaleX="330550" custScaleY="218451" custLinFactX="-100000" custLinFactNeighborX="-166301" custLinFactNeighborY="26346"/>
      <dgm:spPr>
        <a:blipFill rotWithShape="0">
          <a:blip xmlns:r="http://schemas.openxmlformats.org/officeDocument/2006/relationships" r:embed="rId1"/>
          <a:stretch>
            <a:fillRect/>
          </a:stretch>
        </a:blipFill>
      </dgm:spPr>
    </dgm:pt>
    <dgm:pt modelId="{362DA15D-ABF3-4557-9245-3D2369780203}" type="pres">
      <dgm:prSet presAssocID="{F4A6F1F0-A877-46E5-81C2-3BA95CBBA1B3}" presName="txShp" presStyleLbl="node1" presStyleIdx="0" presStyleCnt="8" custScaleX="110023" custScaleY="197258" custLinFactNeighborX="1934" custLinFactNeighborY="16493">
        <dgm:presLayoutVars>
          <dgm:bulletEnabled val="1"/>
        </dgm:presLayoutVars>
      </dgm:prSet>
      <dgm:spPr/>
      <dgm:t>
        <a:bodyPr/>
        <a:lstStyle/>
        <a:p>
          <a:endParaRPr lang="ru-RU"/>
        </a:p>
      </dgm:t>
    </dgm:pt>
    <dgm:pt modelId="{C0082CAE-4FB5-40E6-9BAA-05C854AE381A}" type="pres">
      <dgm:prSet presAssocID="{79EAEC79-BD80-45A7-A27B-3229272F24E1}" presName="spacing" presStyleCnt="0"/>
      <dgm:spPr/>
    </dgm:pt>
    <dgm:pt modelId="{2773597E-4A44-415B-8737-D377B222ED60}" type="pres">
      <dgm:prSet presAssocID="{460187E8-E7A3-4A80-AA84-EA724D39ABB7}" presName="composite" presStyleCnt="0"/>
      <dgm:spPr/>
    </dgm:pt>
    <dgm:pt modelId="{3A0FE7DE-2A21-4DA0-8222-45F6388891F7}" type="pres">
      <dgm:prSet presAssocID="{460187E8-E7A3-4A80-AA84-EA724D39ABB7}" presName="imgShp" presStyleLbl="fgImgPlace1" presStyleIdx="1" presStyleCnt="8" custScaleX="320993" custScaleY="235035" custLinFactX="-100000" custLinFactNeighborX="-174755" custLinFactNeighborY="-3027"/>
      <dgm:spPr>
        <a:blipFill rotWithShape="0">
          <a:blip xmlns:r="http://schemas.openxmlformats.org/officeDocument/2006/relationships" r:embed="rId2"/>
          <a:stretch>
            <a:fillRect/>
          </a:stretch>
        </a:blipFill>
      </dgm:spPr>
    </dgm:pt>
    <dgm:pt modelId="{14FB3967-C72C-4F33-B3FA-50E4D25F110F}" type="pres">
      <dgm:prSet presAssocID="{460187E8-E7A3-4A80-AA84-EA724D39ABB7}" presName="txShp" presStyleLbl="node1" presStyleIdx="1" presStyleCnt="8" custScaleX="109666" custScaleY="278304" custLinFactNeighborX="1698" custLinFactNeighborY="-6875">
        <dgm:presLayoutVars>
          <dgm:bulletEnabled val="1"/>
        </dgm:presLayoutVars>
      </dgm:prSet>
      <dgm:spPr/>
      <dgm:t>
        <a:bodyPr/>
        <a:lstStyle/>
        <a:p>
          <a:endParaRPr lang="ru-RU"/>
        </a:p>
      </dgm:t>
    </dgm:pt>
    <dgm:pt modelId="{DC71CDD3-B2C3-4400-A6BF-FD9891B632C5}" type="pres">
      <dgm:prSet presAssocID="{AE9312A5-0811-43CD-B97D-2648C8E6F8CB}" presName="spacing" presStyleCnt="0"/>
      <dgm:spPr/>
    </dgm:pt>
    <dgm:pt modelId="{83A0E912-BE9C-4A65-BFC5-3CA061C5ACB3}" type="pres">
      <dgm:prSet presAssocID="{F21F60A7-E987-4DE7-9C97-CF2CB25A7923}" presName="composite" presStyleCnt="0"/>
      <dgm:spPr/>
    </dgm:pt>
    <dgm:pt modelId="{1B293DDE-64F0-42A8-8E2D-CE8EF8D5D20F}" type="pres">
      <dgm:prSet presAssocID="{F21F60A7-E987-4DE7-9C97-CF2CB25A7923}" presName="imgShp" presStyleLbl="fgImgPlace1" presStyleIdx="2" presStyleCnt="8" custScaleX="269765" custScaleY="272077" custLinFactX="-100000" custLinFactNeighborX="-146991" custLinFactNeighborY="-58511"/>
      <dgm:spPr>
        <a:blipFill rotWithShape="0">
          <a:blip xmlns:r="http://schemas.openxmlformats.org/officeDocument/2006/relationships" r:embed="rId3"/>
          <a:stretch>
            <a:fillRect/>
          </a:stretch>
        </a:blipFill>
      </dgm:spPr>
    </dgm:pt>
    <dgm:pt modelId="{A960E4E7-528B-460E-A64D-E0FC7EA05814}" type="pres">
      <dgm:prSet presAssocID="{F21F60A7-E987-4DE7-9C97-CF2CB25A7923}" presName="txShp" presStyleLbl="node1" presStyleIdx="2" presStyleCnt="8" custScaleX="110589" custScaleY="202447" custLinFactNeighborX="3061" custLinFactNeighborY="-29324">
        <dgm:presLayoutVars>
          <dgm:bulletEnabled val="1"/>
        </dgm:presLayoutVars>
      </dgm:prSet>
      <dgm:spPr/>
      <dgm:t>
        <a:bodyPr/>
        <a:lstStyle/>
        <a:p>
          <a:endParaRPr lang="ru-RU"/>
        </a:p>
      </dgm:t>
    </dgm:pt>
    <dgm:pt modelId="{827BD050-AFF5-4170-8CC4-926E7C2DBF2E}" type="pres">
      <dgm:prSet presAssocID="{35381BD0-75F1-48FA-8FEE-3B8EA3F40F93}" presName="spacing" presStyleCnt="0"/>
      <dgm:spPr/>
    </dgm:pt>
    <dgm:pt modelId="{40663642-6A07-4E79-AC3D-E336E7859585}" type="pres">
      <dgm:prSet presAssocID="{98182C93-92BB-444E-9C1B-9EC96554B0E2}" presName="composite" presStyleCnt="0"/>
      <dgm:spPr/>
    </dgm:pt>
    <dgm:pt modelId="{EECB5C8F-A2BC-44CA-B65F-C3BCC42D3F89}" type="pres">
      <dgm:prSet presAssocID="{98182C93-92BB-444E-9C1B-9EC96554B0E2}" presName="imgShp" presStyleLbl="fgImgPlace1" presStyleIdx="3" presStyleCnt="8" custScaleX="294302" custScaleY="218946" custLinFactX="-100000" custLinFactNeighborX="-157272" custLinFactNeighborY="-76428"/>
      <dgm:spPr>
        <a:blipFill rotWithShape="0">
          <a:blip xmlns:r="http://schemas.openxmlformats.org/officeDocument/2006/relationships" r:embed="rId4"/>
          <a:stretch>
            <a:fillRect/>
          </a:stretch>
        </a:blipFill>
      </dgm:spPr>
    </dgm:pt>
    <dgm:pt modelId="{4CF2E3B7-5EB5-434F-85D6-B66D226C1C2D}" type="pres">
      <dgm:prSet presAssocID="{98182C93-92BB-444E-9C1B-9EC96554B0E2}" presName="txShp" presStyleLbl="node1" presStyleIdx="3" presStyleCnt="8" custScaleX="110997" custScaleY="199564" custLinFactNeighborX="1815" custLinFactNeighborY="-81229">
        <dgm:presLayoutVars>
          <dgm:bulletEnabled val="1"/>
        </dgm:presLayoutVars>
      </dgm:prSet>
      <dgm:spPr/>
      <dgm:t>
        <a:bodyPr/>
        <a:lstStyle/>
        <a:p>
          <a:endParaRPr lang="ru-RU"/>
        </a:p>
      </dgm:t>
    </dgm:pt>
    <dgm:pt modelId="{7622C2C3-7CB9-4D71-AC8B-EB7CD8A93E73}" type="pres">
      <dgm:prSet presAssocID="{401E0490-A2D1-4393-9B87-DBB1AD315AA0}" presName="spacing" presStyleCnt="0"/>
      <dgm:spPr/>
    </dgm:pt>
    <dgm:pt modelId="{B572D628-EC79-4AAF-B740-FE5FD3186C6C}" type="pres">
      <dgm:prSet presAssocID="{0F057B52-3A90-4FFA-8AA2-97504647AE12}" presName="composite" presStyleCnt="0"/>
      <dgm:spPr/>
    </dgm:pt>
    <dgm:pt modelId="{B7B80956-95C8-4371-8EA4-D56986488AEB}" type="pres">
      <dgm:prSet presAssocID="{0F057B52-3A90-4FFA-8AA2-97504647AE12}" presName="imgShp" presStyleLbl="fgImgPlace1" presStyleIdx="4" presStyleCnt="8" custScaleX="303213" custScaleY="224394" custLinFactX="-100000" custLinFactNeighborX="-160253" custLinFactNeighborY="-74183"/>
      <dgm:spPr>
        <a:blipFill rotWithShape="0">
          <a:blip xmlns:r="http://schemas.openxmlformats.org/officeDocument/2006/relationships" r:embed="rId5"/>
          <a:stretch>
            <a:fillRect/>
          </a:stretch>
        </a:blipFill>
      </dgm:spPr>
    </dgm:pt>
    <dgm:pt modelId="{F3FD4FC3-4D19-45D1-85D5-F6D328994B23}" type="pres">
      <dgm:prSet presAssocID="{0F057B52-3A90-4FFA-8AA2-97504647AE12}" presName="txShp" presStyleLbl="node1" presStyleIdx="4" presStyleCnt="8" custScaleX="109737" custScaleY="214330" custLinFactNeighborX="1959" custLinFactNeighborY="-77094">
        <dgm:presLayoutVars>
          <dgm:bulletEnabled val="1"/>
        </dgm:presLayoutVars>
      </dgm:prSet>
      <dgm:spPr/>
      <dgm:t>
        <a:bodyPr/>
        <a:lstStyle/>
        <a:p>
          <a:endParaRPr lang="ru-RU"/>
        </a:p>
      </dgm:t>
    </dgm:pt>
    <dgm:pt modelId="{57FDBD00-6D1F-49AC-B690-875B7306F88E}" type="pres">
      <dgm:prSet presAssocID="{162543AF-D2BD-4F5A-8BD3-457D635326B6}" presName="spacing" presStyleCnt="0"/>
      <dgm:spPr/>
    </dgm:pt>
    <dgm:pt modelId="{21BCCBB3-22B1-4DDE-801A-78D79FA81BB5}" type="pres">
      <dgm:prSet presAssocID="{CE9240CE-C6F4-43BD-9809-C4F49BCF225F}" presName="composite" presStyleCnt="0"/>
      <dgm:spPr/>
    </dgm:pt>
    <dgm:pt modelId="{3D8A2F09-E6E7-4F7F-9889-AD55E0028EBA}" type="pres">
      <dgm:prSet presAssocID="{CE9240CE-C6F4-43BD-9809-C4F49BCF225F}" presName="imgShp" presStyleLbl="fgImgPlace1" presStyleIdx="5" presStyleCnt="8" custScaleX="274952" custScaleY="216461" custLinFactX="-100000" custLinFactNeighborX="-167611" custLinFactNeighborY="-77349"/>
      <dgm:spPr>
        <a:blipFill rotWithShape="0">
          <a:blip xmlns:r="http://schemas.openxmlformats.org/officeDocument/2006/relationships" r:embed="rId6"/>
          <a:stretch>
            <a:fillRect/>
          </a:stretch>
        </a:blipFill>
      </dgm:spPr>
    </dgm:pt>
    <dgm:pt modelId="{8AB05975-2BD8-4C07-B447-309953E84038}" type="pres">
      <dgm:prSet presAssocID="{CE9240CE-C6F4-43BD-9809-C4F49BCF225F}" presName="txShp" presStyleLbl="node1" presStyleIdx="5" presStyleCnt="8" custScaleX="111083" custScaleY="197895" custLinFactNeighborX="2087" custLinFactNeighborY="-87318">
        <dgm:presLayoutVars>
          <dgm:bulletEnabled val="1"/>
        </dgm:presLayoutVars>
      </dgm:prSet>
      <dgm:spPr/>
      <dgm:t>
        <a:bodyPr/>
        <a:lstStyle/>
        <a:p>
          <a:endParaRPr lang="ru-RU"/>
        </a:p>
      </dgm:t>
    </dgm:pt>
    <dgm:pt modelId="{9C512789-482C-4209-A7FA-D97EAF2DCE11}" type="pres">
      <dgm:prSet presAssocID="{DA2B1085-7AFB-4CEB-8B09-BC0831A71858}" presName="spacing" presStyleCnt="0"/>
      <dgm:spPr/>
    </dgm:pt>
    <dgm:pt modelId="{E2383604-D9EE-4F43-AA3C-95CE2275A324}" type="pres">
      <dgm:prSet presAssocID="{6F60DB22-2106-477B-B623-0172FF6EE9E5}" presName="composite" presStyleCnt="0"/>
      <dgm:spPr/>
    </dgm:pt>
    <dgm:pt modelId="{84285CB8-5BAC-40AF-A937-D898269C9461}" type="pres">
      <dgm:prSet presAssocID="{6F60DB22-2106-477B-B623-0172FF6EE9E5}" presName="imgShp" presStyleLbl="fgImgPlace1" presStyleIdx="6" presStyleCnt="8" custAng="0" custScaleX="273710" custScaleY="244135" custLinFactX="-100000" custLinFactNeighborX="-160052" custLinFactNeighborY="-65918"/>
      <dgm:spPr>
        <a:blipFill rotWithShape="0">
          <a:blip xmlns:r="http://schemas.openxmlformats.org/officeDocument/2006/relationships" r:embed="rId7"/>
          <a:stretch>
            <a:fillRect/>
          </a:stretch>
        </a:blipFill>
      </dgm:spPr>
    </dgm:pt>
    <dgm:pt modelId="{EF994A25-37D1-4514-82CE-B017A5D3728E}" type="pres">
      <dgm:prSet presAssocID="{6F60DB22-2106-477B-B623-0172FF6EE9E5}" presName="txShp" presStyleLbl="node1" presStyleIdx="6" presStyleCnt="8" custScaleX="111839" custScaleY="198328" custLinFactNeighborX="2117" custLinFactNeighborY="-70128">
        <dgm:presLayoutVars>
          <dgm:bulletEnabled val="1"/>
        </dgm:presLayoutVars>
      </dgm:prSet>
      <dgm:spPr/>
      <dgm:t>
        <a:bodyPr/>
        <a:lstStyle/>
        <a:p>
          <a:endParaRPr lang="ru-RU"/>
        </a:p>
      </dgm:t>
    </dgm:pt>
    <dgm:pt modelId="{DF2CEC73-F275-4A5B-A6F9-2FFD2BA1E3C6}" type="pres">
      <dgm:prSet presAssocID="{9F4BF7EB-15D2-4EF8-AFA1-A0105847683D}" presName="spacing" presStyleCnt="0"/>
      <dgm:spPr/>
    </dgm:pt>
    <dgm:pt modelId="{A8E86DCE-11D3-4E91-B811-FE66F6670774}" type="pres">
      <dgm:prSet presAssocID="{2B512AD8-1B0F-4D19-9DFB-F3C0B00B4B65}" presName="composite" presStyleCnt="0"/>
      <dgm:spPr/>
    </dgm:pt>
    <dgm:pt modelId="{31BFCB86-039D-4AF4-B856-2170C43BFCDC}" type="pres">
      <dgm:prSet presAssocID="{2B512AD8-1B0F-4D19-9DFB-F3C0B00B4B65}" presName="imgShp" presStyleLbl="fgImgPlace1" presStyleIdx="7" presStyleCnt="8" custScaleX="343187" custScaleY="255588" custLinFactX="-100000" custLinFactNeighborX="-196461" custLinFactNeighborY="-74202"/>
      <dgm:spPr>
        <a:blipFill rotWithShape="0">
          <a:blip xmlns:r="http://schemas.openxmlformats.org/officeDocument/2006/relationships" r:embed="rId8"/>
          <a:stretch>
            <a:fillRect/>
          </a:stretch>
        </a:blipFill>
      </dgm:spPr>
    </dgm:pt>
    <dgm:pt modelId="{A2DDC30A-7720-4401-9802-C699DAC3F0B8}" type="pres">
      <dgm:prSet presAssocID="{2B512AD8-1B0F-4D19-9DFB-F3C0B00B4B65}" presName="txShp" presStyleLbl="node1" presStyleIdx="7" presStyleCnt="8" custScaleX="111512" custScaleY="185555" custLinFactNeighborX="1677" custLinFactNeighborY="-81632">
        <dgm:presLayoutVars>
          <dgm:bulletEnabled val="1"/>
        </dgm:presLayoutVars>
      </dgm:prSet>
      <dgm:spPr/>
      <dgm:t>
        <a:bodyPr/>
        <a:lstStyle/>
        <a:p>
          <a:endParaRPr lang="ru-RU"/>
        </a:p>
      </dgm:t>
    </dgm:pt>
  </dgm:ptLst>
  <dgm:cxnLst>
    <dgm:cxn modelId="{665AD15C-C69C-4C55-A689-7506BDD66870}" type="presOf" srcId="{460187E8-E7A3-4A80-AA84-EA724D39ABB7}" destId="{14FB3967-C72C-4F33-B3FA-50E4D25F110F}" srcOrd="0" destOrd="0" presId="urn:microsoft.com/office/officeart/2005/8/layout/vList3"/>
    <dgm:cxn modelId="{42B6FA08-98B3-44D9-8BB7-4B2553BFD80E}" type="presOf" srcId="{98182C93-92BB-444E-9C1B-9EC96554B0E2}" destId="{4CF2E3B7-5EB5-434F-85D6-B66D226C1C2D}" srcOrd="0" destOrd="0" presId="urn:microsoft.com/office/officeart/2005/8/layout/vList3"/>
    <dgm:cxn modelId="{DABB470F-5C47-44FF-8916-03BAF96BC2F6}" type="presOf" srcId="{2B512AD8-1B0F-4D19-9DFB-F3C0B00B4B65}" destId="{A2DDC30A-7720-4401-9802-C699DAC3F0B8}" srcOrd="0" destOrd="0" presId="urn:microsoft.com/office/officeart/2005/8/layout/vList3"/>
    <dgm:cxn modelId="{8D2E5410-737D-471E-8143-B9E8BD4C316E}" type="presOf" srcId="{0F057B52-3A90-4FFA-8AA2-97504647AE12}" destId="{F3FD4FC3-4D19-45D1-85D5-F6D328994B23}" srcOrd="0" destOrd="0" presId="urn:microsoft.com/office/officeart/2005/8/layout/vList3"/>
    <dgm:cxn modelId="{A57C222C-7933-443C-B56F-A867555FA059}" srcId="{3EFD25D7-53D3-43A6-95EC-004AA43213C1}" destId="{6F60DB22-2106-477B-B623-0172FF6EE9E5}" srcOrd="6" destOrd="0" parTransId="{E52197A3-94C7-4488-9DD8-39DB77F5F0BD}" sibTransId="{9F4BF7EB-15D2-4EF8-AFA1-A0105847683D}"/>
    <dgm:cxn modelId="{A807C073-09BF-44D4-AA3E-428E98C81530}" type="presOf" srcId="{F21F60A7-E987-4DE7-9C97-CF2CB25A7923}" destId="{A960E4E7-528B-460E-A64D-E0FC7EA05814}" srcOrd="0" destOrd="0" presId="urn:microsoft.com/office/officeart/2005/8/layout/vList3"/>
    <dgm:cxn modelId="{F133E343-3522-464D-BAB0-25F7AFAB5402}" type="presOf" srcId="{F4A6F1F0-A877-46E5-81C2-3BA95CBBA1B3}" destId="{362DA15D-ABF3-4557-9245-3D2369780203}" srcOrd="0" destOrd="0" presId="urn:microsoft.com/office/officeart/2005/8/layout/vList3"/>
    <dgm:cxn modelId="{725FE9E5-E40C-4663-A7B4-B84696D8FA2E}" srcId="{3EFD25D7-53D3-43A6-95EC-004AA43213C1}" destId="{F4A6F1F0-A877-46E5-81C2-3BA95CBBA1B3}" srcOrd="0" destOrd="0" parTransId="{BE55570E-DA0F-406A-8922-0A53B9453D7A}" sibTransId="{79EAEC79-BD80-45A7-A27B-3229272F24E1}"/>
    <dgm:cxn modelId="{D9F5DE1D-1F9F-4D65-8125-2670AA9CE318}" type="presOf" srcId="{3EFD25D7-53D3-43A6-95EC-004AA43213C1}" destId="{C36F70FC-924B-4A9D-A3C6-F77FED491034}" srcOrd="0" destOrd="0" presId="urn:microsoft.com/office/officeart/2005/8/layout/vList3"/>
    <dgm:cxn modelId="{A3F43C30-B11C-44D1-BF13-55D7059390F9}" type="presOf" srcId="{6F60DB22-2106-477B-B623-0172FF6EE9E5}" destId="{EF994A25-37D1-4514-82CE-B017A5D3728E}" srcOrd="0" destOrd="0" presId="urn:microsoft.com/office/officeart/2005/8/layout/vList3"/>
    <dgm:cxn modelId="{6A72DCD0-AE52-45B4-8ACD-D888A97DB2D9}" srcId="{3EFD25D7-53D3-43A6-95EC-004AA43213C1}" destId="{98182C93-92BB-444E-9C1B-9EC96554B0E2}" srcOrd="3" destOrd="0" parTransId="{FE644BFB-EF1B-44D4-8A6C-02C9008B9533}" sibTransId="{401E0490-A2D1-4393-9B87-DBB1AD315AA0}"/>
    <dgm:cxn modelId="{B4B43D49-629C-4C7C-8E5B-345A8B26A11F}" srcId="{3EFD25D7-53D3-43A6-95EC-004AA43213C1}" destId="{0F057B52-3A90-4FFA-8AA2-97504647AE12}" srcOrd="4" destOrd="0" parTransId="{AE1993BC-B930-49E3-AF7E-D61342A073CB}" sibTransId="{162543AF-D2BD-4F5A-8BD3-457D635326B6}"/>
    <dgm:cxn modelId="{289CB227-F6F6-4ABD-BED7-8DC502BF0D0E}" srcId="{3EFD25D7-53D3-43A6-95EC-004AA43213C1}" destId="{2B512AD8-1B0F-4D19-9DFB-F3C0B00B4B65}" srcOrd="7" destOrd="0" parTransId="{128B5CC6-63D5-4C2E-8AE3-B6D1121B3A73}" sibTransId="{9D941C67-544F-49A8-BDC2-FC6B755E9542}"/>
    <dgm:cxn modelId="{31B46AC8-1FB4-4FB3-B62E-129C49620B4C}" srcId="{3EFD25D7-53D3-43A6-95EC-004AA43213C1}" destId="{CE9240CE-C6F4-43BD-9809-C4F49BCF225F}" srcOrd="5" destOrd="0" parTransId="{9297861C-80BC-454C-BD2D-53B5FD7EC520}" sibTransId="{DA2B1085-7AFB-4CEB-8B09-BC0831A71858}"/>
    <dgm:cxn modelId="{B3C50E79-9CC9-4751-8DFE-33908933FD37}" srcId="{3EFD25D7-53D3-43A6-95EC-004AA43213C1}" destId="{F21F60A7-E987-4DE7-9C97-CF2CB25A7923}" srcOrd="2" destOrd="0" parTransId="{B22B8DF8-AEAD-4CA7-BB52-A8253F914F11}" sibTransId="{35381BD0-75F1-48FA-8FEE-3B8EA3F40F93}"/>
    <dgm:cxn modelId="{0CF5DF71-B864-4FE3-AA3B-A131C0B22D6D}" srcId="{3EFD25D7-53D3-43A6-95EC-004AA43213C1}" destId="{460187E8-E7A3-4A80-AA84-EA724D39ABB7}" srcOrd="1" destOrd="0" parTransId="{29BA0CEC-12B4-4F2D-9417-5551394C12B9}" sibTransId="{AE9312A5-0811-43CD-B97D-2648C8E6F8CB}"/>
    <dgm:cxn modelId="{9306DE08-7817-4B59-9942-5CD5B5A971D1}" type="presOf" srcId="{CE9240CE-C6F4-43BD-9809-C4F49BCF225F}" destId="{8AB05975-2BD8-4C07-B447-309953E84038}" srcOrd="0" destOrd="0" presId="urn:microsoft.com/office/officeart/2005/8/layout/vList3"/>
    <dgm:cxn modelId="{5BF5693A-FF6B-443C-A0CC-29C14968324F}" type="presParOf" srcId="{C36F70FC-924B-4A9D-A3C6-F77FED491034}" destId="{2C6CE1DE-F651-4FD9-AF9A-D80F3F803D74}" srcOrd="0" destOrd="0" presId="urn:microsoft.com/office/officeart/2005/8/layout/vList3"/>
    <dgm:cxn modelId="{710266FD-C27C-49F4-B16F-F6057E6DF584}" type="presParOf" srcId="{2C6CE1DE-F651-4FD9-AF9A-D80F3F803D74}" destId="{1C04CFC2-18FE-440D-9137-408388F3621F}" srcOrd="0" destOrd="0" presId="urn:microsoft.com/office/officeart/2005/8/layout/vList3"/>
    <dgm:cxn modelId="{58789E4D-0D59-458D-817F-F39107DB1F5C}" type="presParOf" srcId="{2C6CE1DE-F651-4FD9-AF9A-D80F3F803D74}" destId="{362DA15D-ABF3-4557-9245-3D2369780203}" srcOrd="1" destOrd="0" presId="urn:microsoft.com/office/officeart/2005/8/layout/vList3"/>
    <dgm:cxn modelId="{466427E3-05E2-4469-AC19-829C8295717A}" type="presParOf" srcId="{C36F70FC-924B-4A9D-A3C6-F77FED491034}" destId="{C0082CAE-4FB5-40E6-9BAA-05C854AE381A}" srcOrd="1" destOrd="0" presId="urn:microsoft.com/office/officeart/2005/8/layout/vList3"/>
    <dgm:cxn modelId="{731500D9-931C-4CA4-B028-B96182B15B0D}" type="presParOf" srcId="{C36F70FC-924B-4A9D-A3C6-F77FED491034}" destId="{2773597E-4A44-415B-8737-D377B222ED60}" srcOrd="2" destOrd="0" presId="urn:microsoft.com/office/officeart/2005/8/layout/vList3"/>
    <dgm:cxn modelId="{5CACB6AA-B011-4387-8AA9-D677099E7E79}" type="presParOf" srcId="{2773597E-4A44-415B-8737-D377B222ED60}" destId="{3A0FE7DE-2A21-4DA0-8222-45F6388891F7}" srcOrd="0" destOrd="0" presId="urn:microsoft.com/office/officeart/2005/8/layout/vList3"/>
    <dgm:cxn modelId="{D54929DA-D787-4391-90B3-CE07A9788F09}" type="presParOf" srcId="{2773597E-4A44-415B-8737-D377B222ED60}" destId="{14FB3967-C72C-4F33-B3FA-50E4D25F110F}" srcOrd="1" destOrd="0" presId="urn:microsoft.com/office/officeart/2005/8/layout/vList3"/>
    <dgm:cxn modelId="{C656FB78-D9C4-4729-8F2B-6A92B47249D9}" type="presParOf" srcId="{C36F70FC-924B-4A9D-A3C6-F77FED491034}" destId="{DC71CDD3-B2C3-4400-A6BF-FD9891B632C5}" srcOrd="3" destOrd="0" presId="urn:microsoft.com/office/officeart/2005/8/layout/vList3"/>
    <dgm:cxn modelId="{EE5E8887-9C75-4A29-9757-E97F09C69B58}" type="presParOf" srcId="{C36F70FC-924B-4A9D-A3C6-F77FED491034}" destId="{83A0E912-BE9C-4A65-BFC5-3CA061C5ACB3}" srcOrd="4" destOrd="0" presId="urn:microsoft.com/office/officeart/2005/8/layout/vList3"/>
    <dgm:cxn modelId="{606FCC8E-C7E7-4054-B013-8363BC53DEC3}" type="presParOf" srcId="{83A0E912-BE9C-4A65-BFC5-3CA061C5ACB3}" destId="{1B293DDE-64F0-42A8-8E2D-CE8EF8D5D20F}" srcOrd="0" destOrd="0" presId="urn:microsoft.com/office/officeart/2005/8/layout/vList3"/>
    <dgm:cxn modelId="{2E92E293-3F6F-49B6-8FC8-2AC9BC54C952}" type="presParOf" srcId="{83A0E912-BE9C-4A65-BFC5-3CA061C5ACB3}" destId="{A960E4E7-528B-460E-A64D-E0FC7EA05814}" srcOrd="1" destOrd="0" presId="urn:microsoft.com/office/officeart/2005/8/layout/vList3"/>
    <dgm:cxn modelId="{7C260F17-646C-4E97-87FB-E36CDBF31088}" type="presParOf" srcId="{C36F70FC-924B-4A9D-A3C6-F77FED491034}" destId="{827BD050-AFF5-4170-8CC4-926E7C2DBF2E}" srcOrd="5" destOrd="0" presId="urn:microsoft.com/office/officeart/2005/8/layout/vList3"/>
    <dgm:cxn modelId="{B0D52DA3-6120-4520-BB76-6E8E6C021F4E}" type="presParOf" srcId="{C36F70FC-924B-4A9D-A3C6-F77FED491034}" destId="{40663642-6A07-4E79-AC3D-E336E7859585}" srcOrd="6" destOrd="0" presId="urn:microsoft.com/office/officeart/2005/8/layout/vList3"/>
    <dgm:cxn modelId="{7D9F06CD-F7A0-4C72-A0C3-E2B5130D601D}" type="presParOf" srcId="{40663642-6A07-4E79-AC3D-E336E7859585}" destId="{EECB5C8F-A2BC-44CA-B65F-C3BCC42D3F89}" srcOrd="0" destOrd="0" presId="urn:microsoft.com/office/officeart/2005/8/layout/vList3"/>
    <dgm:cxn modelId="{B25A9000-640C-4B61-8D49-9313F2E4BA42}" type="presParOf" srcId="{40663642-6A07-4E79-AC3D-E336E7859585}" destId="{4CF2E3B7-5EB5-434F-85D6-B66D226C1C2D}" srcOrd="1" destOrd="0" presId="urn:microsoft.com/office/officeart/2005/8/layout/vList3"/>
    <dgm:cxn modelId="{2F029CF8-C6CE-4335-8845-487A71BF3748}" type="presParOf" srcId="{C36F70FC-924B-4A9D-A3C6-F77FED491034}" destId="{7622C2C3-7CB9-4D71-AC8B-EB7CD8A93E73}" srcOrd="7" destOrd="0" presId="urn:microsoft.com/office/officeart/2005/8/layout/vList3"/>
    <dgm:cxn modelId="{9768477C-99A4-449B-91A7-628828340378}" type="presParOf" srcId="{C36F70FC-924B-4A9D-A3C6-F77FED491034}" destId="{B572D628-EC79-4AAF-B740-FE5FD3186C6C}" srcOrd="8" destOrd="0" presId="urn:microsoft.com/office/officeart/2005/8/layout/vList3"/>
    <dgm:cxn modelId="{EC3FFD64-8900-4D42-AA5C-252DF8D2B1FE}" type="presParOf" srcId="{B572D628-EC79-4AAF-B740-FE5FD3186C6C}" destId="{B7B80956-95C8-4371-8EA4-D56986488AEB}" srcOrd="0" destOrd="0" presId="urn:microsoft.com/office/officeart/2005/8/layout/vList3"/>
    <dgm:cxn modelId="{663B11E5-4E25-4203-BBED-4AF2BA0D5222}" type="presParOf" srcId="{B572D628-EC79-4AAF-B740-FE5FD3186C6C}" destId="{F3FD4FC3-4D19-45D1-85D5-F6D328994B23}" srcOrd="1" destOrd="0" presId="urn:microsoft.com/office/officeart/2005/8/layout/vList3"/>
    <dgm:cxn modelId="{F670FC74-5B5A-4858-8702-32562AB7EE39}" type="presParOf" srcId="{C36F70FC-924B-4A9D-A3C6-F77FED491034}" destId="{57FDBD00-6D1F-49AC-B690-875B7306F88E}" srcOrd="9" destOrd="0" presId="urn:microsoft.com/office/officeart/2005/8/layout/vList3"/>
    <dgm:cxn modelId="{E2CEC7CD-1413-40AF-8124-3E80B6272D5A}" type="presParOf" srcId="{C36F70FC-924B-4A9D-A3C6-F77FED491034}" destId="{21BCCBB3-22B1-4DDE-801A-78D79FA81BB5}" srcOrd="10" destOrd="0" presId="urn:microsoft.com/office/officeart/2005/8/layout/vList3"/>
    <dgm:cxn modelId="{3DE750A4-ED61-48D3-BCEB-27D5239DCED1}" type="presParOf" srcId="{21BCCBB3-22B1-4DDE-801A-78D79FA81BB5}" destId="{3D8A2F09-E6E7-4F7F-9889-AD55E0028EBA}" srcOrd="0" destOrd="0" presId="urn:microsoft.com/office/officeart/2005/8/layout/vList3"/>
    <dgm:cxn modelId="{CC1FCDC4-668C-432E-A733-BAC5B17BDDE0}" type="presParOf" srcId="{21BCCBB3-22B1-4DDE-801A-78D79FA81BB5}" destId="{8AB05975-2BD8-4C07-B447-309953E84038}" srcOrd="1" destOrd="0" presId="urn:microsoft.com/office/officeart/2005/8/layout/vList3"/>
    <dgm:cxn modelId="{F7B08BA4-C9F7-4BBF-A7F1-FE1E634F1BC1}" type="presParOf" srcId="{C36F70FC-924B-4A9D-A3C6-F77FED491034}" destId="{9C512789-482C-4209-A7FA-D97EAF2DCE11}" srcOrd="11" destOrd="0" presId="urn:microsoft.com/office/officeart/2005/8/layout/vList3"/>
    <dgm:cxn modelId="{59A223DE-5753-4429-A329-3B29B3603809}" type="presParOf" srcId="{C36F70FC-924B-4A9D-A3C6-F77FED491034}" destId="{E2383604-D9EE-4F43-AA3C-95CE2275A324}" srcOrd="12" destOrd="0" presId="urn:microsoft.com/office/officeart/2005/8/layout/vList3"/>
    <dgm:cxn modelId="{7EA0C63C-9BF0-403A-8002-59916E2D0305}" type="presParOf" srcId="{E2383604-D9EE-4F43-AA3C-95CE2275A324}" destId="{84285CB8-5BAC-40AF-A937-D898269C9461}" srcOrd="0" destOrd="0" presId="urn:microsoft.com/office/officeart/2005/8/layout/vList3"/>
    <dgm:cxn modelId="{B6D01996-6301-48FA-9438-476F88FE17F2}" type="presParOf" srcId="{E2383604-D9EE-4F43-AA3C-95CE2275A324}" destId="{EF994A25-37D1-4514-82CE-B017A5D3728E}" srcOrd="1" destOrd="0" presId="urn:microsoft.com/office/officeart/2005/8/layout/vList3"/>
    <dgm:cxn modelId="{639B2EF0-D549-4AB4-BF86-ABAF5AE9C7D4}" type="presParOf" srcId="{C36F70FC-924B-4A9D-A3C6-F77FED491034}" destId="{DF2CEC73-F275-4A5B-A6F9-2FFD2BA1E3C6}" srcOrd="13" destOrd="0" presId="urn:microsoft.com/office/officeart/2005/8/layout/vList3"/>
    <dgm:cxn modelId="{7DE4DAF3-B0AF-48F0-A6E7-7346AF53C0E3}" type="presParOf" srcId="{C36F70FC-924B-4A9D-A3C6-F77FED491034}" destId="{A8E86DCE-11D3-4E91-B811-FE66F6670774}" srcOrd="14" destOrd="0" presId="urn:microsoft.com/office/officeart/2005/8/layout/vList3"/>
    <dgm:cxn modelId="{AF11789F-005F-4DD9-9E37-75A858D5D00F}" type="presParOf" srcId="{A8E86DCE-11D3-4E91-B811-FE66F6670774}" destId="{31BFCB86-039D-4AF4-B856-2170C43BFCDC}" srcOrd="0" destOrd="0" presId="urn:microsoft.com/office/officeart/2005/8/layout/vList3"/>
    <dgm:cxn modelId="{360E4F57-E8AA-40E8-8DA5-070F5E2B7CA7}" type="presParOf" srcId="{A8E86DCE-11D3-4E91-B811-FE66F6670774}" destId="{A2DDC30A-7720-4401-9802-C699DAC3F0B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64506-84A1-415A-9E6D-131A89CE80A8}">
      <dsp:nvSpPr>
        <dsp:cNvPr id="0" name=""/>
        <dsp:cNvSpPr/>
      </dsp:nvSpPr>
      <dsp:spPr>
        <a:xfrm>
          <a:off x="3924435" y="1440410"/>
          <a:ext cx="2844106" cy="452205"/>
        </a:xfrm>
        <a:custGeom>
          <a:avLst/>
          <a:gdLst/>
          <a:ahLst/>
          <a:cxnLst/>
          <a:rect l="0" t="0" r="0" b="0"/>
          <a:pathLst>
            <a:path>
              <a:moveTo>
                <a:pt x="0" y="0"/>
              </a:moveTo>
              <a:lnTo>
                <a:pt x="0" y="226102"/>
              </a:lnTo>
              <a:lnTo>
                <a:pt x="2844106" y="226102"/>
              </a:lnTo>
              <a:lnTo>
                <a:pt x="2844106" y="45220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947214-C55B-4F0D-9B46-C533AFF9B5C6}">
      <dsp:nvSpPr>
        <dsp:cNvPr id="0" name=""/>
        <dsp:cNvSpPr/>
      </dsp:nvSpPr>
      <dsp:spPr>
        <a:xfrm>
          <a:off x="3878715" y="1440410"/>
          <a:ext cx="91440" cy="452205"/>
        </a:xfrm>
        <a:custGeom>
          <a:avLst/>
          <a:gdLst/>
          <a:ahLst/>
          <a:cxnLst/>
          <a:rect l="0" t="0" r="0" b="0"/>
          <a:pathLst>
            <a:path>
              <a:moveTo>
                <a:pt x="45720" y="0"/>
              </a:moveTo>
              <a:lnTo>
                <a:pt x="45720" y="45220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E2B737-4C81-4C36-B323-F9E92ADBF5DB}">
      <dsp:nvSpPr>
        <dsp:cNvPr id="0" name=""/>
        <dsp:cNvSpPr/>
      </dsp:nvSpPr>
      <dsp:spPr>
        <a:xfrm>
          <a:off x="1080329" y="1440410"/>
          <a:ext cx="2844106" cy="452205"/>
        </a:xfrm>
        <a:custGeom>
          <a:avLst/>
          <a:gdLst/>
          <a:ahLst/>
          <a:cxnLst/>
          <a:rect l="0" t="0" r="0" b="0"/>
          <a:pathLst>
            <a:path>
              <a:moveTo>
                <a:pt x="2844106" y="0"/>
              </a:moveTo>
              <a:lnTo>
                <a:pt x="2844106" y="226102"/>
              </a:lnTo>
              <a:lnTo>
                <a:pt x="0" y="226102"/>
              </a:lnTo>
              <a:lnTo>
                <a:pt x="0" y="45220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5BE821-1DC3-4440-B528-476B8F95A1BB}">
      <dsp:nvSpPr>
        <dsp:cNvPr id="0" name=""/>
        <dsp:cNvSpPr/>
      </dsp:nvSpPr>
      <dsp:spPr>
        <a:xfrm>
          <a:off x="444291" y="363729"/>
          <a:ext cx="6960289" cy="1076680"/>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glow rad="139700">
            <a:schemeClr val="accent1">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Консолидированный бюджет Никольского района</a:t>
          </a:r>
          <a:endParaRPr lang="ru-RU" sz="2800" kern="1200" dirty="0"/>
        </a:p>
      </dsp:txBody>
      <dsp:txXfrm>
        <a:off x="444291" y="363729"/>
        <a:ext cx="6960289" cy="1076680"/>
      </dsp:txXfrm>
    </dsp:sp>
    <dsp:sp modelId="{8545FDF9-24A6-4544-BB0D-593DF8E29E58}">
      <dsp:nvSpPr>
        <dsp:cNvPr id="0" name=""/>
        <dsp:cNvSpPr/>
      </dsp:nvSpPr>
      <dsp:spPr>
        <a:xfrm>
          <a:off x="3648" y="1892616"/>
          <a:ext cx="2153361" cy="1076680"/>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glow rad="139700">
            <a:schemeClr val="accent1">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1"/>
              </a:solidFill>
            </a:rPr>
            <a:t>Районный бюджет</a:t>
          </a:r>
          <a:endParaRPr lang="ru-RU" sz="2800" kern="1200" dirty="0">
            <a:solidFill>
              <a:schemeClr val="tx1"/>
            </a:solidFill>
          </a:endParaRPr>
        </a:p>
      </dsp:txBody>
      <dsp:txXfrm>
        <a:off x="3648" y="1892616"/>
        <a:ext cx="2153361" cy="1076680"/>
      </dsp:txXfrm>
    </dsp:sp>
    <dsp:sp modelId="{E5AB88C3-AA4D-4B5D-BAB4-BE0F3406B16B}">
      <dsp:nvSpPr>
        <dsp:cNvPr id="0" name=""/>
        <dsp:cNvSpPr/>
      </dsp:nvSpPr>
      <dsp:spPr>
        <a:xfrm>
          <a:off x="2609216" y="1892616"/>
          <a:ext cx="2630439" cy="3360278"/>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glow rad="139700">
            <a:schemeClr val="accent1">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solidFill>
                <a:schemeClr val="tx1"/>
              </a:solidFill>
            </a:rPr>
            <a:t>Бюджеты сельских поселений:</a:t>
          </a:r>
        </a:p>
        <a:p>
          <a:pPr lvl="0" algn="ctr" defTabSz="1022350">
            <a:lnSpc>
              <a:spcPct val="90000"/>
            </a:lnSpc>
            <a:spcBef>
              <a:spcPct val="0"/>
            </a:spcBef>
            <a:spcAft>
              <a:spcPct val="35000"/>
            </a:spcAft>
          </a:pPr>
          <a:r>
            <a:rPr lang="ru-RU" sz="2300" b="0" i="0" u="none" kern="1200" dirty="0" err="1" smtClean="0"/>
            <a:t>Аргуновское</a:t>
          </a:r>
          <a:r>
            <a:rPr lang="ru-RU" sz="2300" b="0" i="0" u="none" kern="1200" dirty="0" smtClean="0"/>
            <a:t> </a:t>
          </a:r>
          <a:endParaRPr lang="ru-RU" sz="2300" kern="1200" dirty="0" smtClean="0"/>
        </a:p>
        <a:p>
          <a:pPr lvl="0" algn="ctr" defTabSz="1022350">
            <a:lnSpc>
              <a:spcPct val="90000"/>
            </a:lnSpc>
            <a:spcBef>
              <a:spcPct val="0"/>
            </a:spcBef>
            <a:spcAft>
              <a:spcPct val="35000"/>
            </a:spcAft>
          </a:pPr>
          <a:r>
            <a:rPr lang="ru-RU" sz="2300" b="0" i="0" u="none" kern="1200" dirty="0" err="1" smtClean="0"/>
            <a:t>Завражское</a:t>
          </a:r>
          <a:r>
            <a:rPr lang="ru-RU" sz="2300" b="0" i="0" u="none" kern="1200" dirty="0" smtClean="0"/>
            <a:t> </a:t>
          </a:r>
          <a:endParaRPr lang="ru-RU" sz="2300" kern="1200" dirty="0" smtClean="0"/>
        </a:p>
        <a:p>
          <a:pPr lvl="0" algn="ctr" defTabSz="1022350">
            <a:lnSpc>
              <a:spcPct val="90000"/>
            </a:lnSpc>
            <a:spcBef>
              <a:spcPct val="0"/>
            </a:spcBef>
            <a:spcAft>
              <a:spcPct val="35000"/>
            </a:spcAft>
          </a:pPr>
          <a:r>
            <a:rPr lang="ru-RU" sz="2300" b="0" i="0" u="none" kern="1200" dirty="0" err="1" smtClean="0"/>
            <a:t>Зеленцовское</a:t>
          </a:r>
          <a:r>
            <a:rPr lang="ru-RU" sz="2300" b="0" i="0" u="none" kern="1200" dirty="0" smtClean="0"/>
            <a:t> </a:t>
          </a:r>
          <a:endParaRPr lang="ru-RU" sz="23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ru-RU" sz="2300" b="0" i="0" u="none" kern="1200" dirty="0" err="1" smtClean="0"/>
            <a:t>Кемское</a:t>
          </a:r>
          <a:endParaRPr lang="ru-RU" sz="2300" kern="1200" dirty="0" smtClean="0"/>
        </a:p>
        <a:p>
          <a:pPr lvl="0" algn="ctr" defTabSz="1022350">
            <a:lnSpc>
              <a:spcPct val="90000"/>
            </a:lnSpc>
            <a:spcBef>
              <a:spcPct val="0"/>
            </a:spcBef>
            <a:spcAft>
              <a:spcPct val="35000"/>
            </a:spcAft>
          </a:pPr>
          <a:r>
            <a:rPr lang="ru-RU" sz="2300" b="0" i="0" u="none" kern="1200" dirty="0" err="1" smtClean="0"/>
            <a:t>Краснополянское</a:t>
          </a:r>
          <a:r>
            <a:rPr lang="ru-RU" sz="2300" b="0" i="0" u="none" kern="1200" dirty="0" smtClean="0"/>
            <a:t> </a:t>
          </a:r>
        </a:p>
        <a:p>
          <a:pPr lvl="0" algn="ctr" defTabSz="1022350">
            <a:lnSpc>
              <a:spcPct val="90000"/>
            </a:lnSpc>
            <a:spcBef>
              <a:spcPct val="0"/>
            </a:spcBef>
            <a:spcAft>
              <a:spcPct val="35000"/>
            </a:spcAft>
          </a:pPr>
          <a:r>
            <a:rPr lang="ru-RU" sz="2300" b="0" i="0" u="none" kern="1200" dirty="0" smtClean="0"/>
            <a:t>Никольское</a:t>
          </a:r>
          <a:endParaRPr lang="ru-RU" sz="2300" kern="1200" dirty="0" smtClean="0"/>
        </a:p>
      </dsp:txBody>
      <dsp:txXfrm>
        <a:off x="2609216" y="1892616"/>
        <a:ext cx="2630439" cy="3360278"/>
      </dsp:txXfrm>
    </dsp:sp>
    <dsp:sp modelId="{39C20212-044D-4BA5-A991-255EFB20DF4B}">
      <dsp:nvSpPr>
        <dsp:cNvPr id="0" name=""/>
        <dsp:cNvSpPr/>
      </dsp:nvSpPr>
      <dsp:spPr>
        <a:xfrm>
          <a:off x="5691861" y="1892616"/>
          <a:ext cx="2153361" cy="1076680"/>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glow rad="139700">
            <a:schemeClr val="accent1">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1"/>
              </a:solidFill>
            </a:rPr>
            <a:t>Бюджет МО г.Никольск</a:t>
          </a:r>
          <a:endParaRPr lang="ru-RU" sz="2800" kern="1200" dirty="0">
            <a:solidFill>
              <a:schemeClr val="tx1"/>
            </a:solidFill>
          </a:endParaRPr>
        </a:p>
      </dsp:txBody>
      <dsp:txXfrm>
        <a:off x="5691861" y="1892616"/>
        <a:ext cx="2153361" cy="10766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E8D91-BF64-45CF-B991-CC05F42CF9C4}">
      <dsp:nvSpPr>
        <dsp:cNvPr id="0" name=""/>
        <dsp:cNvSpPr/>
      </dsp:nvSpPr>
      <dsp:spPr>
        <a:xfrm>
          <a:off x="0" y="-39797"/>
          <a:ext cx="6612447" cy="1446691"/>
        </a:xfrm>
        <a:prstGeom prst="roundRect">
          <a:avLst>
            <a:gd name="adj" fmla="val 10000"/>
          </a:avLst>
        </a:prstGeom>
        <a:solidFill>
          <a:schemeClr val="accent1">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800" kern="1200" dirty="0" smtClean="0">
              <a:solidFill>
                <a:srgbClr val="3366FF"/>
              </a:solidFill>
              <a:latin typeface="Times New Roman" pitchFamily="18" charset="0"/>
              <a:cs typeface="Times New Roman" pitchFamily="18" charset="0"/>
            </a:rPr>
            <a:t>Расходы бюджета - </a:t>
          </a:r>
        </a:p>
        <a:p>
          <a:pPr marL="0" marR="0" lvl="0" indent="0" algn="ctr" defTabSz="914400" eaLnBrk="1" fontAlgn="auto" latinLnBrk="0" hangingPunct="1">
            <a:lnSpc>
              <a:spcPct val="100000"/>
            </a:lnSpc>
            <a:spcBef>
              <a:spcPct val="0"/>
            </a:spcBef>
            <a:spcAft>
              <a:spcPts val="0"/>
            </a:spcAft>
            <a:buClrTx/>
            <a:buSzTx/>
            <a:buFontTx/>
            <a:buNone/>
            <a:tabLst/>
            <a:defRPr/>
          </a:pPr>
          <a:r>
            <a:rPr lang="ru-RU" sz="1050" kern="1200" dirty="0" smtClean="0">
              <a:solidFill>
                <a:schemeClr val="tx1"/>
              </a:solidFill>
              <a:latin typeface="Times New Roman" pitchFamily="18" charset="0"/>
              <a:cs typeface="Times New Roman" pitchFamily="18" charset="0"/>
            </a:rPr>
            <a:t>это </a:t>
          </a:r>
          <a:r>
            <a:rPr lang="ru-RU" sz="1400" kern="1200" dirty="0" smtClean="0">
              <a:solidFill>
                <a:schemeClr val="tx1"/>
              </a:solidFill>
              <a:latin typeface="Times New Roman" pitchFamily="18" charset="0"/>
              <a:cs typeface="Times New Roman" pitchFamily="18" charset="0"/>
            </a:rPr>
            <a:t>денежные средства, направляемые на финансовое обеспечение функций государства и удовлетворение общественных потребностей населения во всех сферах: образовании, здравоохранении, жилищно-коммунальном хозяйстве, физкультуре, культуре и других.</a:t>
          </a:r>
          <a:endParaRPr lang="ru-RU" sz="1400" kern="1200" dirty="0" smtClean="0">
            <a:solidFill>
              <a:schemeClr val="tx1"/>
            </a:solidFill>
          </a:endParaRPr>
        </a:p>
        <a:p>
          <a:pPr lvl="0" algn="ctr" defTabSz="266700">
            <a:lnSpc>
              <a:spcPct val="90000"/>
            </a:lnSpc>
            <a:spcBef>
              <a:spcPct val="0"/>
            </a:spcBef>
            <a:spcAft>
              <a:spcPct val="35000"/>
            </a:spcAft>
          </a:pPr>
          <a:endParaRPr lang="ru-RU" sz="1400" kern="1200" dirty="0" smtClean="0">
            <a:solidFill>
              <a:schemeClr val="tx1"/>
            </a:solidFill>
            <a:latin typeface="Times New Roman" pitchFamily="18" charset="0"/>
            <a:cs typeface="Times New Roman" pitchFamily="18" charset="0"/>
          </a:endParaRPr>
        </a:p>
      </dsp:txBody>
      <dsp:txXfrm>
        <a:off x="42372" y="2575"/>
        <a:ext cx="6527703" cy="1361947"/>
      </dsp:txXfrm>
    </dsp:sp>
    <dsp:sp modelId="{38DC5FE0-9DAE-4D6D-894A-F6ADD971E94B}">
      <dsp:nvSpPr>
        <dsp:cNvPr id="0" name=""/>
        <dsp:cNvSpPr/>
      </dsp:nvSpPr>
      <dsp:spPr>
        <a:xfrm rot="2433599">
          <a:off x="4389435" y="1425341"/>
          <a:ext cx="341073" cy="3045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4480800" y="1486251"/>
        <a:ext cx="158343" cy="182730"/>
      </dsp:txXfrm>
    </dsp:sp>
    <dsp:sp modelId="{15BF8F58-944F-46EE-A2E9-54D21652FE3D}">
      <dsp:nvSpPr>
        <dsp:cNvPr id="0" name=""/>
        <dsp:cNvSpPr/>
      </dsp:nvSpPr>
      <dsp:spPr>
        <a:xfrm>
          <a:off x="3557944" y="1684120"/>
          <a:ext cx="2851286" cy="870143"/>
        </a:xfrm>
        <a:prstGeom prst="roundRect">
          <a:avLst>
            <a:gd name="adj" fmla="val 10000"/>
          </a:avLst>
        </a:prstGeom>
        <a:solidFill>
          <a:schemeClr val="accent2">
            <a:lumMod val="40000"/>
            <a:lumOff val="6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3366FF"/>
              </a:solidFill>
            </a:rPr>
            <a:t>Другие категории </a:t>
          </a:r>
          <a:r>
            <a:rPr lang="ru-RU" sz="1200" kern="1200" dirty="0" smtClean="0">
              <a:solidFill>
                <a:schemeClr val="tx1"/>
              </a:solidFill>
            </a:rPr>
            <a:t>расходов, например: ЖКХ, охрана окружающей среды, национальная экономика, национальная оборона и др.</a:t>
          </a:r>
          <a:endParaRPr lang="ru-RU" sz="1200" kern="1200" dirty="0">
            <a:solidFill>
              <a:schemeClr val="tx1"/>
            </a:solidFill>
          </a:endParaRPr>
        </a:p>
      </dsp:txBody>
      <dsp:txXfrm>
        <a:off x="3583430" y="1709606"/>
        <a:ext cx="2800314" cy="819171"/>
      </dsp:txXfrm>
    </dsp:sp>
    <dsp:sp modelId="{DE627CA7-9B0A-4175-81AA-91732525D704}">
      <dsp:nvSpPr>
        <dsp:cNvPr id="0" name=""/>
        <dsp:cNvSpPr/>
      </dsp:nvSpPr>
      <dsp:spPr>
        <a:xfrm rot="10799997">
          <a:off x="3055806" y="1966918"/>
          <a:ext cx="341073" cy="3045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3147171" y="2027828"/>
        <a:ext cx="158343" cy="182730"/>
      </dsp:txXfrm>
    </dsp:sp>
    <dsp:sp modelId="{542DE3E4-E303-4172-8166-B7EBA18D8E41}">
      <dsp:nvSpPr>
        <dsp:cNvPr id="0" name=""/>
        <dsp:cNvSpPr/>
      </dsp:nvSpPr>
      <dsp:spPr>
        <a:xfrm>
          <a:off x="0" y="1684123"/>
          <a:ext cx="2894741" cy="870143"/>
        </a:xfrm>
        <a:prstGeom prst="roundRect">
          <a:avLst>
            <a:gd name="adj" fmla="val 10000"/>
          </a:avLst>
        </a:prstGeom>
        <a:solidFill>
          <a:srgbClr val="92D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3366FF"/>
              </a:solidFill>
            </a:rPr>
            <a:t>Социальная направленность </a:t>
          </a:r>
          <a:r>
            <a:rPr lang="ru-RU" sz="1200" kern="1200" dirty="0" smtClean="0">
              <a:solidFill>
                <a:schemeClr val="tx1"/>
              </a:solidFill>
            </a:rPr>
            <a:t>расходов,  например: образование, здравоохранение, социальная политика, культура и др.</a:t>
          </a:r>
          <a:endParaRPr lang="ru-RU" sz="1200" kern="1200" dirty="0">
            <a:solidFill>
              <a:schemeClr val="tx1"/>
            </a:solidFill>
          </a:endParaRPr>
        </a:p>
      </dsp:txBody>
      <dsp:txXfrm>
        <a:off x="25486" y="1709609"/>
        <a:ext cx="2843769" cy="819171"/>
      </dsp:txXfrm>
    </dsp:sp>
    <dsp:sp modelId="{F0767B09-AA8B-481D-82EF-E8D5504AFA33}">
      <dsp:nvSpPr>
        <dsp:cNvPr id="0" name=""/>
        <dsp:cNvSpPr/>
      </dsp:nvSpPr>
      <dsp:spPr>
        <a:xfrm rot="19339202">
          <a:off x="1802809" y="1408628"/>
          <a:ext cx="341073" cy="3045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894174" y="1469538"/>
        <a:ext cx="158343" cy="182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70C9-4B71-40FD-B0FF-108A3C5B79EB}">
      <dsp:nvSpPr>
        <dsp:cNvPr id="0" name=""/>
        <dsp:cNvSpPr/>
      </dsp:nvSpPr>
      <dsp:spPr>
        <a:xfrm>
          <a:off x="4635282" y="647177"/>
          <a:ext cx="2893149" cy="551781"/>
        </a:xfrm>
        <a:custGeom>
          <a:avLst/>
          <a:gdLst/>
          <a:ahLst/>
          <a:cxnLst/>
          <a:rect l="0" t="0" r="0" b="0"/>
          <a:pathLst>
            <a:path>
              <a:moveTo>
                <a:pt x="0" y="0"/>
              </a:moveTo>
              <a:lnTo>
                <a:pt x="0" y="289248"/>
              </a:lnTo>
              <a:lnTo>
                <a:pt x="2893149" y="289248"/>
              </a:lnTo>
              <a:lnTo>
                <a:pt x="2893149" y="5517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CDD30-3672-40B0-97B8-81951B39E9E2}">
      <dsp:nvSpPr>
        <dsp:cNvPr id="0" name=""/>
        <dsp:cNvSpPr/>
      </dsp:nvSpPr>
      <dsp:spPr>
        <a:xfrm>
          <a:off x="4575173" y="647177"/>
          <a:ext cx="91440" cy="551781"/>
        </a:xfrm>
        <a:custGeom>
          <a:avLst/>
          <a:gdLst/>
          <a:ahLst/>
          <a:cxnLst/>
          <a:rect l="0" t="0" r="0" b="0"/>
          <a:pathLst>
            <a:path>
              <a:moveTo>
                <a:pt x="60109" y="0"/>
              </a:moveTo>
              <a:lnTo>
                <a:pt x="60109" y="289248"/>
              </a:lnTo>
              <a:lnTo>
                <a:pt x="45720" y="289248"/>
              </a:lnTo>
              <a:lnTo>
                <a:pt x="45720" y="5517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24259-4B21-4343-9A21-20E6D549C7DE}">
      <dsp:nvSpPr>
        <dsp:cNvPr id="0" name=""/>
        <dsp:cNvSpPr/>
      </dsp:nvSpPr>
      <dsp:spPr>
        <a:xfrm>
          <a:off x="1635007" y="647177"/>
          <a:ext cx="3000274" cy="551781"/>
        </a:xfrm>
        <a:custGeom>
          <a:avLst/>
          <a:gdLst/>
          <a:ahLst/>
          <a:cxnLst/>
          <a:rect l="0" t="0" r="0" b="0"/>
          <a:pathLst>
            <a:path>
              <a:moveTo>
                <a:pt x="3000274" y="0"/>
              </a:moveTo>
              <a:lnTo>
                <a:pt x="3000274" y="289248"/>
              </a:lnTo>
              <a:lnTo>
                <a:pt x="0" y="289248"/>
              </a:lnTo>
              <a:lnTo>
                <a:pt x="0" y="5517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E369D2-7370-40AA-9E4F-3354DDAB297B}">
      <dsp:nvSpPr>
        <dsp:cNvPr id="0" name=""/>
        <dsp:cNvSpPr/>
      </dsp:nvSpPr>
      <dsp:spPr>
        <a:xfrm>
          <a:off x="1331632" y="72006"/>
          <a:ext cx="6607300" cy="575171"/>
        </a:xfrm>
        <a:prstGeom prst="rect">
          <a:avLst/>
        </a:prstGeom>
        <a:solidFill>
          <a:schemeClr val="accent2">
            <a:lumMod val="60000"/>
            <a:lumOff val="40000"/>
          </a:schemeClr>
        </a:solidFill>
        <a:ln w="25400" cap="flat" cmpd="sng" algn="ctr">
          <a:solidFill>
            <a:schemeClr val="accent2">
              <a:lumMod val="60000"/>
              <a:lumOff val="4000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2060"/>
              </a:solidFill>
              <a:latin typeface="Times New Roman" pitchFamily="18" charset="0"/>
              <a:cs typeface="Times New Roman" pitchFamily="18" charset="0"/>
            </a:rPr>
            <a:t>Доходы бюджета – безвозмездные и безвозвратные поступления денежных средств в бюджет</a:t>
          </a:r>
          <a:endParaRPr lang="ru-RU" sz="2000" kern="1200" dirty="0">
            <a:solidFill>
              <a:srgbClr val="002060"/>
            </a:solidFill>
            <a:latin typeface="Times New Roman" pitchFamily="18" charset="0"/>
            <a:cs typeface="Times New Roman" pitchFamily="18" charset="0"/>
          </a:endParaRPr>
        </a:p>
      </dsp:txBody>
      <dsp:txXfrm>
        <a:off x="1331632" y="72006"/>
        <a:ext cx="6607300" cy="575171"/>
      </dsp:txXfrm>
    </dsp:sp>
    <dsp:sp modelId="{899CCE9E-ECCD-4002-B4AD-EF7C8635C1A1}">
      <dsp:nvSpPr>
        <dsp:cNvPr id="0" name=""/>
        <dsp:cNvSpPr/>
      </dsp:nvSpPr>
      <dsp:spPr>
        <a:xfrm>
          <a:off x="306504" y="1198959"/>
          <a:ext cx="2657007" cy="6986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1397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НАЛОГОВЫЕ ДОХОДЫ</a:t>
          </a:r>
          <a:endParaRPr lang="ru-RU" sz="2000" kern="1200" dirty="0"/>
        </a:p>
      </dsp:txBody>
      <dsp:txXfrm>
        <a:off x="306504" y="1198959"/>
        <a:ext cx="2657007" cy="698612"/>
      </dsp:txXfrm>
    </dsp:sp>
    <dsp:sp modelId="{88CAD3D1-3560-4852-8A50-41698641524B}">
      <dsp:nvSpPr>
        <dsp:cNvPr id="0" name=""/>
        <dsp:cNvSpPr/>
      </dsp:nvSpPr>
      <dsp:spPr>
        <a:xfrm>
          <a:off x="3157110" y="1198959"/>
          <a:ext cx="2927565" cy="6986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1397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НЕНАЛОГОВЫЕ ДОХОДЫ</a:t>
          </a:r>
          <a:endParaRPr lang="ru-RU" sz="2000" kern="1200" dirty="0"/>
        </a:p>
      </dsp:txBody>
      <dsp:txXfrm>
        <a:off x="3157110" y="1198959"/>
        <a:ext cx="2927565" cy="698612"/>
      </dsp:txXfrm>
    </dsp:sp>
    <dsp:sp modelId="{73990051-76DC-4D0D-8A49-4F280B39F688}">
      <dsp:nvSpPr>
        <dsp:cNvPr id="0" name=""/>
        <dsp:cNvSpPr/>
      </dsp:nvSpPr>
      <dsp:spPr>
        <a:xfrm>
          <a:off x="6278275" y="1198959"/>
          <a:ext cx="2500312" cy="6986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БЕЗВОЗМЕЗДНЫЕ ПОСТУПЛЕНИЯ</a:t>
          </a:r>
          <a:endParaRPr lang="ru-RU" sz="2000" kern="1200" dirty="0"/>
        </a:p>
      </dsp:txBody>
      <dsp:txXfrm>
        <a:off x="6278275" y="1198959"/>
        <a:ext cx="2500312" cy="698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58D80-4554-4B40-831A-15B4E2FE85B1}">
      <dsp:nvSpPr>
        <dsp:cNvPr id="0" name=""/>
        <dsp:cNvSpPr/>
      </dsp:nvSpPr>
      <dsp:spPr>
        <a:xfrm rot="5400000">
          <a:off x="5177813" y="-2196712"/>
          <a:ext cx="612630" cy="516153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Позволяет сформировать доходы для выполнения функций государства</a:t>
          </a:r>
          <a:endParaRPr lang="ru-RU" sz="1700" kern="1200" dirty="0"/>
        </a:p>
      </dsp:txBody>
      <dsp:txXfrm rot="-5400000">
        <a:off x="2903362" y="107645"/>
        <a:ext cx="5131627" cy="552818"/>
      </dsp:txXfrm>
    </dsp:sp>
    <dsp:sp modelId="{4B0AB742-15E9-47A1-85AC-B4DADB4F2167}">
      <dsp:nvSpPr>
        <dsp:cNvPr id="0" name=""/>
        <dsp:cNvSpPr/>
      </dsp:nvSpPr>
      <dsp:spPr>
        <a:xfrm>
          <a:off x="0" y="3"/>
          <a:ext cx="2903362" cy="765788"/>
        </a:xfrm>
        <a:prstGeom prst="roundRect">
          <a:avLst/>
        </a:prstGeom>
        <a:solidFill>
          <a:schemeClr val="accent3">
            <a:hueOff val="0"/>
            <a:satOff val="0"/>
            <a:lumOff val="0"/>
            <a:alpha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46050" prst="convex"/>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smtClean="0"/>
            <a:t>Фискальная</a:t>
          </a:r>
          <a:endParaRPr lang="ru-RU" sz="2200" kern="1200" dirty="0"/>
        </a:p>
      </dsp:txBody>
      <dsp:txXfrm>
        <a:off x="37383" y="37386"/>
        <a:ext cx="2828596" cy="691022"/>
      </dsp:txXfrm>
    </dsp:sp>
    <dsp:sp modelId="{709B7D7C-F780-47E4-9667-A64EE89A5FD4}">
      <dsp:nvSpPr>
        <dsp:cNvPr id="0" name=""/>
        <dsp:cNvSpPr/>
      </dsp:nvSpPr>
      <dsp:spPr>
        <a:xfrm rot="5400000">
          <a:off x="5177813" y="-1392634"/>
          <a:ext cx="612630" cy="5161533"/>
        </a:xfrm>
        <a:prstGeom prst="round2SameRect">
          <a:avLst/>
        </a:prstGeom>
        <a:solidFill>
          <a:schemeClr val="accent3">
            <a:tint val="40000"/>
            <a:alpha val="90000"/>
            <a:hueOff val="-8188394"/>
            <a:satOff val="-6737"/>
            <a:lumOff val="-686"/>
            <a:alphaOff val="0"/>
          </a:schemeClr>
        </a:solidFill>
        <a:ln w="25400" cap="flat" cmpd="sng" algn="ctr">
          <a:solidFill>
            <a:schemeClr val="accent3">
              <a:tint val="40000"/>
              <a:alpha val="90000"/>
              <a:hueOff val="-8188394"/>
              <a:satOff val="-6737"/>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Позволяет влиять на развитие экономики</a:t>
          </a:r>
          <a:endParaRPr lang="ru-RU" sz="1700" kern="1200" dirty="0"/>
        </a:p>
      </dsp:txBody>
      <dsp:txXfrm rot="-5400000">
        <a:off x="2903362" y="911723"/>
        <a:ext cx="5131627" cy="552818"/>
      </dsp:txXfrm>
    </dsp:sp>
    <dsp:sp modelId="{203E2A10-2F28-4289-9367-F48D24F085E8}">
      <dsp:nvSpPr>
        <dsp:cNvPr id="0" name=""/>
        <dsp:cNvSpPr/>
      </dsp:nvSpPr>
      <dsp:spPr>
        <a:xfrm>
          <a:off x="0" y="805237"/>
          <a:ext cx="2903362" cy="765788"/>
        </a:xfrm>
        <a:prstGeom prst="roundRect">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96850" prst="cross"/>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smtClean="0"/>
            <a:t>Регулятивная</a:t>
          </a:r>
          <a:endParaRPr lang="ru-RU" sz="2200" kern="1200" dirty="0"/>
        </a:p>
      </dsp:txBody>
      <dsp:txXfrm>
        <a:off x="37383" y="842620"/>
        <a:ext cx="2828596" cy="691022"/>
      </dsp:txXfrm>
    </dsp:sp>
    <dsp:sp modelId="{491F5E45-9A21-4BA3-BDD7-98C94C1189F4}">
      <dsp:nvSpPr>
        <dsp:cNvPr id="0" name=""/>
        <dsp:cNvSpPr/>
      </dsp:nvSpPr>
      <dsp:spPr>
        <a:xfrm rot="5400000">
          <a:off x="5177813" y="-588557"/>
          <a:ext cx="612630" cy="5161533"/>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Позволяет перераспределять доходы между отраслями, организациями и гражданами</a:t>
          </a:r>
          <a:endParaRPr lang="ru-RU" sz="1700" kern="1200" dirty="0"/>
        </a:p>
      </dsp:txBody>
      <dsp:txXfrm rot="-5400000">
        <a:off x="2903362" y="1715800"/>
        <a:ext cx="5131627" cy="552818"/>
      </dsp:txXfrm>
    </dsp:sp>
    <dsp:sp modelId="{87ACEA2A-AC02-4E92-AF34-1968F0D009F8}">
      <dsp:nvSpPr>
        <dsp:cNvPr id="0" name=""/>
        <dsp:cNvSpPr/>
      </dsp:nvSpPr>
      <dsp:spPr>
        <a:xfrm>
          <a:off x="0" y="1609315"/>
          <a:ext cx="2903362" cy="765788"/>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215900" prst="hardEdge"/>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smtClean="0"/>
            <a:t>Распределительная</a:t>
          </a:r>
          <a:endParaRPr lang="ru-RU" sz="2200" kern="1200" dirty="0"/>
        </a:p>
      </dsp:txBody>
      <dsp:txXfrm>
        <a:off x="37383" y="1646698"/>
        <a:ext cx="2828596" cy="691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B529C-A3F0-4B99-9DA5-F6FCBF90F2F6}">
      <dsp:nvSpPr>
        <dsp:cNvPr id="0" name=""/>
        <dsp:cNvSpPr/>
      </dsp:nvSpPr>
      <dsp:spPr>
        <a:xfrm>
          <a:off x="615" y="154525"/>
          <a:ext cx="2650056" cy="1739910"/>
        </a:xfrm>
        <a:prstGeom prst="roundRect">
          <a:avLst>
            <a:gd name="adj" fmla="val 5000"/>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ru-RU" sz="1700" kern="1200" dirty="0" smtClean="0"/>
            <a:t>Федеральные</a:t>
          </a:r>
          <a:endParaRPr lang="ru-RU" sz="1700" kern="1200" dirty="0"/>
        </a:p>
      </dsp:txBody>
      <dsp:txXfrm rot="16200000">
        <a:off x="-447741" y="602883"/>
        <a:ext cx="1426726" cy="530011"/>
      </dsp:txXfrm>
    </dsp:sp>
    <dsp:sp modelId="{4FFA712B-9CF5-4862-8F54-D438F08A61B2}">
      <dsp:nvSpPr>
        <dsp:cNvPr id="0" name=""/>
        <dsp:cNvSpPr/>
      </dsp:nvSpPr>
      <dsp:spPr>
        <a:xfrm>
          <a:off x="530627" y="154525"/>
          <a:ext cx="1974291" cy="1739910"/>
        </a:xfrm>
        <a:prstGeom prst="rect">
          <a:avLst/>
        </a:prstGeom>
        <a:noFill/>
        <a:ln>
          <a:noFill/>
        </a:ln>
        <a:effectLst>
          <a:outerShdw blurRad="63500" dist="25400" dir="5400000" rotWithShape="0">
            <a:srgbClr val="000000">
              <a:alpha val="43137"/>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Установлены налоговым кодексом РФ и обязательны к уплате на всей территории Российской Федерации, например:</a:t>
          </a:r>
        </a:p>
        <a:p>
          <a:pPr lvl="0"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-налог на добавленную стоимость;</a:t>
          </a:r>
        </a:p>
        <a:p>
          <a:pPr lvl="0"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-акцизы;</a:t>
          </a:r>
        </a:p>
        <a:p>
          <a:pPr lvl="0"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-налог на доходы физических лиц.</a:t>
          </a:r>
          <a:endParaRPr lang="ru-RU" kern="1200" dirty="0"/>
        </a:p>
      </dsp:txBody>
      <dsp:txXfrm>
        <a:off x="530627" y="154525"/>
        <a:ext cx="1974291" cy="1739910"/>
      </dsp:txXfrm>
    </dsp:sp>
    <dsp:sp modelId="{587B1B35-6070-4348-A4CD-B95C0D1DC4D5}">
      <dsp:nvSpPr>
        <dsp:cNvPr id="0" name=""/>
        <dsp:cNvSpPr/>
      </dsp:nvSpPr>
      <dsp:spPr>
        <a:xfrm>
          <a:off x="2743423" y="154525"/>
          <a:ext cx="2650056" cy="1739910"/>
        </a:xfrm>
        <a:prstGeom prst="roundRect">
          <a:avLst>
            <a:gd name="adj" fmla="val 5000"/>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ru-RU" sz="1700" kern="1200" dirty="0" smtClean="0"/>
            <a:t>Региональные</a:t>
          </a:r>
          <a:endParaRPr lang="ru-RU" sz="1700" kern="1200" dirty="0"/>
        </a:p>
      </dsp:txBody>
      <dsp:txXfrm rot="16200000">
        <a:off x="2295066" y="602883"/>
        <a:ext cx="1426726" cy="530011"/>
      </dsp:txXfrm>
    </dsp:sp>
    <dsp:sp modelId="{D9D75496-E746-4F5E-873A-B1E56A0F990F}">
      <dsp:nvSpPr>
        <dsp:cNvPr id="0" name=""/>
        <dsp:cNvSpPr/>
      </dsp:nvSpPr>
      <dsp:spPr>
        <a:xfrm rot="5400000">
          <a:off x="2485292" y="1619164"/>
          <a:ext cx="467483" cy="397508"/>
        </a:xfrm>
        <a:prstGeom prst="flowChartExtra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87AFDB0-36B2-4F19-94FB-9FD3BA51144D}">
      <dsp:nvSpPr>
        <dsp:cNvPr id="0" name=""/>
        <dsp:cNvSpPr/>
      </dsp:nvSpPr>
      <dsp:spPr>
        <a:xfrm>
          <a:off x="3273435" y="154525"/>
          <a:ext cx="1974291" cy="1739910"/>
        </a:xfrm>
        <a:prstGeom prst="rect">
          <a:avLst/>
        </a:prstGeom>
        <a:noFill/>
        <a:ln>
          <a:noFill/>
        </a:ln>
        <a:effectLst>
          <a:outerShdw blurRad="63500" dist="25400" dir="5400000" rotWithShape="0">
            <a:srgbClr val="000000">
              <a:alpha val="43137"/>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37719" rIns="0" bIns="0" numCol="1" spcCol="1270" anchor="t" anchorCtr="0">
          <a:noAutofit/>
        </a:bodyPr>
        <a:lstStyle/>
        <a:p>
          <a:pPr lvl="0" algn="l" defTabSz="466725">
            <a:lnSpc>
              <a:spcPct val="90000"/>
            </a:lnSpc>
            <a:spcBef>
              <a:spcPct val="0"/>
            </a:spcBef>
            <a:spcAft>
              <a:spcPct val="35000"/>
            </a:spcAft>
          </a:pPr>
          <a:r>
            <a:rPr lang="ru-RU" sz="1050" kern="1200" smtClean="0">
              <a:latin typeface="Times New Roman" pitchFamily="18" charset="0"/>
              <a:cs typeface="Times New Roman" pitchFamily="18" charset="0"/>
            </a:rPr>
            <a:t>Установлены налоговым кодексом РФ и </a:t>
          </a:r>
          <a:r>
            <a:rPr lang="ru" sz="1050" kern="1200" smtClean="0">
              <a:latin typeface="Times New Roman" pitchFamily="18" charset="0"/>
              <a:cs typeface="Times New Roman" pitchFamily="18" charset="0"/>
            </a:rPr>
            <a:t>законами  субъектов Российской Федерации и обязательны к уплате на территориях соответствующих субъектов РФ, например:</a:t>
          </a:r>
          <a:endParaRPr lang="ru-RU" sz="1050" kern="1200" smtClean="0">
            <a:latin typeface="Times New Roman" pitchFamily="18" charset="0"/>
            <a:cs typeface="Times New Roman" pitchFamily="18" charset="0"/>
          </a:endParaRPr>
        </a:p>
        <a:p>
          <a:pPr lvl="0" algn="l" defTabSz="466725">
            <a:lnSpc>
              <a:spcPct val="90000"/>
            </a:lnSpc>
            <a:spcBef>
              <a:spcPct val="0"/>
            </a:spcBef>
            <a:spcAft>
              <a:spcPct val="35000"/>
            </a:spcAft>
          </a:pPr>
          <a:r>
            <a:rPr lang="ru" sz="1050" kern="1200" smtClean="0">
              <a:latin typeface="Times New Roman" pitchFamily="18" charset="0"/>
              <a:cs typeface="Times New Roman" pitchFamily="18" charset="0"/>
            </a:rPr>
            <a:t>-налог на имущество организаций;</a:t>
          </a:r>
          <a:endParaRPr lang="ru-RU" sz="1050" kern="1200" smtClean="0">
            <a:latin typeface="Times New Roman" pitchFamily="18" charset="0"/>
            <a:cs typeface="Times New Roman" pitchFamily="18" charset="0"/>
          </a:endParaRPr>
        </a:p>
        <a:p>
          <a:pPr lvl="0" algn="l" defTabSz="466725">
            <a:lnSpc>
              <a:spcPct val="90000"/>
            </a:lnSpc>
            <a:spcBef>
              <a:spcPct val="0"/>
            </a:spcBef>
            <a:spcAft>
              <a:spcPct val="35000"/>
            </a:spcAft>
          </a:pPr>
          <a:r>
            <a:rPr lang="ru" sz="1050" kern="1200" smtClean="0">
              <a:latin typeface="Times New Roman" pitchFamily="18" charset="0"/>
              <a:cs typeface="Times New Roman" pitchFamily="18" charset="0"/>
            </a:rPr>
            <a:t>-транспортный налог.</a:t>
          </a:r>
          <a:endParaRPr lang="ru-RU" kern="1200" dirty="0"/>
        </a:p>
      </dsp:txBody>
      <dsp:txXfrm>
        <a:off x="3273435" y="154525"/>
        <a:ext cx="1974291" cy="1739910"/>
      </dsp:txXfrm>
    </dsp:sp>
    <dsp:sp modelId="{0CC3FCBB-498F-4718-A143-325B5C8DA8A0}">
      <dsp:nvSpPr>
        <dsp:cNvPr id="0" name=""/>
        <dsp:cNvSpPr/>
      </dsp:nvSpPr>
      <dsp:spPr>
        <a:xfrm>
          <a:off x="5486232" y="154525"/>
          <a:ext cx="2650056" cy="1738733"/>
        </a:xfrm>
        <a:prstGeom prst="roundRect">
          <a:avLst>
            <a:gd name="adj" fmla="val 5000"/>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ru-RU" sz="1700" kern="1200" dirty="0" smtClean="0"/>
            <a:t>Местные</a:t>
          </a:r>
          <a:endParaRPr lang="ru-RU" sz="1700" kern="1200" dirty="0"/>
        </a:p>
      </dsp:txBody>
      <dsp:txXfrm rot="16200000">
        <a:off x="5038356" y="602400"/>
        <a:ext cx="1425761" cy="530011"/>
      </dsp:txXfrm>
    </dsp:sp>
    <dsp:sp modelId="{B94A8CF7-B667-451B-933B-DE65331D075A}">
      <dsp:nvSpPr>
        <dsp:cNvPr id="0" name=""/>
        <dsp:cNvSpPr/>
      </dsp:nvSpPr>
      <dsp:spPr>
        <a:xfrm rot="5400000">
          <a:off x="5293606" y="1619164"/>
          <a:ext cx="467483" cy="397508"/>
        </a:xfrm>
        <a:prstGeom prst="flowChartExtra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EC627F9-E1A1-40F3-89CE-A780EC6855AF}">
      <dsp:nvSpPr>
        <dsp:cNvPr id="0" name=""/>
        <dsp:cNvSpPr/>
      </dsp:nvSpPr>
      <dsp:spPr>
        <a:xfrm>
          <a:off x="6016243" y="154525"/>
          <a:ext cx="1974291" cy="1738733"/>
        </a:xfrm>
        <a:prstGeom prst="rect">
          <a:avLst/>
        </a:prstGeom>
        <a:noFill/>
        <a:ln>
          <a:noFill/>
        </a:ln>
        <a:effectLst>
          <a:outerShdw blurRad="63500" dist="25400" dir="5400000" rotWithShape="0">
            <a:srgbClr val="000000">
              <a:alpha val="43137"/>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ru-RU" sz="1000" kern="1200" smtClean="0">
              <a:latin typeface="Times New Roman" pitchFamily="18" charset="0"/>
              <a:cs typeface="Times New Roman" pitchFamily="18" charset="0"/>
            </a:rPr>
            <a:t>Установлены налоговым кодексом РФ и нормативными правовыми актами представительных органов</a:t>
          </a:r>
          <a:r>
            <a:rPr lang="en-US" sz="1000" kern="1200" smtClean="0">
              <a:latin typeface="Times New Roman" pitchFamily="18" charset="0"/>
              <a:cs typeface="Times New Roman" pitchFamily="18" charset="0"/>
            </a:rPr>
            <a:t> </a:t>
          </a:r>
          <a:r>
            <a:rPr lang="ru-RU" sz="1000" kern="1200" smtClean="0">
              <a:latin typeface="Times New Roman" pitchFamily="18" charset="0"/>
              <a:cs typeface="Times New Roman" pitchFamily="18" charset="0"/>
            </a:rPr>
            <a:t>муниципальных</a:t>
          </a:r>
          <a:r>
            <a:rPr lang="en-US" sz="1000" kern="1200" smtClean="0">
              <a:latin typeface="Times New Roman" pitchFamily="18" charset="0"/>
              <a:cs typeface="Times New Roman" pitchFamily="18" charset="0"/>
            </a:rPr>
            <a:t> </a:t>
          </a:r>
          <a:r>
            <a:rPr lang="ru-RU" sz="1000" kern="1200" smtClean="0">
              <a:latin typeface="Times New Roman" pitchFamily="18" charset="0"/>
              <a:cs typeface="Times New Roman" pitchFamily="18" charset="0"/>
            </a:rPr>
            <a:t>образований и обязательных к уплате на</a:t>
          </a:r>
          <a:r>
            <a:rPr lang="en-US" sz="1000" kern="1200" smtClean="0">
              <a:latin typeface="Times New Roman" pitchFamily="18" charset="0"/>
              <a:cs typeface="Times New Roman" pitchFamily="18" charset="0"/>
            </a:rPr>
            <a:t> </a:t>
          </a:r>
          <a:r>
            <a:rPr lang="ru-RU" sz="1000" kern="1200" smtClean="0">
              <a:latin typeface="Times New Roman" pitchFamily="18" charset="0"/>
              <a:cs typeface="Times New Roman" pitchFamily="18" charset="0"/>
            </a:rPr>
            <a:t>территориях соответствующих</a:t>
          </a:r>
          <a:r>
            <a:rPr lang="en-US" sz="1000" kern="1200" smtClean="0">
              <a:latin typeface="Times New Roman" pitchFamily="18" charset="0"/>
              <a:cs typeface="Times New Roman" pitchFamily="18" charset="0"/>
            </a:rPr>
            <a:t> </a:t>
          </a:r>
          <a:r>
            <a:rPr lang="ru-RU" sz="1000" kern="1200" smtClean="0">
              <a:latin typeface="Times New Roman" pitchFamily="18" charset="0"/>
              <a:cs typeface="Times New Roman" pitchFamily="18" charset="0"/>
            </a:rPr>
            <a:t>муниципальных</a:t>
          </a:r>
          <a:r>
            <a:rPr lang="en-US" sz="1000" kern="1200" smtClean="0">
              <a:latin typeface="Times New Roman" pitchFamily="18" charset="0"/>
              <a:cs typeface="Times New Roman" pitchFamily="18" charset="0"/>
            </a:rPr>
            <a:t> </a:t>
          </a:r>
          <a:r>
            <a:rPr lang="ru-RU" sz="1000" kern="1200" smtClean="0">
              <a:latin typeface="Times New Roman" pitchFamily="18" charset="0"/>
              <a:cs typeface="Times New Roman" pitchFamily="18" charset="0"/>
            </a:rPr>
            <a:t>образований, например:</a:t>
          </a:r>
        </a:p>
        <a:p>
          <a:pPr lvl="0" algn="l" defTabSz="444500">
            <a:lnSpc>
              <a:spcPct val="90000"/>
            </a:lnSpc>
            <a:spcBef>
              <a:spcPct val="0"/>
            </a:spcBef>
            <a:spcAft>
              <a:spcPct val="35000"/>
            </a:spcAft>
          </a:pPr>
          <a:r>
            <a:rPr lang="ru-RU" sz="1000" kern="1200" smtClean="0">
              <a:latin typeface="Times New Roman" pitchFamily="18" charset="0"/>
              <a:cs typeface="Times New Roman" pitchFamily="18" charset="0"/>
            </a:rPr>
            <a:t>-земельный налог;</a:t>
          </a:r>
        </a:p>
        <a:p>
          <a:pPr lvl="0" algn="l" defTabSz="444500">
            <a:lnSpc>
              <a:spcPct val="90000"/>
            </a:lnSpc>
            <a:spcBef>
              <a:spcPct val="0"/>
            </a:spcBef>
            <a:spcAft>
              <a:spcPct val="35000"/>
            </a:spcAft>
          </a:pPr>
          <a:r>
            <a:rPr lang="ru-RU" sz="1000" kern="1200" smtClean="0">
              <a:latin typeface="Times New Roman" pitchFamily="18" charset="0"/>
              <a:cs typeface="Times New Roman" pitchFamily="18" charset="0"/>
            </a:rPr>
            <a:t>-налог на имущество физических лиц.</a:t>
          </a:r>
          <a:endParaRPr lang="ru-RU" kern="1200" dirty="0"/>
        </a:p>
      </dsp:txBody>
      <dsp:txXfrm>
        <a:off x="6016243" y="154525"/>
        <a:ext cx="1974291" cy="1738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AEAD5-2222-4B6B-8651-60734DD65AC0}">
      <dsp:nvSpPr>
        <dsp:cNvPr id="0" name=""/>
        <dsp:cNvSpPr/>
      </dsp:nvSpPr>
      <dsp:spPr>
        <a:xfrm>
          <a:off x="0" y="513274"/>
          <a:ext cx="2076523" cy="3727750"/>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ru-RU" sz="1600" b="1" kern="1200" dirty="0" smtClean="0"/>
            <a:t>по функциональному признаку</a:t>
          </a:r>
          <a:r>
            <a:rPr lang="ru-RU" sz="1600" kern="1200" dirty="0" smtClean="0"/>
            <a:t> </a:t>
          </a:r>
        </a:p>
        <a:p>
          <a:pPr lvl="0" algn="r" defTabSz="977900">
            <a:lnSpc>
              <a:spcPct val="90000"/>
            </a:lnSpc>
            <a:spcBef>
              <a:spcPct val="0"/>
            </a:spcBef>
            <a:spcAft>
              <a:spcPct val="35000"/>
            </a:spcAft>
          </a:pPr>
          <a:endParaRPr lang="ru-RU" sz="1600" kern="1200" dirty="0"/>
        </a:p>
      </dsp:txBody>
      <dsp:txXfrm rot="16200000">
        <a:off x="-1320725" y="1833999"/>
        <a:ext cx="3056755" cy="415304"/>
      </dsp:txXfrm>
    </dsp:sp>
    <dsp:sp modelId="{7FD1775F-A89A-4CE4-8F75-A5F2591CBD77}">
      <dsp:nvSpPr>
        <dsp:cNvPr id="0" name=""/>
        <dsp:cNvSpPr/>
      </dsp:nvSpPr>
      <dsp:spPr>
        <a:xfrm>
          <a:off x="415304" y="513274"/>
          <a:ext cx="1547010" cy="3727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lvl="1" algn="l" defTabSz="400050">
            <a:lnSpc>
              <a:spcPct val="90000"/>
            </a:lnSpc>
            <a:spcBef>
              <a:spcPct val="0"/>
            </a:spcBef>
            <a:spcAft>
              <a:spcPct val="35000"/>
            </a:spcAft>
          </a:pPr>
          <a:r>
            <a:rPr lang="ru-RU" sz="900" kern="1200" dirty="0" smtClean="0">
              <a:solidFill>
                <a:schemeClr val="tx1"/>
              </a:solidFill>
            </a:rPr>
            <a:t>общегосударственные вопросы;</a:t>
          </a:r>
        </a:p>
        <a:p>
          <a:pPr lvl="1" algn="l" defTabSz="400050">
            <a:lnSpc>
              <a:spcPct val="90000"/>
            </a:lnSpc>
            <a:spcBef>
              <a:spcPct val="0"/>
            </a:spcBef>
            <a:spcAft>
              <a:spcPct val="35000"/>
            </a:spcAft>
          </a:pPr>
          <a:r>
            <a:rPr lang="ru-RU" sz="900" kern="1200" dirty="0" smtClean="0">
              <a:solidFill>
                <a:schemeClr val="tx1"/>
              </a:solidFill>
            </a:rPr>
            <a:t>национальная оборона;</a:t>
          </a:r>
        </a:p>
        <a:p>
          <a:pPr lvl="1" algn="l" defTabSz="400050">
            <a:lnSpc>
              <a:spcPct val="90000"/>
            </a:lnSpc>
            <a:spcBef>
              <a:spcPct val="0"/>
            </a:spcBef>
            <a:spcAft>
              <a:spcPct val="35000"/>
            </a:spcAft>
          </a:pPr>
          <a:r>
            <a:rPr lang="ru-RU" sz="900" kern="1200" dirty="0" smtClean="0">
              <a:solidFill>
                <a:schemeClr val="tx1"/>
              </a:solidFill>
            </a:rPr>
            <a:t>национальная безопасность и правоохранительная деятельность;</a:t>
          </a:r>
        </a:p>
        <a:p>
          <a:pPr lvl="1" algn="l" defTabSz="400050">
            <a:lnSpc>
              <a:spcPct val="90000"/>
            </a:lnSpc>
            <a:spcBef>
              <a:spcPct val="0"/>
            </a:spcBef>
            <a:spcAft>
              <a:spcPct val="35000"/>
            </a:spcAft>
          </a:pPr>
          <a:r>
            <a:rPr lang="ru-RU" sz="900" kern="1200" dirty="0" smtClean="0">
              <a:solidFill>
                <a:schemeClr val="tx1"/>
              </a:solidFill>
            </a:rPr>
            <a:t>национальная экономика;</a:t>
          </a:r>
        </a:p>
        <a:p>
          <a:pPr lvl="1" algn="l" defTabSz="400050">
            <a:lnSpc>
              <a:spcPct val="90000"/>
            </a:lnSpc>
            <a:spcBef>
              <a:spcPct val="0"/>
            </a:spcBef>
            <a:spcAft>
              <a:spcPct val="35000"/>
            </a:spcAft>
          </a:pPr>
          <a:r>
            <a:rPr lang="ru-RU" sz="900" kern="1200" dirty="0" smtClean="0">
              <a:solidFill>
                <a:schemeClr val="tx1"/>
              </a:solidFill>
            </a:rPr>
            <a:t>жилищно-коммунальное хозяйство;</a:t>
          </a:r>
        </a:p>
        <a:p>
          <a:pPr lvl="1" algn="l" defTabSz="400050">
            <a:lnSpc>
              <a:spcPct val="90000"/>
            </a:lnSpc>
            <a:spcBef>
              <a:spcPct val="0"/>
            </a:spcBef>
            <a:spcAft>
              <a:spcPct val="35000"/>
            </a:spcAft>
          </a:pPr>
          <a:r>
            <a:rPr lang="ru-RU" sz="900" kern="1200" dirty="0" smtClean="0">
              <a:solidFill>
                <a:schemeClr val="tx1"/>
              </a:solidFill>
            </a:rPr>
            <a:t>охрана окружающей среды;</a:t>
          </a:r>
        </a:p>
        <a:p>
          <a:pPr lvl="1" algn="l" defTabSz="400050">
            <a:lnSpc>
              <a:spcPct val="90000"/>
            </a:lnSpc>
            <a:spcBef>
              <a:spcPct val="0"/>
            </a:spcBef>
            <a:spcAft>
              <a:spcPct val="35000"/>
            </a:spcAft>
          </a:pPr>
          <a:r>
            <a:rPr lang="ru-RU" sz="900" kern="1200" dirty="0" smtClean="0">
              <a:solidFill>
                <a:schemeClr val="tx1"/>
              </a:solidFill>
            </a:rPr>
            <a:t>образование;</a:t>
          </a:r>
        </a:p>
        <a:p>
          <a:pPr lvl="1" algn="l" defTabSz="400050">
            <a:lnSpc>
              <a:spcPct val="90000"/>
            </a:lnSpc>
            <a:spcBef>
              <a:spcPct val="0"/>
            </a:spcBef>
            <a:spcAft>
              <a:spcPct val="35000"/>
            </a:spcAft>
          </a:pPr>
          <a:r>
            <a:rPr lang="ru-RU" sz="900" kern="1200" dirty="0" smtClean="0">
              <a:solidFill>
                <a:schemeClr val="tx1"/>
              </a:solidFill>
            </a:rPr>
            <a:t>культура, кинематография;</a:t>
          </a:r>
        </a:p>
        <a:p>
          <a:pPr lvl="1" algn="l" defTabSz="400050">
            <a:lnSpc>
              <a:spcPct val="90000"/>
            </a:lnSpc>
            <a:spcBef>
              <a:spcPct val="0"/>
            </a:spcBef>
            <a:spcAft>
              <a:spcPct val="35000"/>
            </a:spcAft>
          </a:pPr>
          <a:r>
            <a:rPr lang="ru-RU" sz="900" kern="1200" dirty="0" smtClean="0">
              <a:solidFill>
                <a:schemeClr val="tx1"/>
              </a:solidFill>
            </a:rPr>
            <a:t>здравоохранение;</a:t>
          </a:r>
        </a:p>
        <a:p>
          <a:pPr lvl="1" algn="l" defTabSz="400050">
            <a:lnSpc>
              <a:spcPct val="90000"/>
            </a:lnSpc>
            <a:spcBef>
              <a:spcPct val="0"/>
            </a:spcBef>
            <a:spcAft>
              <a:spcPct val="35000"/>
            </a:spcAft>
          </a:pPr>
          <a:r>
            <a:rPr lang="ru-RU" sz="900" kern="1200" dirty="0" smtClean="0">
              <a:solidFill>
                <a:schemeClr val="tx1"/>
              </a:solidFill>
            </a:rPr>
            <a:t>социальная политика;</a:t>
          </a:r>
        </a:p>
        <a:p>
          <a:pPr lvl="1" algn="l" defTabSz="400050">
            <a:lnSpc>
              <a:spcPct val="90000"/>
            </a:lnSpc>
            <a:spcBef>
              <a:spcPct val="0"/>
            </a:spcBef>
            <a:spcAft>
              <a:spcPct val="35000"/>
            </a:spcAft>
          </a:pPr>
          <a:r>
            <a:rPr lang="ru-RU" sz="900" kern="1200" dirty="0" smtClean="0">
              <a:solidFill>
                <a:schemeClr val="tx1"/>
              </a:solidFill>
            </a:rPr>
            <a:t>физическая культура и спорт;</a:t>
          </a:r>
        </a:p>
        <a:p>
          <a:pPr lvl="1" algn="l" defTabSz="400050">
            <a:lnSpc>
              <a:spcPct val="90000"/>
            </a:lnSpc>
            <a:spcBef>
              <a:spcPct val="0"/>
            </a:spcBef>
            <a:spcAft>
              <a:spcPct val="35000"/>
            </a:spcAft>
          </a:pPr>
          <a:r>
            <a:rPr lang="ru-RU" sz="900" kern="1200" dirty="0" smtClean="0">
              <a:solidFill>
                <a:schemeClr val="tx1"/>
              </a:solidFill>
            </a:rPr>
            <a:t>средства массовой информации;</a:t>
          </a:r>
        </a:p>
        <a:p>
          <a:pPr lvl="1" algn="l" defTabSz="400050">
            <a:lnSpc>
              <a:spcPct val="90000"/>
            </a:lnSpc>
            <a:spcBef>
              <a:spcPct val="0"/>
            </a:spcBef>
            <a:spcAft>
              <a:spcPct val="35000"/>
            </a:spcAft>
          </a:pPr>
          <a:r>
            <a:rPr lang="ru-RU" sz="900" kern="1200" dirty="0" smtClean="0">
              <a:solidFill>
                <a:schemeClr val="tx1"/>
              </a:solidFill>
            </a:rPr>
            <a:t>обслуживание государственного  (муниципального) долга;</a:t>
          </a:r>
        </a:p>
        <a:p>
          <a:pPr lvl="1" algn="l" defTabSz="400050">
            <a:lnSpc>
              <a:spcPct val="90000"/>
            </a:lnSpc>
            <a:spcBef>
              <a:spcPct val="0"/>
            </a:spcBef>
            <a:spcAft>
              <a:spcPct val="35000"/>
            </a:spcAft>
          </a:pPr>
          <a:r>
            <a:rPr lang="ru-RU" sz="900" kern="1200" dirty="0" smtClean="0">
              <a:solidFill>
                <a:schemeClr val="tx1"/>
              </a:solidFill>
            </a:rPr>
            <a:t>межбюджетные трансферты общего характера бюджетам субъектов РФ </a:t>
          </a:r>
          <a:endParaRPr lang="ru-RU" sz="1000" kern="1200" dirty="0">
            <a:solidFill>
              <a:schemeClr val="tx1"/>
            </a:solidFill>
          </a:endParaRPr>
        </a:p>
      </dsp:txBody>
      <dsp:txXfrm>
        <a:off x="415304" y="513274"/>
        <a:ext cx="1547010" cy="3727750"/>
      </dsp:txXfrm>
    </dsp:sp>
    <dsp:sp modelId="{A6D1A5F7-02CC-4CFB-9E3B-F98FA7FEEDD6}">
      <dsp:nvSpPr>
        <dsp:cNvPr id="0" name=""/>
        <dsp:cNvSpPr/>
      </dsp:nvSpPr>
      <dsp:spPr>
        <a:xfrm>
          <a:off x="2189173" y="545642"/>
          <a:ext cx="1261861" cy="2939036"/>
        </a:xfrm>
        <a:prstGeom prst="roundRect">
          <a:avLst>
            <a:gd name="adj" fmla="val 5000"/>
          </a:avLst>
        </a:prstGeom>
        <a:solidFill>
          <a:schemeClr val="accent2">
            <a:hueOff val="4752211"/>
            <a:satOff val="-9171"/>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ru-RU" sz="1200" b="1" kern="1200" dirty="0" smtClean="0"/>
            <a:t>по территориальному признаку</a:t>
          </a:r>
          <a:endParaRPr lang="ru-RU" sz="1200" kern="1200" dirty="0" smtClean="0"/>
        </a:p>
        <a:p>
          <a:pPr lvl="0" algn="r" defTabSz="444500">
            <a:lnSpc>
              <a:spcPct val="90000"/>
            </a:lnSpc>
            <a:spcBef>
              <a:spcPct val="0"/>
            </a:spcBef>
            <a:spcAft>
              <a:spcPct val="35000"/>
            </a:spcAft>
          </a:pPr>
          <a:endParaRPr lang="ru-RU" sz="1200" kern="1200" dirty="0"/>
        </a:p>
      </dsp:txBody>
      <dsp:txXfrm rot="16200000">
        <a:off x="1110354" y="1624461"/>
        <a:ext cx="2410010" cy="252372"/>
      </dsp:txXfrm>
    </dsp:sp>
    <dsp:sp modelId="{D7386FB8-7F11-4DA3-8DD2-B2185CDC6A8E}">
      <dsp:nvSpPr>
        <dsp:cNvPr id="0" name=""/>
        <dsp:cNvSpPr/>
      </dsp:nvSpPr>
      <dsp:spPr>
        <a:xfrm rot="5400000">
          <a:off x="1988836" y="3223772"/>
          <a:ext cx="366253" cy="31147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7AD03-1B98-46A1-9640-A92AE6E21185}">
      <dsp:nvSpPr>
        <dsp:cNvPr id="0" name=""/>
        <dsp:cNvSpPr/>
      </dsp:nvSpPr>
      <dsp:spPr>
        <a:xfrm>
          <a:off x="2500608" y="545642"/>
          <a:ext cx="940087" cy="29390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1" algn="l" defTabSz="488950">
            <a:lnSpc>
              <a:spcPct val="90000"/>
            </a:lnSpc>
            <a:spcBef>
              <a:spcPct val="0"/>
            </a:spcBef>
            <a:spcAft>
              <a:spcPct val="35000"/>
            </a:spcAft>
          </a:pPr>
          <a:endParaRPr lang="ru-RU" sz="1100" kern="1200" dirty="0" smtClean="0">
            <a:latin typeface="Times New Roman" pitchFamily="18" charset="0"/>
            <a:cs typeface="Times New Roman" pitchFamily="18" charset="0"/>
          </a:endParaRPr>
        </a:p>
        <a:p>
          <a:pPr lvl="1"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федеральные;</a:t>
          </a:r>
        </a:p>
        <a:p>
          <a:pPr lvl="1" algn="l" defTabSz="488950">
            <a:lnSpc>
              <a:spcPct val="90000"/>
            </a:lnSpc>
            <a:spcBef>
              <a:spcPct val="0"/>
            </a:spcBef>
            <a:spcAft>
              <a:spcPct val="35000"/>
            </a:spcAft>
          </a:pPr>
          <a:endParaRPr lang="ru-RU" sz="1100" kern="1200" dirty="0" smtClean="0">
            <a:latin typeface="Times New Roman" pitchFamily="18" charset="0"/>
            <a:cs typeface="Times New Roman" pitchFamily="18" charset="0"/>
          </a:endParaRPr>
        </a:p>
        <a:p>
          <a:pPr lvl="1"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субъектов РФ;</a:t>
          </a:r>
        </a:p>
        <a:p>
          <a:pPr lvl="1" algn="l" defTabSz="488950">
            <a:lnSpc>
              <a:spcPct val="90000"/>
            </a:lnSpc>
            <a:spcBef>
              <a:spcPct val="0"/>
            </a:spcBef>
            <a:spcAft>
              <a:spcPct val="35000"/>
            </a:spcAft>
          </a:pPr>
          <a:endParaRPr lang="ru-RU" sz="1100" kern="1200" dirty="0" smtClean="0">
            <a:latin typeface="Times New Roman" pitchFamily="18" charset="0"/>
            <a:cs typeface="Times New Roman" pitchFamily="18" charset="0"/>
          </a:endParaRPr>
        </a:p>
        <a:p>
          <a:pPr lvl="1"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местные.</a:t>
          </a:r>
          <a:endParaRPr lang="ru-RU" sz="1400" kern="1200" dirty="0" smtClean="0">
            <a:latin typeface="Times New Roman" pitchFamily="18" charset="0"/>
            <a:cs typeface="Times New Roman" pitchFamily="18" charset="0"/>
          </a:endParaRPr>
        </a:p>
        <a:p>
          <a:pPr algn="l" defTabSz="488950">
            <a:lnSpc>
              <a:spcPct val="90000"/>
            </a:lnSpc>
            <a:spcBef>
              <a:spcPct val="0"/>
            </a:spcBef>
            <a:spcAft>
              <a:spcPct val="35000"/>
            </a:spcAft>
          </a:pPr>
          <a:endParaRPr lang="ru-RU" sz="1000" kern="1200" dirty="0"/>
        </a:p>
      </dsp:txBody>
      <dsp:txXfrm>
        <a:off x="2500608" y="545642"/>
        <a:ext cx="940087" cy="2939036"/>
      </dsp:txXfrm>
    </dsp:sp>
    <dsp:sp modelId="{18131F28-BB74-4DED-9277-F650F79DBC33}">
      <dsp:nvSpPr>
        <dsp:cNvPr id="0" name=""/>
        <dsp:cNvSpPr/>
      </dsp:nvSpPr>
      <dsp:spPr>
        <a:xfrm>
          <a:off x="3528385" y="604923"/>
          <a:ext cx="1313235" cy="2422530"/>
        </a:xfrm>
        <a:prstGeom prst="roundRect">
          <a:avLst>
            <a:gd name="adj" fmla="val 5000"/>
          </a:avLst>
        </a:prstGeom>
        <a:solidFill>
          <a:schemeClr val="accent2">
            <a:hueOff val="9504422"/>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ru-RU" sz="1200" b="1" kern="1200" dirty="0" smtClean="0"/>
            <a:t>по времени осуществления:</a:t>
          </a:r>
          <a:endParaRPr lang="ru-RU" sz="1200" kern="1200" dirty="0" smtClean="0"/>
        </a:p>
        <a:p>
          <a:pPr lvl="0" algn="r">
            <a:spcBef>
              <a:spcPct val="0"/>
            </a:spcBef>
          </a:pPr>
          <a:endParaRPr lang="ru-RU" sz="1100" kern="1200" dirty="0"/>
        </a:p>
      </dsp:txBody>
      <dsp:txXfrm rot="16200000">
        <a:off x="2666471" y="1466837"/>
        <a:ext cx="1986475" cy="262647"/>
      </dsp:txXfrm>
    </dsp:sp>
    <dsp:sp modelId="{0D74D419-611B-47BD-9983-E29FC97EA93D}">
      <dsp:nvSpPr>
        <dsp:cNvPr id="0" name=""/>
        <dsp:cNvSpPr/>
      </dsp:nvSpPr>
      <dsp:spPr>
        <a:xfrm rot="5400000">
          <a:off x="3356987" y="2647884"/>
          <a:ext cx="366253" cy="311478"/>
        </a:xfrm>
        <a:prstGeom prst="flowChartExtract">
          <a:avLst/>
        </a:prstGeom>
        <a:solidFill>
          <a:schemeClr val="lt1">
            <a:hueOff val="0"/>
            <a:satOff val="0"/>
            <a:lumOff val="0"/>
            <a:alphaOff val="0"/>
          </a:schemeClr>
        </a:solidFill>
        <a:ln w="25400" cap="flat" cmpd="sng" algn="ctr">
          <a:solidFill>
            <a:schemeClr val="accent2">
              <a:hueOff val="6336281"/>
              <a:satOff val="-12229"/>
              <a:lumOff val="-1570"/>
              <a:alphaOff val="0"/>
            </a:schemeClr>
          </a:solidFill>
          <a:prstDash val="solid"/>
        </a:ln>
        <a:effectLst/>
      </dsp:spPr>
      <dsp:style>
        <a:lnRef idx="2">
          <a:scrgbClr r="0" g="0" b="0"/>
        </a:lnRef>
        <a:fillRef idx="1">
          <a:scrgbClr r="0" g="0" b="0"/>
        </a:fillRef>
        <a:effectRef idx="0">
          <a:scrgbClr r="0" g="0" b="0"/>
        </a:effectRef>
        <a:fontRef idx="minor"/>
      </dsp:style>
    </dsp:sp>
    <dsp:sp modelId="{DCBBF13D-BD31-485B-A837-09697631D912}">
      <dsp:nvSpPr>
        <dsp:cNvPr id="0" name=""/>
        <dsp:cNvSpPr/>
      </dsp:nvSpPr>
      <dsp:spPr>
        <a:xfrm>
          <a:off x="3846370" y="604923"/>
          <a:ext cx="978360" cy="24225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1" algn="l" defTabSz="488950">
            <a:lnSpc>
              <a:spcPct val="90000"/>
            </a:lnSpc>
            <a:spcBef>
              <a:spcPct val="0"/>
            </a:spcBef>
            <a:spcAft>
              <a:spcPct val="35000"/>
            </a:spcAft>
          </a:pPr>
          <a:r>
            <a:rPr lang="ru-RU" sz="1100" kern="1200" dirty="0" smtClean="0">
              <a:solidFill>
                <a:schemeClr val="tx1"/>
              </a:solidFill>
              <a:latin typeface="Times New Roman" pitchFamily="18" charset="0"/>
              <a:cs typeface="Times New Roman" pitchFamily="18" charset="0"/>
            </a:rPr>
            <a:t>обыкновенные;</a:t>
          </a:r>
        </a:p>
        <a:p>
          <a:pPr lvl="1" algn="l" defTabSz="488950">
            <a:lnSpc>
              <a:spcPct val="90000"/>
            </a:lnSpc>
            <a:spcBef>
              <a:spcPct val="0"/>
            </a:spcBef>
            <a:spcAft>
              <a:spcPct val="35000"/>
            </a:spcAft>
          </a:pPr>
          <a:endParaRPr lang="ru-RU" sz="1100" kern="1200" dirty="0" smtClean="0">
            <a:solidFill>
              <a:schemeClr val="tx1"/>
            </a:solidFill>
            <a:latin typeface="Times New Roman" pitchFamily="18" charset="0"/>
            <a:cs typeface="Times New Roman" pitchFamily="18" charset="0"/>
          </a:endParaRPr>
        </a:p>
        <a:p>
          <a:pPr lvl="1" algn="l" defTabSz="488950">
            <a:lnSpc>
              <a:spcPct val="90000"/>
            </a:lnSpc>
            <a:spcBef>
              <a:spcPct val="0"/>
            </a:spcBef>
            <a:spcAft>
              <a:spcPct val="35000"/>
            </a:spcAft>
          </a:pPr>
          <a:r>
            <a:rPr lang="ru-RU" sz="1100" kern="1200" dirty="0" smtClean="0">
              <a:solidFill>
                <a:schemeClr val="tx1"/>
              </a:solidFill>
              <a:latin typeface="Times New Roman" pitchFamily="18" charset="0"/>
              <a:cs typeface="Times New Roman" pitchFamily="18" charset="0"/>
            </a:rPr>
            <a:t>чрезвычайные</a:t>
          </a:r>
          <a:r>
            <a:rPr lang="ru-RU" sz="1100" kern="1200" dirty="0" smtClean="0">
              <a:latin typeface="Times New Roman" pitchFamily="18" charset="0"/>
              <a:cs typeface="Times New Roman" pitchFamily="18" charset="0"/>
            </a:rPr>
            <a:t>.</a:t>
          </a:r>
        </a:p>
        <a:p>
          <a:pPr algn="l" defTabSz="488950">
            <a:lnSpc>
              <a:spcPct val="90000"/>
            </a:lnSpc>
            <a:spcBef>
              <a:spcPct val="0"/>
            </a:spcBef>
            <a:spcAft>
              <a:spcPct val="35000"/>
            </a:spcAft>
          </a:pPr>
          <a:endParaRPr lang="ru-RU" sz="1000" kern="1200" dirty="0"/>
        </a:p>
      </dsp:txBody>
      <dsp:txXfrm>
        <a:off x="3846370" y="604923"/>
        <a:ext cx="978360" cy="2422530"/>
      </dsp:txXfrm>
    </dsp:sp>
    <dsp:sp modelId="{4603909D-DB3A-4C83-8378-F2560F76322D}">
      <dsp:nvSpPr>
        <dsp:cNvPr id="0" name=""/>
        <dsp:cNvSpPr/>
      </dsp:nvSpPr>
      <dsp:spPr>
        <a:xfrm>
          <a:off x="4855284" y="611427"/>
          <a:ext cx="1473563" cy="1888207"/>
        </a:xfrm>
        <a:prstGeom prst="roundRect">
          <a:avLst>
            <a:gd name="adj" fmla="val 5000"/>
          </a:avLst>
        </a:prstGeom>
        <a:solidFill>
          <a:schemeClr val="accent2">
            <a:hueOff val="14256632"/>
            <a:satOff val="-27514"/>
            <a:lumOff val="-35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R="0" lvl="0" algn="r" defTabSz="533400" eaLnBrk="1" fontAlgn="auto" latinLnBrk="0" hangingPunct="1">
            <a:lnSpc>
              <a:spcPct val="90000"/>
            </a:lnSpc>
            <a:spcBef>
              <a:spcPct val="0"/>
            </a:spcBef>
            <a:spcAft>
              <a:spcPct val="35000"/>
            </a:spcAft>
            <a:buClrTx/>
            <a:buSzTx/>
            <a:buFontTx/>
            <a:tabLst/>
            <a:defRPr/>
          </a:pPr>
          <a:r>
            <a:rPr lang="ru-RU" sz="1200" b="1" kern="1200" dirty="0" smtClean="0"/>
            <a:t>По   экономическому признаку:</a:t>
          </a:r>
          <a:endParaRPr lang="ru-RU" sz="1200" kern="1200" dirty="0" smtClean="0"/>
        </a:p>
        <a:p>
          <a:pPr lvl="0" algn="r" defTabSz="533400">
            <a:lnSpc>
              <a:spcPct val="90000"/>
            </a:lnSpc>
            <a:spcBef>
              <a:spcPct val="0"/>
            </a:spcBef>
            <a:spcAft>
              <a:spcPct val="35000"/>
            </a:spcAft>
          </a:pPr>
          <a:endParaRPr lang="ru-RU" sz="1100" kern="1200" dirty="0"/>
        </a:p>
      </dsp:txBody>
      <dsp:txXfrm rot="16200000">
        <a:off x="4228475" y="1238236"/>
        <a:ext cx="1548330" cy="294712"/>
      </dsp:txXfrm>
    </dsp:sp>
    <dsp:sp modelId="{213D7A21-8B67-4C19-8AF7-5B9CD0E527F6}">
      <dsp:nvSpPr>
        <dsp:cNvPr id="0" name=""/>
        <dsp:cNvSpPr/>
      </dsp:nvSpPr>
      <dsp:spPr>
        <a:xfrm rot="5400000">
          <a:off x="4725140" y="2359938"/>
          <a:ext cx="366253" cy="311478"/>
        </a:xfrm>
        <a:prstGeom prst="flowChartExtract">
          <a:avLst/>
        </a:prstGeom>
        <a:solidFill>
          <a:schemeClr val="lt1">
            <a:hueOff val="0"/>
            <a:satOff val="0"/>
            <a:lumOff val="0"/>
            <a:alphaOff val="0"/>
          </a:schemeClr>
        </a:solidFill>
        <a:ln w="25400" cap="flat" cmpd="sng" algn="ctr">
          <a:solidFill>
            <a:schemeClr val="accent2">
              <a:hueOff val="12672563"/>
              <a:satOff val="-24457"/>
              <a:lumOff val="-3140"/>
              <a:alphaOff val="0"/>
            </a:schemeClr>
          </a:solidFill>
          <a:prstDash val="solid"/>
        </a:ln>
        <a:effectLst/>
      </dsp:spPr>
      <dsp:style>
        <a:lnRef idx="2">
          <a:scrgbClr r="0" g="0" b="0"/>
        </a:lnRef>
        <a:fillRef idx="1">
          <a:scrgbClr r="0" g="0" b="0"/>
        </a:fillRef>
        <a:effectRef idx="0">
          <a:scrgbClr r="0" g="0" b="0"/>
        </a:effectRef>
        <a:fontRef idx="minor"/>
      </dsp:style>
    </dsp:sp>
    <dsp:sp modelId="{8C10AF64-1CCC-4C89-961D-C90AEF4AFDD5}">
      <dsp:nvSpPr>
        <dsp:cNvPr id="0" name=""/>
        <dsp:cNvSpPr/>
      </dsp:nvSpPr>
      <dsp:spPr>
        <a:xfrm>
          <a:off x="6336696" y="604923"/>
          <a:ext cx="2076523" cy="1783974"/>
        </a:xfrm>
        <a:prstGeom prst="roundRect">
          <a:avLst>
            <a:gd name="adj" fmla="val 5000"/>
          </a:avLst>
        </a:prstGeom>
        <a:solidFill>
          <a:schemeClr val="accent2">
            <a:hueOff val="19008843"/>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ru-RU" sz="2400" kern="1200"/>
        </a:p>
      </dsp:txBody>
      <dsp:txXfrm rot="16200000">
        <a:off x="5812919" y="1128700"/>
        <a:ext cx="1462859" cy="415304"/>
      </dsp:txXfrm>
    </dsp:sp>
    <dsp:sp modelId="{A408498F-299E-4A2F-BC67-33D9109A9785}">
      <dsp:nvSpPr>
        <dsp:cNvPr id="0" name=""/>
        <dsp:cNvSpPr/>
      </dsp:nvSpPr>
      <dsp:spPr>
        <a:xfrm rot="5400000">
          <a:off x="6237309" y="2287954"/>
          <a:ext cx="366253" cy="311478"/>
        </a:xfrm>
        <a:prstGeom prst="flowChartExtract">
          <a:avLst/>
        </a:prstGeom>
        <a:solidFill>
          <a:schemeClr val="lt1">
            <a:hueOff val="0"/>
            <a:satOff val="0"/>
            <a:lumOff val="0"/>
            <a:alphaOff val="0"/>
          </a:schemeClr>
        </a:solidFill>
        <a:ln w="25400" cap="flat" cmpd="sng" algn="ctr">
          <a:solidFill>
            <a:schemeClr val="accent2">
              <a:hueOff val="19008843"/>
              <a:satOff val="-36686"/>
              <a:lumOff val="-471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E9EBA-EE64-447C-9A90-EB7C579DA2E9}">
      <dsp:nvSpPr>
        <dsp:cNvPr id="0" name=""/>
        <dsp:cNvSpPr/>
      </dsp:nvSpPr>
      <dsp:spPr>
        <a:xfrm>
          <a:off x="0" y="651034"/>
          <a:ext cx="8678198"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E33C1-9B1C-48B6-B71D-6FCD83C42768}">
      <dsp:nvSpPr>
        <dsp:cNvPr id="0" name=""/>
        <dsp:cNvSpPr/>
      </dsp:nvSpPr>
      <dsp:spPr>
        <a:xfrm>
          <a:off x="433909" y="104291"/>
          <a:ext cx="8217906" cy="81242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11" tIns="0" rIns="229611" bIns="0" numCol="1" spcCol="1270" anchor="ctr" anchorCtr="0">
          <a:noAutofit/>
        </a:bodyPr>
        <a:lstStyle/>
        <a:p>
          <a:pPr lvl="0" algn="just" defTabSz="800100">
            <a:lnSpc>
              <a:spcPct val="90000"/>
            </a:lnSpc>
            <a:spcBef>
              <a:spcPct val="0"/>
            </a:spcBef>
            <a:spcAft>
              <a:spcPct val="35000"/>
            </a:spcAft>
          </a:pPr>
          <a:r>
            <a:rPr lang="ru-RU" sz="1800" b="0" kern="1200" dirty="0" smtClean="0">
              <a:latin typeface="Times New Roman" pitchFamily="18" charset="0"/>
              <a:cs typeface="Times New Roman" pitchFamily="18" charset="0"/>
            </a:rPr>
            <a:t>Указ Президента РФ от 7 мая </a:t>
          </a:r>
          <a:r>
            <a:rPr lang="ru-RU" sz="1800" b="0" kern="1200" smtClean="0">
              <a:latin typeface="Times New Roman" pitchFamily="18" charset="0"/>
              <a:cs typeface="Times New Roman" pitchFamily="18" charset="0"/>
            </a:rPr>
            <a:t>2018 года </a:t>
          </a:r>
          <a:r>
            <a:rPr lang="ru-RU" sz="1800" b="0" kern="1200" dirty="0" smtClean="0">
              <a:latin typeface="Times New Roman" pitchFamily="18" charset="0"/>
              <a:cs typeface="Times New Roman" pitchFamily="18" charset="0"/>
            </a:rPr>
            <a:t>№ 204 "О национальных целях и стратегических задачах развития Российской Федерации на период до 2024 года"</a:t>
          </a:r>
          <a:endParaRPr lang="ru-RU" sz="1800" b="0" kern="1200" dirty="0">
            <a:latin typeface="Times New Roman" pitchFamily="18" charset="0"/>
            <a:cs typeface="Times New Roman" pitchFamily="18" charset="0"/>
          </a:endParaRPr>
        </a:p>
      </dsp:txBody>
      <dsp:txXfrm>
        <a:off x="473568" y="143950"/>
        <a:ext cx="8138588" cy="733104"/>
      </dsp:txXfrm>
    </dsp:sp>
    <dsp:sp modelId="{48F4EC5B-7425-4B70-BDAA-347123002BD6}">
      <dsp:nvSpPr>
        <dsp:cNvPr id="0" name=""/>
        <dsp:cNvSpPr/>
      </dsp:nvSpPr>
      <dsp:spPr>
        <a:xfrm>
          <a:off x="0" y="1814657"/>
          <a:ext cx="8678198" cy="453600"/>
        </a:xfrm>
        <a:prstGeom prst="rect">
          <a:avLst/>
        </a:prstGeom>
        <a:solidFill>
          <a:schemeClr val="lt1">
            <a:alpha val="90000"/>
            <a:hueOff val="0"/>
            <a:satOff val="0"/>
            <a:lumOff val="0"/>
            <a:alphaOff val="0"/>
          </a:schemeClr>
        </a:solidFill>
        <a:ln w="25400" cap="flat" cmpd="sng" algn="ctr">
          <a:solidFill>
            <a:schemeClr val="accent3">
              <a:hueOff val="-4206610"/>
              <a:satOff val="-2163"/>
              <a:lumOff val="-931"/>
              <a:alphaOff val="0"/>
            </a:schemeClr>
          </a:solidFill>
          <a:prstDash val="solid"/>
        </a:ln>
        <a:effectLst/>
      </dsp:spPr>
      <dsp:style>
        <a:lnRef idx="2">
          <a:scrgbClr r="0" g="0" b="0"/>
        </a:lnRef>
        <a:fillRef idx="1">
          <a:scrgbClr r="0" g="0" b="0"/>
        </a:fillRef>
        <a:effectRef idx="0">
          <a:scrgbClr r="0" g="0" b="0"/>
        </a:effectRef>
        <a:fontRef idx="minor"/>
      </dsp:style>
    </dsp:sp>
    <dsp:sp modelId="{7B1A87E0-89EA-4EF1-BA7E-AC7F71E4972D}">
      <dsp:nvSpPr>
        <dsp:cNvPr id="0" name=""/>
        <dsp:cNvSpPr/>
      </dsp:nvSpPr>
      <dsp:spPr>
        <a:xfrm>
          <a:off x="413146" y="1201834"/>
          <a:ext cx="8262924" cy="878502"/>
        </a:xfrm>
        <a:prstGeom prst="roundRect">
          <a:avLst/>
        </a:prstGeom>
        <a:solidFill>
          <a:schemeClr val="accent3">
            <a:hueOff val="-4206610"/>
            <a:satOff val="-2163"/>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11" tIns="0" rIns="229611" bIns="0" numCol="1" spcCol="1270" anchor="ctr" anchorCtr="0">
          <a:noAutofit/>
        </a:bodyPr>
        <a:lstStyle/>
        <a:p>
          <a:pPr lvl="0" algn="just" defTabSz="711200">
            <a:lnSpc>
              <a:spcPct val="90000"/>
            </a:lnSpc>
            <a:spcBef>
              <a:spcPct val="0"/>
            </a:spcBef>
            <a:spcAft>
              <a:spcPct val="35000"/>
            </a:spcAft>
          </a:pPr>
          <a:r>
            <a:rPr lang="ru" sz="1600" kern="1200" dirty="0" smtClean="0">
              <a:latin typeface="Times New Roman" pitchFamily="18" charset="0"/>
              <a:cs typeface="Times New Roman" pitchFamily="18" charset="0"/>
            </a:rPr>
            <a:t>Постановление Правительства Вологодской области от  31.08.2020 года № 1035 "</a:t>
          </a:r>
          <a:r>
            <a:rPr lang="ru-RU" sz="1600" kern="1200" dirty="0" smtClean="0">
              <a:latin typeface="Times New Roman" pitchFamily="18" charset="0"/>
              <a:cs typeface="Times New Roman" pitchFamily="18" charset="0"/>
            </a:rPr>
            <a:t>Об основных направлениях бюджетной и налоговой политики Вологодской области, долговой политики Вологодской области на 2021 год и плановый период 2022 и 2023 годов</a:t>
          </a:r>
          <a:r>
            <a:rPr lang="ru" sz="1600" kern="1200" dirty="0" smtClean="0">
              <a:latin typeface="Times New Roman" pitchFamily="18" charset="0"/>
              <a:cs typeface="Times New Roman" pitchFamily="18" charset="0"/>
            </a:rPr>
            <a:t>"</a:t>
          </a:r>
          <a:endParaRPr lang="ru-RU" sz="1600" kern="1200" dirty="0"/>
        </a:p>
      </dsp:txBody>
      <dsp:txXfrm>
        <a:off x="456031" y="1244719"/>
        <a:ext cx="8177154" cy="792732"/>
      </dsp:txXfrm>
    </dsp:sp>
    <dsp:sp modelId="{3F4AFED0-E90F-4214-B525-75F690DCC8D5}">
      <dsp:nvSpPr>
        <dsp:cNvPr id="0" name=""/>
        <dsp:cNvSpPr/>
      </dsp:nvSpPr>
      <dsp:spPr>
        <a:xfrm>
          <a:off x="0" y="2868517"/>
          <a:ext cx="8678198" cy="453600"/>
        </a:xfrm>
        <a:prstGeom prst="rect">
          <a:avLst/>
        </a:prstGeom>
        <a:solidFill>
          <a:schemeClr val="lt1">
            <a:alpha val="90000"/>
            <a:hueOff val="0"/>
            <a:satOff val="0"/>
            <a:lumOff val="0"/>
            <a:alphaOff val="0"/>
          </a:schemeClr>
        </a:solidFill>
        <a:ln w="25400" cap="flat" cmpd="sng" algn="ctr">
          <a:solidFill>
            <a:schemeClr val="accent3">
              <a:hueOff val="-8413220"/>
              <a:satOff val="-4326"/>
              <a:lumOff val="-1863"/>
              <a:alphaOff val="0"/>
            </a:schemeClr>
          </a:solidFill>
          <a:prstDash val="solid"/>
        </a:ln>
        <a:effectLst/>
      </dsp:spPr>
      <dsp:style>
        <a:lnRef idx="2">
          <a:scrgbClr r="0" g="0" b="0"/>
        </a:lnRef>
        <a:fillRef idx="1">
          <a:scrgbClr r="0" g="0" b="0"/>
        </a:fillRef>
        <a:effectRef idx="0">
          <a:scrgbClr r="0" g="0" b="0"/>
        </a:effectRef>
        <a:fontRef idx="minor"/>
      </dsp:style>
    </dsp:sp>
    <dsp:sp modelId="{9890B1A0-BFC1-4493-BE7F-5C23CE0D2C3A}">
      <dsp:nvSpPr>
        <dsp:cNvPr id="0" name=""/>
        <dsp:cNvSpPr/>
      </dsp:nvSpPr>
      <dsp:spPr>
        <a:xfrm>
          <a:off x="413146" y="2365457"/>
          <a:ext cx="8262924" cy="768739"/>
        </a:xfrm>
        <a:prstGeom prst="roundRect">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11" tIns="0" rIns="229611" bIns="0" numCol="1" spcCol="1270" anchor="ctr" anchorCtr="0">
          <a:noAutofit/>
        </a:bodyPr>
        <a:lstStyle/>
        <a:p>
          <a:pPr lvl="0" algn="just" defTabSz="800100">
            <a:lnSpc>
              <a:spcPct val="90000"/>
            </a:lnSpc>
            <a:spcBef>
              <a:spcPct val="0"/>
            </a:spcBef>
            <a:spcAft>
              <a:spcPct val="35000"/>
            </a:spcAft>
          </a:pPr>
          <a:r>
            <a:rPr lang="ru-RU" sz="1800" kern="1200" dirty="0" smtClean="0">
              <a:latin typeface="Times New Roman" pitchFamily="18" charset="0"/>
              <a:cs typeface="Times New Roman" pitchFamily="18" charset="0"/>
            </a:rPr>
            <a:t>Постановление Никольского муниципального района от 07.10.2020 года  № 917 "Об одобрении прогноза социально-экономического развития Никольского муниципального района на 2021 год и плановый период  2022  и  2023 годов" </a:t>
          </a:r>
          <a:endParaRPr lang="ru-RU" sz="1800" kern="1200" dirty="0"/>
        </a:p>
      </dsp:txBody>
      <dsp:txXfrm>
        <a:off x="450673" y="2402984"/>
        <a:ext cx="8187870" cy="693685"/>
      </dsp:txXfrm>
    </dsp:sp>
    <dsp:sp modelId="{B3E6C32E-34DD-4E03-AA66-058F28FBF0AE}">
      <dsp:nvSpPr>
        <dsp:cNvPr id="0" name=""/>
        <dsp:cNvSpPr/>
      </dsp:nvSpPr>
      <dsp:spPr>
        <a:xfrm>
          <a:off x="0" y="4109585"/>
          <a:ext cx="8678198" cy="453600"/>
        </a:xfrm>
        <a:prstGeom prst="rect">
          <a:avLst/>
        </a:prstGeom>
        <a:solidFill>
          <a:schemeClr val="lt1">
            <a:alpha val="90000"/>
            <a:hueOff val="0"/>
            <a:satOff val="0"/>
            <a:lumOff val="0"/>
            <a:alphaOff val="0"/>
          </a:schemeClr>
        </a:solidFill>
        <a:ln w="25400" cap="flat" cmpd="sng" algn="ctr">
          <a:solidFill>
            <a:schemeClr val="accent3">
              <a:hueOff val="-12619830"/>
              <a:satOff val="-6489"/>
              <a:lumOff val="-2794"/>
              <a:alphaOff val="0"/>
            </a:schemeClr>
          </a:solidFill>
          <a:prstDash val="solid"/>
        </a:ln>
        <a:effectLst/>
      </dsp:spPr>
      <dsp:style>
        <a:lnRef idx="2">
          <a:scrgbClr r="0" g="0" b="0"/>
        </a:lnRef>
        <a:fillRef idx="1">
          <a:scrgbClr r="0" g="0" b="0"/>
        </a:fillRef>
        <a:effectRef idx="0">
          <a:scrgbClr r="0" g="0" b="0"/>
        </a:effectRef>
        <a:fontRef idx="minor"/>
      </dsp:style>
    </dsp:sp>
    <dsp:sp modelId="{A4D229BF-1907-4790-AD7C-6E333399F43A}">
      <dsp:nvSpPr>
        <dsp:cNvPr id="0" name=""/>
        <dsp:cNvSpPr/>
      </dsp:nvSpPr>
      <dsp:spPr>
        <a:xfrm>
          <a:off x="413146" y="3419317"/>
          <a:ext cx="8262924" cy="955948"/>
        </a:xfrm>
        <a:prstGeom prst="roundRect">
          <a:avLst/>
        </a:prstGeom>
        <a:solidFill>
          <a:schemeClr val="accent3">
            <a:hueOff val="-12619830"/>
            <a:satOff val="-648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11" tIns="0" rIns="229611" bIns="0" numCol="1" spcCol="1270" anchor="ctr" anchorCtr="0">
          <a:noAutofit/>
        </a:bodyPr>
        <a:lstStyle/>
        <a:p>
          <a:pPr lvl="0" algn="just" defTabSz="711200">
            <a:lnSpc>
              <a:spcPct val="90000"/>
            </a:lnSpc>
            <a:spcBef>
              <a:spcPct val="0"/>
            </a:spcBef>
            <a:spcAft>
              <a:spcPct val="35000"/>
            </a:spcAft>
          </a:pPr>
          <a:r>
            <a:rPr lang="ru-RU" sz="1600" kern="1200" dirty="0" smtClean="0">
              <a:latin typeface="Times New Roman" pitchFamily="18" charset="0"/>
              <a:cs typeface="Times New Roman" pitchFamily="18" charset="0"/>
            </a:rPr>
            <a:t>Постановление администрации Никольского муниципального района от 16.09.2020 года  № 848 "Об основных направлениях бюджетной, налоговой и долговой политики Никольского муниципального района на 2021 год и плановый период 2022  и  2023 годов"</a:t>
          </a:r>
          <a:endParaRPr lang="ru-RU" sz="1600" kern="1200" dirty="0">
            <a:latin typeface="Times New Roman" pitchFamily="18" charset="0"/>
            <a:cs typeface="Times New Roman" pitchFamily="18" charset="0"/>
          </a:endParaRPr>
        </a:p>
      </dsp:txBody>
      <dsp:txXfrm>
        <a:off x="459812" y="3465983"/>
        <a:ext cx="8169592" cy="862616"/>
      </dsp:txXfrm>
    </dsp:sp>
    <dsp:sp modelId="{51A82B7D-F921-44D1-AF6C-643008507800}">
      <dsp:nvSpPr>
        <dsp:cNvPr id="0" name=""/>
        <dsp:cNvSpPr/>
      </dsp:nvSpPr>
      <dsp:spPr>
        <a:xfrm>
          <a:off x="0" y="5249106"/>
          <a:ext cx="8678198" cy="453600"/>
        </a:xfrm>
        <a:prstGeom prst="rect">
          <a:avLst/>
        </a:prstGeom>
        <a:solidFill>
          <a:schemeClr val="lt1">
            <a:alpha val="90000"/>
            <a:hueOff val="0"/>
            <a:satOff val="0"/>
            <a:lumOff val="0"/>
            <a:alphaOff val="0"/>
          </a:schemeClr>
        </a:solidFill>
        <a:ln w="25400" cap="flat" cmpd="sng" algn="ctr">
          <a:solidFill>
            <a:schemeClr val="accent3">
              <a:hueOff val="-16826440"/>
              <a:satOff val="-8652"/>
              <a:lumOff val="-3725"/>
              <a:alphaOff val="0"/>
            </a:schemeClr>
          </a:solidFill>
          <a:prstDash val="solid"/>
        </a:ln>
        <a:effectLst/>
      </dsp:spPr>
      <dsp:style>
        <a:lnRef idx="2">
          <a:scrgbClr r="0" g="0" b="0"/>
        </a:lnRef>
        <a:fillRef idx="1">
          <a:scrgbClr r="0" g="0" b="0"/>
        </a:fillRef>
        <a:effectRef idx="0">
          <a:scrgbClr r="0" g="0" b="0"/>
        </a:effectRef>
        <a:fontRef idx="minor"/>
      </dsp:style>
    </dsp:sp>
    <dsp:sp modelId="{B3EF953B-66F2-4768-AC40-6A72A87C0F89}">
      <dsp:nvSpPr>
        <dsp:cNvPr id="0" name=""/>
        <dsp:cNvSpPr/>
      </dsp:nvSpPr>
      <dsp:spPr>
        <a:xfrm>
          <a:off x="415273" y="4651900"/>
          <a:ext cx="8262924" cy="854400"/>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11" tIns="0" rIns="229611" bIns="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1800" kern="1200" dirty="0" smtClean="0">
              <a:latin typeface="Times New Roman" pitchFamily="18" charset="0"/>
              <a:cs typeface="Times New Roman" pitchFamily="18" charset="0"/>
            </a:rPr>
            <a:t>П</a:t>
          </a:r>
          <a:r>
            <a:rPr lang="ru" sz="1800" kern="1200" dirty="0" smtClean="0">
              <a:latin typeface="Times New Roman" pitchFamily="18" charset="0"/>
              <a:cs typeface="Times New Roman" pitchFamily="18" charset="0"/>
            </a:rPr>
            <a:t>редварительные итоги социально-экономического развития Никольского муниципального района за 9 месяцев текущего года и ожидаемые итоги за 2020 год</a:t>
          </a:r>
          <a:endParaRPr lang="ru-RU" sz="1800" kern="1200" dirty="0"/>
        </a:p>
      </dsp:txBody>
      <dsp:txXfrm>
        <a:off x="456981" y="4693608"/>
        <a:ext cx="8179508" cy="7709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B133B-6A50-45BF-997D-B9B39EC71941}">
      <dsp:nvSpPr>
        <dsp:cNvPr id="0" name=""/>
        <dsp:cNvSpPr/>
      </dsp:nvSpPr>
      <dsp:spPr>
        <a:xfrm>
          <a:off x="-42649" y="0"/>
          <a:ext cx="6157634" cy="117292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 sz="1050" kern="1200" dirty="0" smtClean="0">
              <a:solidFill>
                <a:schemeClr val="tx1"/>
              </a:solidFill>
              <a:latin typeface="Times New Roman" pitchFamily="18" charset="0"/>
              <a:cs typeface="Times New Roman" pitchFamily="18" charset="0"/>
            </a:rPr>
            <a:t>Составление проекта бюджета Никольского муниципального района осуществляется согласно решения Представительного Собрания Никольского муниципального района от 08.06.2012 года № 24 "Об утверждении положения о  бюджетном процессе в Никольском муниципальном районе",  в котором определяются ответственные исполнители, порядок и сроки работы над документами и материалами, необходимыми для составления проекта районного бюджета. Непосредственное составление бюджета района осуществляет Финансовое управление Никольского муниципального района.</a:t>
          </a:r>
          <a:endParaRPr lang="ru-RU" sz="2400" kern="1200" dirty="0">
            <a:solidFill>
              <a:schemeClr val="tx1"/>
            </a:solidFill>
          </a:endParaRPr>
        </a:p>
      </dsp:txBody>
      <dsp:txXfrm>
        <a:off x="-8295" y="34354"/>
        <a:ext cx="6088926" cy="1104219"/>
      </dsp:txXfrm>
    </dsp:sp>
    <dsp:sp modelId="{9F773074-CDE1-4167-A4A9-EC79F5ECA0D3}">
      <dsp:nvSpPr>
        <dsp:cNvPr id="0" name=""/>
        <dsp:cNvSpPr/>
      </dsp:nvSpPr>
      <dsp:spPr>
        <a:xfrm rot="5400000">
          <a:off x="2779427" y="1181012"/>
          <a:ext cx="441567" cy="5278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5400000">
        <a:off x="2841865" y="1224137"/>
        <a:ext cx="316691" cy="309097"/>
      </dsp:txXfrm>
    </dsp:sp>
    <dsp:sp modelId="{5DE6694A-087B-4DE2-8BD8-63186E55B148}">
      <dsp:nvSpPr>
        <dsp:cNvPr id="0" name=""/>
        <dsp:cNvSpPr/>
      </dsp:nvSpPr>
      <dsp:spPr>
        <a:xfrm>
          <a:off x="690313" y="1761684"/>
          <a:ext cx="4691709" cy="117292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 sz="1050" kern="1200" dirty="0" smtClean="0">
              <a:latin typeface="Times New Roman" pitchFamily="18" charset="0"/>
              <a:cs typeface="Times New Roman" pitchFamily="18" charset="0"/>
            </a:rPr>
            <a:t>Проект решения о бюджете Никольского муниципального района на очередной финансовый год и плановый период представляется администрацией района в Представительное Собрание не позднее 15 ноября текущего года. Проект бюджета муниципального района обсуждается на публичных слушаниях и рассматривается  депутатами в одном чтении.</a:t>
          </a:r>
          <a:endParaRPr lang="ru-RU" kern="1200" dirty="0"/>
        </a:p>
      </dsp:txBody>
      <dsp:txXfrm>
        <a:off x="724667" y="1796038"/>
        <a:ext cx="4623001" cy="1104219"/>
      </dsp:txXfrm>
    </dsp:sp>
    <dsp:sp modelId="{930F61F1-E079-46D6-A503-971B522092B4}">
      <dsp:nvSpPr>
        <dsp:cNvPr id="0" name=""/>
        <dsp:cNvSpPr/>
      </dsp:nvSpPr>
      <dsp:spPr>
        <a:xfrm rot="5341960">
          <a:off x="2783090" y="2985666"/>
          <a:ext cx="441630" cy="527817"/>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5400000">
        <a:off x="2844441" y="3028769"/>
        <a:ext cx="316691" cy="309141"/>
      </dsp:txXfrm>
    </dsp:sp>
    <dsp:sp modelId="{CF617F45-FAB4-4D28-B0BD-4B3389C13D29}">
      <dsp:nvSpPr>
        <dsp:cNvPr id="0" name=""/>
        <dsp:cNvSpPr/>
      </dsp:nvSpPr>
      <dsp:spPr>
        <a:xfrm>
          <a:off x="720058" y="3523368"/>
          <a:ext cx="4691709" cy="117292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 sz="1100" kern="1200" dirty="0" smtClean="0">
              <a:latin typeface="Times New Roman" pitchFamily="18" charset="0"/>
              <a:cs typeface="Times New Roman" pitchFamily="18" charset="0"/>
            </a:rPr>
            <a:t>Окончательное решение о бюджете Никольского муниципального района на очередной финансовый год и плановый период принимается Представительным Собранием до начала финансового года.</a:t>
          </a:r>
          <a:endParaRPr lang="ru-RU" kern="1200" dirty="0"/>
        </a:p>
      </dsp:txBody>
      <dsp:txXfrm>
        <a:off x="754412" y="3557722"/>
        <a:ext cx="4623001" cy="11042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A15D-ABF3-4557-9245-3D2369780203}">
      <dsp:nvSpPr>
        <dsp:cNvPr id="0" name=""/>
        <dsp:cNvSpPr/>
      </dsp:nvSpPr>
      <dsp:spPr>
        <a:xfrm rot="10800000">
          <a:off x="1403632" y="72009"/>
          <a:ext cx="6690977" cy="50458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799" tIns="60960" rIns="113792"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Обеспечение долгосрочной сбалансированности районного бюджета как  базового принципа ответственной бюджетной политики</a:t>
          </a:r>
          <a:endParaRPr lang="ru-RU" sz="1600" kern="1200" dirty="0">
            <a:solidFill>
              <a:schemeClr val="tx1"/>
            </a:solidFill>
          </a:endParaRPr>
        </a:p>
      </dsp:txBody>
      <dsp:txXfrm rot="10800000">
        <a:off x="1529777" y="72009"/>
        <a:ext cx="6564832" cy="504580"/>
      </dsp:txXfrm>
    </dsp:sp>
    <dsp:sp modelId="{1C04CFC2-18FE-440D-9137-408388F3621F}">
      <dsp:nvSpPr>
        <dsp:cNvPr id="0" name=""/>
        <dsp:cNvSpPr/>
      </dsp:nvSpPr>
      <dsp:spPr>
        <a:xfrm>
          <a:off x="486830" y="70107"/>
          <a:ext cx="845536" cy="55879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FB3967-C72C-4F33-B3FA-50E4D25F110F}">
      <dsp:nvSpPr>
        <dsp:cNvPr id="0" name=""/>
        <dsp:cNvSpPr/>
      </dsp:nvSpPr>
      <dsp:spPr>
        <a:xfrm rot="10800000">
          <a:off x="1399451" y="620277"/>
          <a:ext cx="6669267" cy="711893"/>
        </a:xfrm>
        <a:prstGeom prst="homePlate">
          <a:avLst/>
        </a:prstGeom>
        <a:solidFill>
          <a:schemeClr val="accent2">
            <a:hueOff val="2715549"/>
            <a:satOff val="-5241"/>
            <a:lumOff val="-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799" tIns="60960" rIns="113792"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Создание условий для восстановления роста экономики, занятости и доходов населения, развития малого и среднего предпринимательства,  улучшение качества жизни населения</a:t>
          </a:r>
          <a:endParaRPr lang="ru-RU" sz="1600" kern="1200" dirty="0">
            <a:solidFill>
              <a:schemeClr val="tx1"/>
            </a:solidFill>
          </a:endParaRPr>
        </a:p>
      </dsp:txBody>
      <dsp:txXfrm rot="10800000">
        <a:off x="1577424" y="620277"/>
        <a:ext cx="6491294" cy="711893"/>
      </dsp:txXfrm>
    </dsp:sp>
    <dsp:sp modelId="{3A0FE7DE-2A21-4DA0-8222-45F6388891F7}">
      <dsp:nvSpPr>
        <dsp:cNvPr id="0" name=""/>
        <dsp:cNvSpPr/>
      </dsp:nvSpPr>
      <dsp:spPr>
        <a:xfrm>
          <a:off x="476744" y="685460"/>
          <a:ext cx="821090" cy="6012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60E4E7-528B-460E-A64D-E0FC7EA05814}">
      <dsp:nvSpPr>
        <dsp:cNvPr id="0" name=""/>
        <dsp:cNvSpPr/>
      </dsp:nvSpPr>
      <dsp:spPr>
        <a:xfrm rot="10800000">
          <a:off x="1407483" y="1440159"/>
          <a:ext cx="6725398" cy="517853"/>
        </a:xfrm>
        <a:prstGeom prst="homePlate">
          <a:avLst/>
        </a:prstGeom>
        <a:solidFill>
          <a:schemeClr val="accent2">
            <a:hueOff val="5431098"/>
            <a:satOff val="-10482"/>
            <a:lumOff val="-1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799" tIns="60960" rIns="113792" bIns="60960" numCol="1" spcCol="1270" anchor="ctr" anchorCtr="0">
          <a:noAutofit/>
        </a:bodyPr>
        <a:lstStyle/>
        <a:p>
          <a:pPr lvl="0" algn="l" defTabSz="711200">
            <a:lnSpc>
              <a:spcPct val="90000"/>
            </a:lnSpc>
            <a:spcBef>
              <a:spcPct val="0"/>
            </a:spcBef>
            <a:spcAft>
              <a:spcPct val="35000"/>
            </a:spcAft>
          </a:pPr>
          <a:r>
            <a:rPr lang="ru-RU" sz="1600" kern="1200" smtClean="0">
              <a:solidFill>
                <a:schemeClr val="bg1"/>
              </a:solidFill>
            </a:rPr>
            <a:t>Создание условий </a:t>
          </a:r>
          <a:r>
            <a:rPr lang="ru-RU" sz="1600" kern="1200" dirty="0" smtClean="0">
              <a:solidFill>
                <a:schemeClr val="bg1"/>
              </a:solidFill>
            </a:rPr>
            <a:t>для привлечения инвестиций в экономику района</a:t>
          </a:r>
          <a:endParaRPr lang="ru-RU" sz="1600" kern="1200" dirty="0">
            <a:solidFill>
              <a:schemeClr val="bg1"/>
            </a:solidFill>
          </a:endParaRPr>
        </a:p>
      </dsp:txBody>
      <dsp:txXfrm rot="10800000">
        <a:off x="1536946" y="1440159"/>
        <a:ext cx="6595935" cy="517853"/>
      </dsp:txXfrm>
    </dsp:sp>
    <dsp:sp modelId="{1B293DDE-64F0-42A8-8E2D-CE8EF8D5D20F}">
      <dsp:nvSpPr>
        <dsp:cNvPr id="0" name=""/>
        <dsp:cNvSpPr/>
      </dsp:nvSpPr>
      <dsp:spPr>
        <a:xfrm>
          <a:off x="566491" y="1276444"/>
          <a:ext cx="690050" cy="69596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F2E3B7-5EB5-434F-85D6-B66D226C1C2D}">
      <dsp:nvSpPr>
        <dsp:cNvPr id="0" name=""/>
        <dsp:cNvSpPr/>
      </dsp:nvSpPr>
      <dsp:spPr>
        <a:xfrm rot="10800000">
          <a:off x="1328790" y="2015444"/>
          <a:ext cx="6750211" cy="510478"/>
        </a:xfrm>
        <a:prstGeom prst="homePlate">
          <a:avLst/>
        </a:prstGeom>
        <a:solidFill>
          <a:schemeClr val="accent2">
            <a:hueOff val="8146647"/>
            <a:satOff val="-15723"/>
            <a:lumOff val="-2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799" tIns="60960" rIns="113792"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Формирование специального благоприятного налогового режима для  граждан, обеспечивающего повышение занятости населения </a:t>
          </a:r>
          <a:endParaRPr lang="ru-RU" sz="1600" kern="1200" dirty="0">
            <a:solidFill>
              <a:schemeClr val="tx1"/>
            </a:solidFill>
          </a:endParaRPr>
        </a:p>
      </dsp:txBody>
      <dsp:txXfrm rot="10800000">
        <a:off x="1456409" y="2015444"/>
        <a:ext cx="6622592" cy="510478"/>
      </dsp:txXfrm>
    </dsp:sp>
    <dsp:sp modelId="{EECB5C8F-A2BC-44CA-B65F-C3BCC42D3F89}">
      <dsp:nvSpPr>
        <dsp:cNvPr id="0" name=""/>
        <dsp:cNvSpPr/>
      </dsp:nvSpPr>
      <dsp:spPr>
        <a:xfrm>
          <a:off x="518298" y="2002935"/>
          <a:ext cx="752815" cy="56005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D4FC3-4D19-45D1-85D5-F6D328994B23}">
      <dsp:nvSpPr>
        <dsp:cNvPr id="0" name=""/>
        <dsp:cNvSpPr/>
      </dsp:nvSpPr>
      <dsp:spPr>
        <a:xfrm rot="10800000">
          <a:off x="1400715" y="2650518"/>
          <a:ext cx="6673585" cy="548249"/>
        </a:xfrm>
        <a:prstGeom prst="homePlate">
          <a:avLst/>
        </a:prstGeom>
        <a:solidFill>
          <a:schemeClr val="accent2">
            <a:hueOff val="10862196"/>
            <a:satOff val="-20963"/>
            <a:lumOff val="-26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799" tIns="60960" rIns="113792"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Приоретизация и повышение эффективности бюджетных расходов </a:t>
          </a:r>
          <a:endParaRPr lang="ru-RU" sz="1600" kern="1200" dirty="0">
            <a:solidFill>
              <a:schemeClr val="tx1"/>
            </a:solidFill>
          </a:endParaRPr>
        </a:p>
      </dsp:txBody>
      <dsp:txXfrm rot="10800000">
        <a:off x="1537777" y="2650518"/>
        <a:ext cx="6536523" cy="548249"/>
      </dsp:txXfrm>
    </dsp:sp>
    <dsp:sp modelId="{B7B80956-95C8-4371-8EA4-D56986488AEB}">
      <dsp:nvSpPr>
        <dsp:cNvPr id="0" name=""/>
        <dsp:cNvSpPr/>
      </dsp:nvSpPr>
      <dsp:spPr>
        <a:xfrm>
          <a:off x="524131" y="2645092"/>
          <a:ext cx="775609" cy="57399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05975-2BD8-4C07-B447-309953E84038}">
      <dsp:nvSpPr>
        <dsp:cNvPr id="0" name=""/>
        <dsp:cNvSpPr/>
      </dsp:nvSpPr>
      <dsp:spPr>
        <a:xfrm rot="10800000">
          <a:off x="1329035" y="3285589"/>
          <a:ext cx="6755441" cy="506209"/>
        </a:xfrm>
        <a:prstGeom prst="homePlate">
          <a:avLst/>
        </a:prstGeom>
        <a:solidFill>
          <a:schemeClr val="accent2">
            <a:hueOff val="13577746"/>
            <a:satOff val="-26204"/>
            <a:lumOff val="-3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799" tIns="60960" rIns="113792"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Совершенствование муниципального финансового контроля</a:t>
          </a:r>
          <a:endParaRPr lang="ru-RU" sz="1600" kern="1200" dirty="0">
            <a:solidFill>
              <a:schemeClr val="tx1"/>
            </a:solidFill>
          </a:endParaRPr>
        </a:p>
      </dsp:txBody>
      <dsp:txXfrm rot="10800000">
        <a:off x="1455587" y="3285589"/>
        <a:ext cx="6628889" cy="506209"/>
      </dsp:txXfrm>
    </dsp:sp>
    <dsp:sp modelId="{3D8A2F09-E6E7-4F7F-9889-AD55E0028EBA}">
      <dsp:nvSpPr>
        <dsp:cNvPr id="0" name=""/>
        <dsp:cNvSpPr/>
      </dsp:nvSpPr>
      <dsp:spPr>
        <a:xfrm>
          <a:off x="502918" y="3287344"/>
          <a:ext cx="703318" cy="553700"/>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994A25-37D1-4514-82CE-B017A5D3728E}">
      <dsp:nvSpPr>
        <dsp:cNvPr id="0" name=""/>
        <dsp:cNvSpPr/>
      </dsp:nvSpPr>
      <dsp:spPr>
        <a:xfrm rot="10800000">
          <a:off x="1300543" y="3994460"/>
          <a:ext cx="6801416" cy="507317"/>
        </a:xfrm>
        <a:prstGeom prst="homePlate">
          <a:avLst/>
        </a:prstGeom>
        <a:solidFill>
          <a:schemeClr val="accent2">
            <a:hueOff val="16293294"/>
            <a:satOff val="-31445"/>
            <a:lumOff val="-40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799" tIns="60960" rIns="113792"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Сохранение социальной направленности консолидированного бюджета района</a:t>
          </a:r>
          <a:endParaRPr lang="ru-RU" sz="1600" kern="1200" dirty="0">
            <a:solidFill>
              <a:schemeClr val="tx1"/>
            </a:solidFill>
          </a:endParaRPr>
        </a:p>
      </dsp:txBody>
      <dsp:txXfrm rot="10800000">
        <a:off x="1427372" y="3994460"/>
        <a:ext cx="6674587" cy="507317"/>
      </dsp:txXfrm>
    </dsp:sp>
    <dsp:sp modelId="{84285CB8-5BAC-40AF-A937-D898269C9461}">
      <dsp:nvSpPr>
        <dsp:cNvPr id="0" name=""/>
        <dsp:cNvSpPr/>
      </dsp:nvSpPr>
      <dsp:spPr>
        <a:xfrm>
          <a:off x="516514" y="3946642"/>
          <a:ext cx="700141" cy="624489"/>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DC30A-7720-4401-9802-C699DAC3F0B8}">
      <dsp:nvSpPr>
        <dsp:cNvPr id="0" name=""/>
        <dsp:cNvSpPr/>
      </dsp:nvSpPr>
      <dsp:spPr>
        <a:xfrm rot="10800000">
          <a:off x="1328170" y="4696865"/>
          <a:ext cx="6781530" cy="474644"/>
        </a:xfrm>
        <a:prstGeom prst="homePlate">
          <a:avLst/>
        </a:prstGeom>
        <a:solidFill>
          <a:schemeClr val="accent2">
            <a:hueOff val="19008843"/>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799" tIns="60960" rIns="113792"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Усиление стимулирующей роли межбюджетных трансфертов</a:t>
          </a:r>
          <a:endParaRPr lang="ru-RU" sz="1600" kern="1200" dirty="0">
            <a:solidFill>
              <a:schemeClr val="tx1"/>
            </a:solidFill>
          </a:endParaRPr>
        </a:p>
      </dsp:txBody>
      <dsp:txXfrm rot="10800000">
        <a:off x="1446831" y="4696865"/>
        <a:ext cx="6662869" cy="474644"/>
      </dsp:txXfrm>
    </dsp:sp>
    <dsp:sp modelId="{31BFCB86-039D-4AF4-B856-2170C43BFCDC}">
      <dsp:nvSpPr>
        <dsp:cNvPr id="0" name=""/>
        <dsp:cNvSpPr/>
      </dsp:nvSpPr>
      <dsp:spPr>
        <a:xfrm>
          <a:off x="378962" y="4626300"/>
          <a:ext cx="877862" cy="653786"/>
        </a:xfrm>
        <a:prstGeom prst="ellipse">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0.15652</cdr:x>
      <cdr:y>0.81081</cdr:y>
    </cdr:from>
    <cdr:to>
      <cdr:x>0.2087</cdr:x>
      <cdr:y>0.85135</cdr:y>
    </cdr:to>
    <cdr:sp macro="" textlink="">
      <cdr:nvSpPr>
        <cdr:cNvPr id="2" name="TextBox 1"/>
        <cdr:cNvSpPr txBox="1"/>
      </cdr:nvSpPr>
      <cdr:spPr>
        <a:xfrm xmlns:a="http://schemas.openxmlformats.org/drawingml/2006/main">
          <a:off x="1296144" y="4320480"/>
          <a:ext cx="432048"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0.16077</cdr:y>
    </cdr:to>
    <cdr:sp macro="" textlink="">
      <cdr:nvSpPr>
        <cdr:cNvPr id="2" name="Прямоугольник 1"/>
        <cdr:cNvSpPr/>
      </cdr:nvSpPr>
      <cdr:spPr>
        <a:xfrm xmlns:a="http://schemas.openxmlformats.org/drawingml/2006/main">
          <a:off x="0" y="0"/>
          <a:ext cx="2915816" cy="43088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Gill Sans MT"/>
            </a:defRPr>
          </a:lvl1pPr>
          <a:lvl2pPr marL="457200" algn="l" defTabSz="914400" rtl="0" eaLnBrk="1" latinLnBrk="0" hangingPunct="1">
            <a:defRPr sz="1800" kern="1200">
              <a:solidFill>
                <a:sysClr val="windowText" lastClr="000000"/>
              </a:solidFill>
              <a:latin typeface="Gill Sans MT"/>
            </a:defRPr>
          </a:lvl2pPr>
          <a:lvl3pPr marL="914400" algn="l" defTabSz="914400" rtl="0" eaLnBrk="1" latinLnBrk="0" hangingPunct="1">
            <a:defRPr sz="1800" kern="1200">
              <a:solidFill>
                <a:sysClr val="windowText" lastClr="000000"/>
              </a:solidFill>
              <a:latin typeface="Gill Sans MT"/>
            </a:defRPr>
          </a:lvl3pPr>
          <a:lvl4pPr marL="1371600" algn="l" defTabSz="914400" rtl="0" eaLnBrk="1" latinLnBrk="0" hangingPunct="1">
            <a:defRPr sz="1800" kern="1200">
              <a:solidFill>
                <a:sysClr val="windowText" lastClr="000000"/>
              </a:solidFill>
              <a:latin typeface="Gill Sans MT"/>
            </a:defRPr>
          </a:lvl4pPr>
          <a:lvl5pPr marL="1828800" algn="l" defTabSz="914400" rtl="0" eaLnBrk="1" latinLnBrk="0" hangingPunct="1">
            <a:defRPr sz="1800" kern="1200">
              <a:solidFill>
                <a:sysClr val="windowText" lastClr="000000"/>
              </a:solidFill>
              <a:latin typeface="Gill Sans MT"/>
            </a:defRPr>
          </a:lvl5pPr>
          <a:lvl6pPr marL="2286000" algn="l" defTabSz="914400" rtl="0" eaLnBrk="1" latinLnBrk="0" hangingPunct="1">
            <a:defRPr sz="1800" kern="1200">
              <a:solidFill>
                <a:sysClr val="windowText" lastClr="000000"/>
              </a:solidFill>
              <a:latin typeface="Gill Sans MT"/>
            </a:defRPr>
          </a:lvl6pPr>
          <a:lvl7pPr marL="2743200" algn="l" defTabSz="914400" rtl="0" eaLnBrk="1" latinLnBrk="0" hangingPunct="1">
            <a:defRPr sz="1800" kern="1200">
              <a:solidFill>
                <a:sysClr val="windowText" lastClr="000000"/>
              </a:solidFill>
              <a:latin typeface="Gill Sans MT"/>
            </a:defRPr>
          </a:lvl7pPr>
          <a:lvl8pPr marL="3200400" algn="l" defTabSz="914400" rtl="0" eaLnBrk="1" latinLnBrk="0" hangingPunct="1">
            <a:defRPr sz="1800" kern="1200">
              <a:solidFill>
                <a:sysClr val="windowText" lastClr="000000"/>
              </a:solidFill>
              <a:latin typeface="Gill Sans MT"/>
            </a:defRPr>
          </a:lvl8pPr>
          <a:lvl9pPr marL="3657600" algn="l" defTabSz="914400" rtl="0" eaLnBrk="1" latinLnBrk="0" hangingPunct="1">
            <a:defRPr sz="1800" kern="1200">
              <a:solidFill>
                <a:sysClr val="windowText" lastClr="000000"/>
              </a:solidFill>
              <a:latin typeface="Gill Sans MT"/>
            </a:defRPr>
          </a:lvl9pPr>
        </a:lstStyle>
        <a:p xmlns:a="http://schemas.openxmlformats.org/drawingml/2006/main">
          <a:pPr algn="ctr"/>
          <a:r>
            <a:rPr lang="ru-RU" sz="1100" b="1" dirty="0" smtClean="0">
              <a:latin typeface="Times New Roman" pitchFamily="18" charset="0"/>
              <a:cs typeface="Times New Roman" pitchFamily="18" charset="0"/>
            </a:rPr>
            <a:t>Реализация мероприятий по обеспечению жильем молодых семей</a:t>
          </a:r>
          <a:endParaRPr lang="ru-RU" sz="1100" b="1" dirty="0">
            <a:latin typeface="Times New Roman" pitchFamily="18" charset="0"/>
            <a:cs typeface="Times New Roman"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0.16077</cdr:y>
    </cdr:to>
    <cdr:sp macro="" textlink="">
      <cdr:nvSpPr>
        <cdr:cNvPr id="2" name="Прямоугольник 1"/>
        <cdr:cNvSpPr/>
      </cdr:nvSpPr>
      <cdr:spPr>
        <a:xfrm xmlns:a="http://schemas.openxmlformats.org/drawingml/2006/main">
          <a:off x="0" y="0"/>
          <a:ext cx="2915816" cy="43088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Gill Sans MT"/>
            </a:defRPr>
          </a:lvl1pPr>
          <a:lvl2pPr marL="457200" algn="l" defTabSz="914400" rtl="0" eaLnBrk="1" latinLnBrk="0" hangingPunct="1">
            <a:defRPr sz="1800" kern="1200">
              <a:solidFill>
                <a:sysClr val="windowText" lastClr="000000"/>
              </a:solidFill>
              <a:latin typeface="Gill Sans MT"/>
            </a:defRPr>
          </a:lvl2pPr>
          <a:lvl3pPr marL="914400" algn="l" defTabSz="914400" rtl="0" eaLnBrk="1" latinLnBrk="0" hangingPunct="1">
            <a:defRPr sz="1800" kern="1200">
              <a:solidFill>
                <a:sysClr val="windowText" lastClr="000000"/>
              </a:solidFill>
              <a:latin typeface="Gill Sans MT"/>
            </a:defRPr>
          </a:lvl3pPr>
          <a:lvl4pPr marL="1371600" algn="l" defTabSz="914400" rtl="0" eaLnBrk="1" latinLnBrk="0" hangingPunct="1">
            <a:defRPr sz="1800" kern="1200">
              <a:solidFill>
                <a:sysClr val="windowText" lastClr="000000"/>
              </a:solidFill>
              <a:latin typeface="Gill Sans MT"/>
            </a:defRPr>
          </a:lvl4pPr>
          <a:lvl5pPr marL="1828800" algn="l" defTabSz="914400" rtl="0" eaLnBrk="1" latinLnBrk="0" hangingPunct="1">
            <a:defRPr sz="1800" kern="1200">
              <a:solidFill>
                <a:sysClr val="windowText" lastClr="000000"/>
              </a:solidFill>
              <a:latin typeface="Gill Sans MT"/>
            </a:defRPr>
          </a:lvl5pPr>
          <a:lvl6pPr marL="2286000" algn="l" defTabSz="914400" rtl="0" eaLnBrk="1" latinLnBrk="0" hangingPunct="1">
            <a:defRPr sz="1800" kern="1200">
              <a:solidFill>
                <a:sysClr val="windowText" lastClr="000000"/>
              </a:solidFill>
              <a:latin typeface="Gill Sans MT"/>
            </a:defRPr>
          </a:lvl6pPr>
          <a:lvl7pPr marL="2743200" algn="l" defTabSz="914400" rtl="0" eaLnBrk="1" latinLnBrk="0" hangingPunct="1">
            <a:defRPr sz="1800" kern="1200">
              <a:solidFill>
                <a:sysClr val="windowText" lastClr="000000"/>
              </a:solidFill>
              <a:latin typeface="Gill Sans MT"/>
            </a:defRPr>
          </a:lvl7pPr>
          <a:lvl8pPr marL="3200400" algn="l" defTabSz="914400" rtl="0" eaLnBrk="1" latinLnBrk="0" hangingPunct="1">
            <a:defRPr sz="1800" kern="1200">
              <a:solidFill>
                <a:sysClr val="windowText" lastClr="000000"/>
              </a:solidFill>
              <a:latin typeface="Gill Sans MT"/>
            </a:defRPr>
          </a:lvl8pPr>
          <a:lvl9pPr marL="3657600" algn="l" defTabSz="914400" rtl="0" eaLnBrk="1" latinLnBrk="0" hangingPunct="1">
            <a:defRPr sz="1800" kern="1200">
              <a:solidFill>
                <a:sysClr val="windowText" lastClr="000000"/>
              </a:solidFill>
              <a:latin typeface="Gill Sans MT"/>
            </a:defRPr>
          </a:lvl9pPr>
        </a:lstStyle>
        <a:p xmlns:a="http://schemas.openxmlformats.org/drawingml/2006/main">
          <a:pPr algn="ctr"/>
          <a:r>
            <a:rPr lang="ru-RU" sz="1100" b="1" dirty="0" smtClean="0">
              <a:latin typeface="Times New Roman" pitchFamily="18" charset="0"/>
              <a:cs typeface="Times New Roman" pitchFamily="18" charset="0"/>
            </a:rPr>
            <a:t>Проведение комплексных кадастровых работ и межевания земельных участков </a:t>
          </a:r>
          <a:endParaRPr lang="ru-RU" sz="1100" b="1"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0.80833</cdr:x>
      <cdr:y>0</cdr:y>
    </cdr:from>
    <cdr:to>
      <cdr:x>0.89797</cdr:x>
      <cdr:y>0.0865</cdr:y>
    </cdr:to>
    <cdr:sp macro="" textlink="">
      <cdr:nvSpPr>
        <cdr:cNvPr id="2" name="Прямоугольник 1"/>
        <cdr:cNvSpPr/>
      </cdr:nvSpPr>
      <cdr:spPr>
        <a:xfrm xmlns:a="http://schemas.openxmlformats.org/drawingml/2006/main">
          <a:off x="6984776" y="0"/>
          <a:ext cx="774571"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Gill Sans MT"/>
            </a:defRPr>
          </a:lvl1pPr>
          <a:lvl2pPr marL="457200" algn="l" defTabSz="914400" rtl="0" eaLnBrk="1" latinLnBrk="0" hangingPunct="1">
            <a:defRPr sz="1800" kern="1200">
              <a:solidFill>
                <a:sysClr val="windowText" lastClr="000000"/>
              </a:solidFill>
              <a:latin typeface="Gill Sans MT"/>
            </a:defRPr>
          </a:lvl2pPr>
          <a:lvl3pPr marL="914400" algn="l" defTabSz="914400" rtl="0" eaLnBrk="1" latinLnBrk="0" hangingPunct="1">
            <a:defRPr sz="1800" kern="1200">
              <a:solidFill>
                <a:sysClr val="windowText" lastClr="000000"/>
              </a:solidFill>
              <a:latin typeface="Gill Sans MT"/>
            </a:defRPr>
          </a:lvl3pPr>
          <a:lvl4pPr marL="1371600" algn="l" defTabSz="914400" rtl="0" eaLnBrk="1" latinLnBrk="0" hangingPunct="1">
            <a:defRPr sz="1800" kern="1200">
              <a:solidFill>
                <a:sysClr val="windowText" lastClr="000000"/>
              </a:solidFill>
              <a:latin typeface="Gill Sans MT"/>
            </a:defRPr>
          </a:lvl4pPr>
          <a:lvl5pPr marL="1828800" algn="l" defTabSz="914400" rtl="0" eaLnBrk="1" latinLnBrk="0" hangingPunct="1">
            <a:defRPr sz="1800" kern="1200">
              <a:solidFill>
                <a:sysClr val="windowText" lastClr="000000"/>
              </a:solidFill>
              <a:latin typeface="Gill Sans MT"/>
            </a:defRPr>
          </a:lvl5pPr>
          <a:lvl6pPr marL="2286000" algn="l" defTabSz="914400" rtl="0" eaLnBrk="1" latinLnBrk="0" hangingPunct="1">
            <a:defRPr sz="1800" kern="1200">
              <a:solidFill>
                <a:sysClr val="windowText" lastClr="000000"/>
              </a:solidFill>
              <a:latin typeface="Gill Sans MT"/>
            </a:defRPr>
          </a:lvl6pPr>
          <a:lvl7pPr marL="2743200" algn="l" defTabSz="914400" rtl="0" eaLnBrk="1" latinLnBrk="0" hangingPunct="1">
            <a:defRPr sz="1800" kern="1200">
              <a:solidFill>
                <a:sysClr val="windowText" lastClr="000000"/>
              </a:solidFill>
              <a:latin typeface="Gill Sans MT"/>
            </a:defRPr>
          </a:lvl7pPr>
          <a:lvl8pPr marL="3200400" algn="l" defTabSz="914400" rtl="0" eaLnBrk="1" latinLnBrk="0" hangingPunct="1">
            <a:defRPr sz="1800" kern="1200">
              <a:solidFill>
                <a:sysClr val="windowText" lastClr="000000"/>
              </a:solidFill>
              <a:latin typeface="Gill Sans MT"/>
            </a:defRPr>
          </a:lvl8pPr>
          <a:lvl9pPr marL="3657600" algn="l" defTabSz="914400" rtl="0" eaLnBrk="1" latinLnBrk="0" hangingPunct="1">
            <a:defRPr sz="1800" kern="1200">
              <a:solidFill>
                <a:sysClr val="windowText" lastClr="000000"/>
              </a:solidFill>
              <a:latin typeface="Gill Sans MT"/>
            </a:defRPr>
          </a:lvl9pPr>
        </a:lstStyle>
        <a:p xmlns:a="http://schemas.openxmlformats.org/drawingml/2006/main">
          <a:r>
            <a:rPr lang="ru-RU" sz="1100" b="1" dirty="0" smtClean="0"/>
            <a:t>Тыс.  руб.</a:t>
          </a:r>
          <a:endParaRPr lang="ru-RU"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0.23364</cdr:x>
      <cdr:y>0.14147</cdr:y>
    </cdr:from>
    <cdr:to>
      <cdr:x>0.4433</cdr:x>
      <cdr:y>0.24647</cdr:y>
    </cdr:to>
    <cdr:sp macro="" textlink="">
      <cdr:nvSpPr>
        <cdr:cNvPr id="4" name="TextBox 3"/>
        <cdr:cNvSpPr txBox="1"/>
      </cdr:nvSpPr>
      <cdr:spPr>
        <a:xfrm xmlns:a="http://schemas.openxmlformats.org/drawingml/2006/main">
          <a:off x="1631923" y="811084"/>
          <a:ext cx="1464421" cy="601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b="1" dirty="0" smtClean="0">
              <a:latin typeface="Times New Roman" pitchFamily="18" charset="0"/>
              <a:cs typeface="Times New Roman" pitchFamily="18" charset="0"/>
            </a:rPr>
            <a:t>2021 год</a:t>
          </a:r>
          <a:endParaRPr lang="ru-RU" sz="2000" b="1" dirty="0">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0.04886</cdr:x>
      <cdr:y>0.06818</cdr:y>
    </cdr:from>
    <cdr:to>
      <cdr:x>0.29886</cdr:x>
      <cdr:y>0.15744</cdr:y>
    </cdr:to>
    <cdr:sp macro="" textlink="">
      <cdr:nvSpPr>
        <cdr:cNvPr id="3" name="TextBox 2"/>
        <cdr:cNvSpPr txBox="1"/>
      </cdr:nvSpPr>
      <cdr:spPr>
        <a:xfrm xmlns:a="http://schemas.openxmlformats.org/drawingml/2006/main">
          <a:off x="251520" y="216024"/>
          <a:ext cx="1287016" cy="282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1400" b="0" dirty="0" smtClean="0"/>
            <a:t>тыс. руб.</a:t>
          </a:r>
          <a:endParaRPr lang="ru-RU" sz="1400" b="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0.2313</cdr:x>
      <cdr:y>0.13165</cdr:y>
    </cdr:to>
    <cdr:sp macro="" textlink="">
      <cdr:nvSpPr>
        <cdr:cNvPr id="2" name="Прямоугольник 1"/>
        <cdr:cNvSpPr/>
      </cdr:nvSpPr>
      <cdr:spPr>
        <a:xfrm xmlns:a="http://schemas.openxmlformats.org/drawingml/2006/main">
          <a:off x="0" y="0"/>
          <a:ext cx="816121"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Gill Sans MT"/>
            </a:defRPr>
          </a:lvl1pPr>
          <a:lvl2pPr marL="457200" algn="l" defTabSz="914400" rtl="0" eaLnBrk="1" latinLnBrk="0" hangingPunct="1">
            <a:defRPr sz="1800" kern="1200">
              <a:solidFill>
                <a:sysClr val="windowText" lastClr="000000"/>
              </a:solidFill>
              <a:latin typeface="Gill Sans MT"/>
            </a:defRPr>
          </a:lvl2pPr>
          <a:lvl3pPr marL="914400" algn="l" defTabSz="914400" rtl="0" eaLnBrk="1" latinLnBrk="0" hangingPunct="1">
            <a:defRPr sz="1800" kern="1200">
              <a:solidFill>
                <a:sysClr val="windowText" lastClr="000000"/>
              </a:solidFill>
              <a:latin typeface="Gill Sans MT"/>
            </a:defRPr>
          </a:lvl3pPr>
          <a:lvl4pPr marL="1371600" algn="l" defTabSz="914400" rtl="0" eaLnBrk="1" latinLnBrk="0" hangingPunct="1">
            <a:defRPr sz="1800" kern="1200">
              <a:solidFill>
                <a:sysClr val="windowText" lastClr="000000"/>
              </a:solidFill>
              <a:latin typeface="Gill Sans MT"/>
            </a:defRPr>
          </a:lvl4pPr>
          <a:lvl5pPr marL="1828800" algn="l" defTabSz="914400" rtl="0" eaLnBrk="1" latinLnBrk="0" hangingPunct="1">
            <a:defRPr sz="1800" kern="1200">
              <a:solidFill>
                <a:sysClr val="windowText" lastClr="000000"/>
              </a:solidFill>
              <a:latin typeface="Gill Sans MT"/>
            </a:defRPr>
          </a:lvl5pPr>
          <a:lvl6pPr marL="2286000" algn="l" defTabSz="914400" rtl="0" eaLnBrk="1" latinLnBrk="0" hangingPunct="1">
            <a:defRPr sz="1800" kern="1200">
              <a:solidFill>
                <a:sysClr val="windowText" lastClr="000000"/>
              </a:solidFill>
              <a:latin typeface="Gill Sans MT"/>
            </a:defRPr>
          </a:lvl6pPr>
          <a:lvl7pPr marL="2743200" algn="l" defTabSz="914400" rtl="0" eaLnBrk="1" latinLnBrk="0" hangingPunct="1">
            <a:defRPr sz="1800" kern="1200">
              <a:solidFill>
                <a:sysClr val="windowText" lastClr="000000"/>
              </a:solidFill>
              <a:latin typeface="Gill Sans MT"/>
            </a:defRPr>
          </a:lvl7pPr>
          <a:lvl8pPr marL="3200400" algn="l" defTabSz="914400" rtl="0" eaLnBrk="1" latinLnBrk="0" hangingPunct="1">
            <a:defRPr sz="1800" kern="1200">
              <a:solidFill>
                <a:sysClr val="windowText" lastClr="000000"/>
              </a:solidFill>
              <a:latin typeface="Gill Sans MT"/>
            </a:defRPr>
          </a:lvl8pPr>
          <a:lvl9pPr marL="3657600" algn="l" defTabSz="914400" rtl="0" eaLnBrk="1" latinLnBrk="0" hangingPunct="1">
            <a:defRPr sz="1800" kern="1200">
              <a:solidFill>
                <a:sysClr val="windowText" lastClr="000000"/>
              </a:solidFill>
              <a:latin typeface="Gill Sans MT"/>
            </a:defRPr>
          </a:lvl9pPr>
        </a:lstStyle>
        <a:p xmlns:a="http://schemas.openxmlformats.org/drawingml/2006/main">
          <a:r>
            <a:rPr lang="ru-RU" sz="1200" b="1" dirty="0" smtClean="0"/>
            <a:t>Тыс.  руб.</a:t>
          </a:r>
          <a:endParaRPr lang="ru-RU" sz="12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0.64802</cdr:x>
      <cdr:y>0</cdr:y>
    </cdr:from>
    <cdr:to>
      <cdr:x>0.95108</cdr:x>
      <cdr:y>0.0956</cdr:y>
    </cdr:to>
    <cdr:sp macro="" textlink="">
      <cdr:nvSpPr>
        <cdr:cNvPr id="3" name="Прямоугольник 2"/>
        <cdr:cNvSpPr/>
      </cdr:nvSpPr>
      <cdr:spPr>
        <a:xfrm xmlns:a="http://schemas.openxmlformats.org/drawingml/2006/main">
          <a:off x="1656184" y="0"/>
          <a:ext cx="774553" cy="26159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ru-RU" sz="1100" b="1" dirty="0" smtClean="0"/>
            <a:t>Тыс.  руб.</a:t>
          </a:r>
          <a:endParaRPr lang="ru-RU" sz="11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0.74138</cdr:x>
      <cdr:y>0.09375</cdr:y>
    </cdr:from>
    <cdr:to>
      <cdr:x>0.98124</cdr:x>
      <cdr:y>0.20705</cdr:y>
    </cdr:to>
    <cdr:sp macro="" textlink="">
      <cdr:nvSpPr>
        <cdr:cNvPr id="2" name="TextBox 1"/>
        <cdr:cNvSpPr txBox="1"/>
      </cdr:nvSpPr>
      <cdr:spPr>
        <a:xfrm xmlns:a="http://schemas.openxmlformats.org/drawingml/2006/main">
          <a:off x="3096344" y="216024"/>
          <a:ext cx="1001766" cy="261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ru-RU" sz="1100" b="0" dirty="0" smtClean="0"/>
            <a:t>Тыс.  руб.</a:t>
          </a:r>
          <a:endParaRPr lang="ru-RU" sz="1100" b="0" dirty="0"/>
        </a:p>
      </cdr:txBody>
    </cdr:sp>
  </cdr:relSizeAnchor>
</c:userShapes>
</file>

<file path=ppt/drawings/drawing8.xml><?xml version="1.0" encoding="utf-8"?>
<c:userShapes xmlns:c="http://schemas.openxmlformats.org/drawingml/2006/chart">
  <cdr:relSizeAnchor xmlns:cdr="http://schemas.openxmlformats.org/drawingml/2006/chartDrawing">
    <cdr:from>
      <cdr:x>0.74</cdr:x>
      <cdr:y>0.06618</cdr:y>
    </cdr:from>
    <cdr:to>
      <cdr:x>0.98</cdr:x>
      <cdr:y>0.19027</cdr:y>
    </cdr:to>
    <cdr:sp macro="" textlink="">
      <cdr:nvSpPr>
        <cdr:cNvPr id="2" name="TextBox 1"/>
        <cdr:cNvSpPr txBox="1"/>
      </cdr:nvSpPr>
      <cdr:spPr>
        <a:xfrm xmlns:a="http://schemas.openxmlformats.org/drawingml/2006/main">
          <a:off x="2664296" y="144016"/>
          <a:ext cx="864096" cy="2700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ru-RU" sz="1050" dirty="0" smtClean="0"/>
            <a:t>Тыс.  руб.</a:t>
          </a:r>
          <a:endParaRPr lang="ru-RU" sz="1050" dirty="0"/>
        </a:p>
      </cdr:txBody>
    </cdr:sp>
  </cdr:relSizeAnchor>
</c:userShapes>
</file>

<file path=ppt/drawings/drawing9.xml><?xml version="1.0" encoding="utf-8"?>
<c:userShapes xmlns:c="http://schemas.openxmlformats.org/drawingml/2006/chart">
  <cdr:relSizeAnchor xmlns:cdr="http://schemas.openxmlformats.org/drawingml/2006/chartDrawing">
    <cdr:from>
      <cdr:x>0.14384</cdr:x>
      <cdr:y>0.03532</cdr:y>
    </cdr:from>
    <cdr:to>
      <cdr:x>0.39384</cdr:x>
      <cdr:y>0.12458</cdr:y>
    </cdr:to>
    <cdr:sp macro="" textlink="">
      <cdr:nvSpPr>
        <cdr:cNvPr id="3" name="TextBox 2"/>
        <cdr:cNvSpPr txBox="1"/>
      </cdr:nvSpPr>
      <cdr:spPr>
        <a:xfrm xmlns:a="http://schemas.openxmlformats.org/drawingml/2006/main">
          <a:off x="828600" y="144016"/>
          <a:ext cx="1440160" cy="363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0" dirty="0" smtClean="0"/>
            <a:t>Тыс.  руб.</a:t>
          </a:r>
          <a:endParaRPr lang="ru-RU" sz="1400" b="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ru-RU" smtClean="0"/>
              <a:t>10.07.2014</a:t>
            </a:r>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D72AB-AC9C-4373-8450-E788EA41504C}" type="slidenum">
              <a:rPr lang="ru-RU" smtClean="0"/>
              <a:pPr/>
              <a:t>‹#›</a:t>
            </a:fld>
            <a:endParaRPr lang="ru-RU"/>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ru-RU" smtClean="0"/>
              <a:t>10.07.2014</a:t>
            </a:r>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3DFF8-6B92-495C-A689-4E2066E4EF75}" type="slidenum">
              <a:rPr lang="ru-RU" smtClean="0"/>
              <a:pPr/>
              <a:t>‹#›</a:t>
            </a:fld>
            <a:endParaRPr lang="ru-RU"/>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093DFF8-6B92-495C-A689-4E2066E4EF75}" type="slidenum">
              <a:rPr lang="ru-RU" smtClean="0"/>
              <a:pPr/>
              <a:t>2</a:t>
            </a:fld>
            <a:endParaRPr lang="ru-RU" dirty="0"/>
          </a:p>
        </p:txBody>
      </p:sp>
      <p:sp>
        <p:nvSpPr>
          <p:cNvPr id="6" name="Дата 5"/>
          <p:cNvSpPr>
            <a:spLocks noGrp="1"/>
          </p:cNvSpPr>
          <p:nvPr>
            <p:ph type="dt" idx="11"/>
          </p:nvPr>
        </p:nvSpPr>
        <p:spPr/>
        <p:txBody>
          <a:bodyPr/>
          <a:lstStyle/>
          <a:p>
            <a:r>
              <a:rPr lang="ru-RU" dirty="0" smtClean="0"/>
              <a:t>10.07.2014</a:t>
            </a:r>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Дата 3"/>
          <p:cNvSpPr>
            <a:spLocks noGrp="1"/>
          </p:cNvSpPr>
          <p:nvPr>
            <p:ph type="dt" idx="10"/>
          </p:nvPr>
        </p:nvSpPr>
        <p:spPr/>
        <p:txBody>
          <a:bodyPr/>
          <a:lstStyle/>
          <a:p>
            <a:r>
              <a:rPr lang="ru-RU" smtClean="0"/>
              <a:t>10.07.2014</a:t>
            </a:r>
            <a:endParaRPr lang="ru-RU"/>
          </a:p>
        </p:txBody>
      </p:sp>
      <p:sp>
        <p:nvSpPr>
          <p:cNvPr id="5" name="Номер слайда 4"/>
          <p:cNvSpPr>
            <a:spLocks noGrp="1"/>
          </p:cNvSpPr>
          <p:nvPr>
            <p:ph type="sldNum" sz="quarter" idx="11"/>
          </p:nvPr>
        </p:nvSpPr>
        <p:spPr/>
        <p:txBody>
          <a:bodyPr/>
          <a:lstStyle/>
          <a:p>
            <a:fld id="{6093DFF8-6B92-495C-A689-4E2066E4EF75}" type="slidenum">
              <a:rPr lang="ru-RU" smtClean="0"/>
              <a:pPr/>
              <a:t>22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Дата 3"/>
          <p:cNvSpPr>
            <a:spLocks noGrp="1"/>
          </p:cNvSpPr>
          <p:nvPr>
            <p:ph type="dt" idx="10"/>
          </p:nvPr>
        </p:nvSpPr>
        <p:spPr/>
        <p:txBody>
          <a:bodyPr/>
          <a:lstStyle/>
          <a:p>
            <a:r>
              <a:rPr lang="ru-RU" smtClean="0"/>
              <a:t>10.07.2014</a:t>
            </a:r>
            <a:endParaRPr lang="ru-RU"/>
          </a:p>
        </p:txBody>
      </p:sp>
      <p:sp>
        <p:nvSpPr>
          <p:cNvPr id="5" name="Номер слайда 4"/>
          <p:cNvSpPr>
            <a:spLocks noGrp="1"/>
          </p:cNvSpPr>
          <p:nvPr>
            <p:ph type="sldNum" sz="quarter" idx="11"/>
          </p:nvPr>
        </p:nvSpPr>
        <p:spPr/>
        <p:txBody>
          <a:bodyPr/>
          <a:lstStyle/>
          <a:p>
            <a:fld id="{6093DFF8-6B92-495C-A689-4E2066E4EF75}" type="slidenum">
              <a:rPr lang="ru-RU" smtClean="0"/>
              <a:pPr/>
              <a:t>29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Дата 3"/>
          <p:cNvSpPr>
            <a:spLocks noGrp="1"/>
          </p:cNvSpPr>
          <p:nvPr>
            <p:ph type="dt" idx="10"/>
          </p:nvPr>
        </p:nvSpPr>
        <p:spPr/>
        <p:txBody>
          <a:bodyPr/>
          <a:lstStyle/>
          <a:p>
            <a:r>
              <a:rPr lang="ru-RU" smtClean="0"/>
              <a:t>10.07.2014</a:t>
            </a:r>
            <a:endParaRPr lang="ru-RU"/>
          </a:p>
        </p:txBody>
      </p:sp>
      <p:sp>
        <p:nvSpPr>
          <p:cNvPr id="5" name="Номер слайда 4"/>
          <p:cNvSpPr>
            <a:spLocks noGrp="1"/>
          </p:cNvSpPr>
          <p:nvPr>
            <p:ph type="sldNum" sz="quarter" idx="11"/>
          </p:nvPr>
        </p:nvSpPr>
        <p:spPr/>
        <p:txBody>
          <a:bodyPr/>
          <a:lstStyle/>
          <a:p>
            <a:fld id="{6093DFF8-6B92-495C-A689-4E2066E4EF75}" type="slidenum">
              <a:rPr lang="ru-RU" smtClean="0"/>
              <a:pPr/>
              <a:t>31</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Дата 3"/>
          <p:cNvSpPr>
            <a:spLocks noGrp="1"/>
          </p:cNvSpPr>
          <p:nvPr>
            <p:ph type="dt" idx="10"/>
          </p:nvPr>
        </p:nvSpPr>
        <p:spPr/>
        <p:txBody>
          <a:bodyPr/>
          <a:lstStyle/>
          <a:p>
            <a:r>
              <a:rPr lang="ru-RU" smtClean="0"/>
              <a:t>10.07.2014</a:t>
            </a:r>
            <a:endParaRPr lang="ru-RU"/>
          </a:p>
        </p:txBody>
      </p:sp>
      <p:sp>
        <p:nvSpPr>
          <p:cNvPr id="5" name="Номер слайда 4"/>
          <p:cNvSpPr>
            <a:spLocks noGrp="1"/>
          </p:cNvSpPr>
          <p:nvPr>
            <p:ph type="sldNum" sz="quarter" idx="11"/>
          </p:nvPr>
        </p:nvSpPr>
        <p:spPr/>
        <p:txBody>
          <a:bodyPr/>
          <a:lstStyle/>
          <a:p>
            <a:fld id="{6093DFF8-6B92-495C-A689-4E2066E4EF75}" type="slidenum">
              <a:rPr lang="ru-RU" smtClean="0"/>
              <a:pPr/>
              <a:t>32</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Дата 3"/>
          <p:cNvSpPr>
            <a:spLocks noGrp="1"/>
          </p:cNvSpPr>
          <p:nvPr>
            <p:ph type="dt" idx="10"/>
          </p:nvPr>
        </p:nvSpPr>
        <p:spPr/>
        <p:txBody>
          <a:bodyPr/>
          <a:lstStyle/>
          <a:p>
            <a:r>
              <a:rPr lang="ru-RU" smtClean="0"/>
              <a:t>10.07.2014</a:t>
            </a:r>
            <a:endParaRPr lang="ru-RU"/>
          </a:p>
        </p:txBody>
      </p:sp>
      <p:sp>
        <p:nvSpPr>
          <p:cNvPr id="5" name="Номер слайда 4"/>
          <p:cNvSpPr>
            <a:spLocks noGrp="1"/>
          </p:cNvSpPr>
          <p:nvPr>
            <p:ph type="sldNum" sz="quarter" idx="11"/>
          </p:nvPr>
        </p:nvSpPr>
        <p:spPr/>
        <p:txBody>
          <a:bodyPr/>
          <a:lstStyle/>
          <a:p>
            <a:fld id="{6093DFF8-6B92-495C-A689-4E2066E4EF75}" type="slidenum">
              <a:rPr lang="ru-RU" smtClean="0"/>
              <a:pPr/>
              <a:t>35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093DFF8-6B92-495C-A689-4E2066E4EF75}" type="slidenum">
              <a:rPr lang="ru-RU" smtClean="0"/>
              <a:pPr/>
              <a:t>3</a:t>
            </a:fld>
            <a:endParaRPr lang="ru-RU" dirty="0"/>
          </a:p>
        </p:txBody>
      </p:sp>
      <p:sp>
        <p:nvSpPr>
          <p:cNvPr id="6" name="Дата 5"/>
          <p:cNvSpPr>
            <a:spLocks noGrp="1"/>
          </p:cNvSpPr>
          <p:nvPr>
            <p:ph type="dt" idx="11"/>
          </p:nvPr>
        </p:nvSpPr>
        <p:spPr/>
        <p:txBody>
          <a:bodyPr/>
          <a:lstStyle/>
          <a:p>
            <a:r>
              <a:rPr lang="ru-RU" dirty="0" smtClean="0"/>
              <a:t>10.07.2014</a:t>
            </a:r>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093DFF8-6B92-495C-A689-4E2066E4EF75}" type="slidenum">
              <a:rPr lang="ru-RU" smtClean="0"/>
              <a:pPr/>
              <a:t>4</a:t>
            </a:fld>
            <a:endParaRPr lang="ru-RU"/>
          </a:p>
        </p:txBody>
      </p:sp>
      <p:sp>
        <p:nvSpPr>
          <p:cNvPr id="6" name="Дата 5"/>
          <p:cNvSpPr>
            <a:spLocks noGrp="1"/>
          </p:cNvSpPr>
          <p:nvPr>
            <p:ph type="dt" idx="11"/>
          </p:nvPr>
        </p:nvSpPr>
        <p:spPr/>
        <p:txBody>
          <a:bodyPr/>
          <a:lstStyle/>
          <a:p>
            <a:r>
              <a:rPr lang="ru-RU" smtClean="0"/>
              <a:t>10.07.2014</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093DFF8-6B92-495C-A689-4E2066E4EF75}" type="slidenum">
              <a:rPr lang="ru-RU" smtClean="0"/>
              <a:pPr/>
              <a:t>6</a:t>
            </a:fld>
            <a:endParaRPr lang="ru-RU"/>
          </a:p>
        </p:txBody>
      </p:sp>
      <p:sp>
        <p:nvSpPr>
          <p:cNvPr id="6" name="Дата 5"/>
          <p:cNvSpPr>
            <a:spLocks noGrp="1"/>
          </p:cNvSpPr>
          <p:nvPr>
            <p:ph type="dt" idx="11"/>
          </p:nvPr>
        </p:nvSpPr>
        <p:spPr/>
        <p:txBody>
          <a:bodyPr/>
          <a:lstStyle/>
          <a:p>
            <a:r>
              <a:rPr lang="ru-RU" smtClean="0"/>
              <a:t>10.07.2014</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093DFF8-6B92-495C-A689-4E2066E4EF75}" type="slidenum">
              <a:rPr lang="ru-RU" smtClean="0"/>
              <a:pPr/>
              <a:t>8</a:t>
            </a:fld>
            <a:endParaRPr lang="ru-RU"/>
          </a:p>
        </p:txBody>
      </p:sp>
      <p:sp>
        <p:nvSpPr>
          <p:cNvPr id="6" name="Дата 5"/>
          <p:cNvSpPr>
            <a:spLocks noGrp="1"/>
          </p:cNvSpPr>
          <p:nvPr>
            <p:ph type="dt" idx="11"/>
          </p:nvPr>
        </p:nvSpPr>
        <p:spPr/>
        <p:txBody>
          <a:bodyPr/>
          <a:lstStyle/>
          <a:p>
            <a:r>
              <a:rPr lang="ru-RU" smtClean="0"/>
              <a:t>10.07.2014</a:t>
            </a:r>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093DFF8-6B92-495C-A689-4E2066E4EF75}" type="slidenum">
              <a:rPr lang="ru-RU" smtClean="0"/>
              <a:pPr/>
              <a:t>9</a:t>
            </a:fld>
            <a:endParaRPr lang="ru-RU"/>
          </a:p>
        </p:txBody>
      </p:sp>
      <p:sp>
        <p:nvSpPr>
          <p:cNvPr id="6" name="Дата 5"/>
          <p:cNvSpPr>
            <a:spLocks noGrp="1"/>
          </p:cNvSpPr>
          <p:nvPr>
            <p:ph type="dt" idx="11"/>
          </p:nvPr>
        </p:nvSpPr>
        <p:spPr/>
        <p:txBody>
          <a:bodyPr/>
          <a:lstStyle/>
          <a:p>
            <a:r>
              <a:rPr lang="ru-RU" smtClean="0"/>
              <a:t>10.07.2014</a:t>
            </a: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093DFF8-6B92-495C-A689-4E2066E4EF75}" type="slidenum">
              <a:rPr lang="ru-RU" smtClean="0"/>
              <a:pPr/>
              <a:t>16</a:t>
            </a:fld>
            <a:endParaRPr lang="ru-RU"/>
          </a:p>
        </p:txBody>
      </p:sp>
      <p:sp>
        <p:nvSpPr>
          <p:cNvPr id="6" name="Дата 5"/>
          <p:cNvSpPr>
            <a:spLocks noGrp="1"/>
          </p:cNvSpPr>
          <p:nvPr>
            <p:ph type="dt" idx="11"/>
          </p:nvPr>
        </p:nvSpPr>
        <p:spPr/>
        <p:txBody>
          <a:bodyPr/>
          <a:lstStyle/>
          <a:p>
            <a:r>
              <a:rPr lang="ru-RU" smtClean="0"/>
              <a:t>10.07.2014</a:t>
            </a:r>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093DFF8-6B92-495C-A689-4E2066E4EF75}" type="slidenum">
              <a:rPr lang="ru-RU" smtClean="0"/>
              <a:pPr/>
              <a:t>17</a:t>
            </a:fld>
            <a:endParaRPr lang="ru-RU"/>
          </a:p>
        </p:txBody>
      </p:sp>
      <p:sp>
        <p:nvSpPr>
          <p:cNvPr id="6" name="Дата 5"/>
          <p:cNvSpPr>
            <a:spLocks noGrp="1"/>
          </p:cNvSpPr>
          <p:nvPr>
            <p:ph type="dt" idx="11"/>
          </p:nvPr>
        </p:nvSpPr>
        <p:spPr/>
        <p:txBody>
          <a:bodyPr/>
          <a:lstStyle/>
          <a:p>
            <a:r>
              <a:rPr lang="ru-RU" smtClean="0"/>
              <a:t>10.07.2014</a:t>
            </a:r>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093DFF8-6B92-495C-A689-4E2066E4EF75}" type="slidenum">
              <a:rPr lang="ru-RU" smtClean="0"/>
              <a:pPr/>
              <a:t>21</a:t>
            </a:fld>
            <a:endParaRPr lang="ru-RU"/>
          </a:p>
        </p:txBody>
      </p:sp>
      <p:sp>
        <p:nvSpPr>
          <p:cNvPr id="6" name="Дата 5"/>
          <p:cNvSpPr>
            <a:spLocks noGrp="1"/>
          </p:cNvSpPr>
          <p:nvPr>
            <p:ph type="dt" idx="11"/>
          </p:nvPr>
        </p:nvSpPr>
        <p:spPr/>
        <p:txBody>
          <a:bodyPr/>
          <a:lstStyle/>
          <a:p>
            <a:r>
              <a:rPr lang="ru-RU" smtClean="0"/>
              <a:t>10.07.2014</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7284DFC3-F96B-4C2B-B674-AB02C559A50D}" type="datetime1">
              <a:rPr lang="ru-RU" smtClean="0"/>
              <a:pPr/>
              <a:t>01.12.2020</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755BFA3A-DD53-4A4B-AFCA-F591FFEBCE9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89667C-EC20-405F-BFC5-1C5497D4715B}" type="datetime1">
              <a:rPr lang="ru-RU" smtClean="0"/>
              <a:pPr/>
              <a:t>01.12.2020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BFA3A-DD53-4A4B-AFCA-F591FFEBCE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F6882A-9BD6-4942-8821-82F482B6A747}" type="datetime1">
              <a:rPr lang="ru-RU" smtClean="0"/>
              <a:pPr/>
              <a:t>01.12.2020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BFA3A-DD53-4A4B-AFCA-F591FFEBCE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14DC61-35AF-4DF4-A035-4B327B538F6A}" type="datetime1">
              <a:rPr lang="ru-RU" smtClean="0"/>
              <a:pPr/>
              <a:t>01.12.2020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BFA3A-DD53-4A4B-AFCA-F591FFEBCE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43B06E9-59AE-4408-91F6-76BB7C213EAB}" type="datetime1">
              <a:rPr lang="ru-RU" smtClean="0"/>
              <a:pPr/>
              <a:t>01.12.2020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BFA3A-DD53-4A4B-AFCA-F591FFEBCE9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E7D178-3CD4-4C31-AF52-B48824391527}" type="datetime1">
              <a:rPr lang="ru-RU" smtClean="0"/>
              <a:pPr/>
              <a:t>01.12.2020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BFA3A-DD53-4A4B-AFCA-F591FFEBCE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D157F7B-90AB-4351-9D3E-2DC8FCA33C68}" type="datetime1">
              <a:rPr lang="ru-RU" smtClean="0"/>
              <a:pPr/>
              <a:t>01.12.2020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5BFA3A-DD53-4A4B-AFCA-F591FFEBCE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DF11E3E-4FB9-480A-8BA6-DE2E8B7F27F2}" type="datetime1">
              <a:rPr lang="ru-RU" smtClean="0"/>
              <a:pPr/>
              <a:t>01.12.2020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5BFA3A-DD53-4A4B-AFCA-F591FFEBCE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A0A6F72D-8D9A-4567-882D-E7413FA7156F}" type="datetime1">
              <a:rPr lang="ru-RU" smtClean="0"/>
              <a:pPr/>
              <a:t>01.12.2020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5BFA3A-DD53-4A4B-AFCA-F591FFEBCE9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D44B0FC-AE7A-4A54-9D05-EED0964D020C}" type="datetime1">
              <a:rPr lang="ru-RU" smtClean="0"/>
              <a:pPr/>
              <a:t>01.12.2020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BFA3A-DD53-4A4B-AFCA-F591FFEBCE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0FF1EB1-BF1A-4931-BCD2-D5FC8B952DBF}" type="datetime1">
              <a:rPr lang="ru-RU" smtClean="0"/>
              <a:pPr/>
              <a:t>01.12.2020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BFA3A-DD53-4A4B-AFCA-F591FFEBCE9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65787EB-0662-4CD8-A1A6-A20246220C29}" type="datetime1">
              <a:rPr lang="ru-RU" smtClean="0"/>
              <a:pPr/>
              <a:t>01.12.2020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55BFA3A-DD53-4A4B-AFCA-F591FFEBCE9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chart" Target="../charts/chart3.xm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chart" Target="../charts/chart7.xml"/><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27.jpeg"/><Relationship Id="rId4" Type="http://schemas.openxmlformats.org/officeDocument/2006/relationships/diagramData" Target="../diagrams/data10.xml"/><Relationship Id="rId9" Type="http://schemas.openxmlformats.org/officeDocument/2006/relationships/chart" Target="../charts/char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chart" Target="../charts/chart21.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chart" Target="../charts/chart26.xml"/><Relationship Id="rId1" Type="http://schemas.openxmlformats.org/officeDocument/2006/relationships/slideLayout" Target="../slideLayouts/slideLayout6.xml"/><Relationship Id="rId5" Type="http://schemas.openxmlformats.org/officeDocument/2006/relationships/chart" Target="../charts/chart27.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chart" Target="../charts/chart31.xml"/><Relationship Id="rId1" Type="http://schemas.openxmlformats.org/officeDocument/2006/relationships/slideLayout" Target="../slideLayouts/slideLayout6.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chart" Target="../charts/chart37.xml"/><Relationship Id="rId1" Type="http://schemas.openxmlformats.org/officeDocument/2006/relationships/slideLayout" Target="../slideLayouts/slideLayout6.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7" Type="http://schemas.openxmlformats.org/officeDocument/2006/relationships/chart" Target="../charts/chart48.xml"/><Relationship Id="rId2" Type="http://schemas.openxmlformats.org/officeDocument/2006/relationships/chart" Target="../charts/chart43.xml"/><Relationship Id="rId1" Type="http://schemas.openxmlformats.org/officeDocument/2006/relationships/slideLayout" Target="../slideLayouts/slideLayout6.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755BFA3A-DD53-4A4B-AFCA-F591FFEBCE99}" type="slidenum">
              <a:rPr lang="ru-RU" smtClean="0"/>
              <a:pPr/>
              <a:t>1</a:t>
            </a:fld>
            <a:endParaRPr lang="ru-RU" dirty="0"/>
          </a:p>
        </p:txBody>
      </p:sp>
      <p:sp>
        <p:nvSpPr>
          <p:cNvPr id="7" name="Прямоугольник 6"/>
          <p:cNvSpPr/>
          <p:nvPr/>
        </p:nvSpPr>
        <p:spPr>
          <a:xfrm>
            <a:off x="251520" y="4005064"/>
            <a:ext cx="8892480" cy="1569660"/>
          </a:xfrm>
          <a:prstGeom prst="rect">
            <a:avLst/>
          </a:prstGeom>
        </p:spPr>
        <p:txBody>
          <a:bodyPr wrap="square">
            <a:spAutoFit/>
          </a:bodyPr>
          <a:lstStyle/>
          <a:p>
            <a:pPr algn="ctr"/>
            <a:r>
              <a:rPr lang="ru-RU" sz="2400" b="1" dirty="0" smtClean="0">
                <a:solidFill>
                  <a:schemeClr val="accent2">
                    <a:lumMod val="50000"/>
                  </a:schemeClr>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к проекту решения Представительного Собрания Никольского муниципального района </a:t>
            </a:r>
          </a:p>
          <a:p>
            <a:pPr algn="ctr"/>
            <a:r>
              <a:rPr lang="ru-RU" sz="2400" b="1" dirty="0" smtClean="0">
                <a:solidFill>
                  <a:srgbClr val="002060"/>
                </a:solidFill>
                <a:latin typeface="Times New Roman" pitchFamily="18" charset="0"/>
                <a:cs typeface="Times New Roman" pitchFamily="18" charset="0"/>
              </a:rPr>
              <a:t>  "О районном бюджете на 2021 год</a:t>
            </a:r>
          </a:p>
          <a:p>
            <a:pPr algn="ctr"/>
            <a:r>
              <a:rPr lang="ru-RU" sz="2400" b="1" dirty="0" smtClean="0">
                <a:solidFill>
                  <a:srgbClr val="002060"/>
                </a:solidFill>
                <a:latin typeface="Times New Roman" pitchFamily="18" charset="0"/>
                <a:cs typeface="Times New Roman" pitchFamily="18" charset="0"/>
              </a:rPr>
              <a:t> и плановый период  2022 и 2023 годов"</a:t>
            </a:r>
            <a:endParaRPr lang="ru-RU" sz="2000" dirty="0">
              <a:solidFill>
                <a:schemeClr val="accent2">
                  <a:lumMod val="50000"/>
                </a:schemeClr>
              </a:solidFill>
            </a:endParaRPr>
          </a:p>
        </p:txBody>
      </p:sp>
      <p:sp>
        <p:nvSpPr>
          <p:cNvPr id="8" name="Прямоугольник 7"/>
          <p:cNvSpPr/>
          <p:nvPr/>
        </p:nvSpPr>
        <p:spPr>
          <a:xfrm>
            <a:off x="1115616" y="5589240"/>
            <a:ext cx="7488832" cy="830997"/>
          </a:xfrm>
          <a:prstGeom prst="rect">
            <a:avLst/>
          </a:prstGeom>
        </p:spPr>
        <p:txBody>
          <a:bodyPr wrap="square">
            <a:spAutoFit/>
          </a:bodyPr>
          <a:lstStyle/>
          <a:p>
            <a:pPr algn="ctr"/>
            <a:r>
              <a:rPr lang="ru-RU" sz="1200" b="1" i="1" dirty="0" smtClean="0">
                <a:latin typeface="Times New Roman" pitchFamily="18" charset="0"/>
                <a:cs typeface="Times New Roman" pitchFamily="18" charset="0"/>
              </a:rPr>
              <a:t>"Бюджет для граждан"  опубликован на официальном сайте администрации Никольского муниципального района</a:t>
            </a:r>
            <a:r>
              <a:rPr lang="en-US" sz="1200" b="1" i="1" dirty="0" smtClean="0">
                <a:latin typeface="Times New Roman" pitchFamily="18" charset="0"/>
                <a:cs typeface="Times New Roman" pitchFamily="18" charset="0"/>
              </a:rPr>
              <a:t> http://www.nikolskreg.ru</a:t>
            </a:r>
            <a:r>
              <a:rPr lang="ru-RU" sz="1200" b="1" i="1" dirty="0" smtClean="0">
                <a:latin typeface="Times New Roman" pitchFamily="18" charset="0"/>
                <a:cs typeface="Times New Roman" pitchFamily="18" charset="0"/>
              </a:rPr>
              <a:t>  / Новости / Открытый бюджет /  Бюджет для граждан/ Бюджет для граждан к проекту  решения Представительного Собрания  Никольского муниципального района "О районном бюджете на 2021 год и плановый период 2022 и 2023 годов" </a:t>
            </a:r>
          </a:p>
        </p:txBody>
      </p:sp>
      <p:pic>
        <p:nvPicPr>
          <p:cNvPr id="12" name="Рисунок 11" descr="Nikolsk.png"/>
          <p:cNvPicPr>
            <a:picLocks noChangeAspect="1"/>
          </p:cNvPicPr>
          <p:nvPr/>
        </p:nvPicPr>
        <p:blipFill>
          <a:blip r:embed="rId2" cstate="print"/>
          <a:stretch>
            <a:fillRect/>
          </a:stretch>
        </p:blipFill>
        <p:spPr>
          <a:xfrm>
            <a:off x="4427984" y="0"/>
            <a:ext cx="1224136" cy="1124744"/>
          </a:xfrm>
          <a:prstGeom prst="rect">
            <a:avLst/>
          </a:prstGeom>
          <a:effectLst>
            <a:outerShdw blurRad="50800" dist="38100" dir="8100000" algn="tr" rotWithShape="0">
              <a:prstClr val="black">
                <a:alpha val="40000"/>
              </a:prstClr>
            </a:outerShdw>
          </a:effectLst>
          <a:scene3d>
            <a:camera prst="orthographicFront"/>
            <a:lightRig rig="threePt" dir="t"/>
          </a:scene3d>
          <a:sp3d>
            <a:bevelT w="50800" h="82550"/>
          </a:sp3d>
        </p:spPr>
      </p:pic>
      <p:pic>
        <p:nvPicPr>
          <p:cNvPr id="1028" name="Picture 4" descr="C:\Documents and Settings\Е.Н.Баданина.K14\Рабочий стол\001.png"/>
          <p:cNvPicPr>
            <a:picLocks noChangeAspect="1" noChangeArrowheads="1"/>
          </p:cNvPicPr>
          <p:nvPr/>
        </p:nvPicPr>
        <p:blipFill>
          <a:blip r:embed="rId3" cstate="print"/>
          <a:srcRect/>
          <a:stretch>
            <a:fillRect/>
          </a:stretch>
        </p:blipFill>
        <p:spPr bwMode="auto">
          <a:xfrm>
            <a:off x="1187624" y="1268760"/>
            <a:ext cx="7560840" cy="25770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914400" y="116632"/>
            <a:ext cx="8229600" cy="46409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dirty="0" smtClean="0">
                <a:solidFill>
                  <a:schemeClr val="tx2"/>
                </a:solidFill>
                <a:latin typeface="+mj-lt"/>
                <a:ea typeface="+mj-ea"/>
                <a:cs typeface="+mj-cs"/>
              </a:rPr>
              <a:t>Что такое расходы бюджета и каковы его виды</a:t>
            </a:r>
            <a:r>
              <a:rPr kumimoji="0" lang="ru-RU" sz="2800" b="0" i="0" u="none" strike="noStrike" kern="1200" cap="none" spc="0" normalizeH="0" baseline="0" noProof="0" dirty="0" smtClean="0">
                <a:ln>
                  <a:noFill/>
                </a:ln>
                <a:solidFill>
                  <a:schemeClr val="tx2"/>
                </a:solidFill>
                <a:effectLst/>
                <a:uLnTx/>
                <a:uFillTx/>
                <a:latin typeface="+mj-lt"/>
                <a:ea typeface="+mj-ea"/>
                <a:cs typeface="+mj-cs"/>
              </a:rPr>
              <a:t>?</a:t>
            </a:r>
            <a:endParaRPr kumimoji="0" lang="ru-RU"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Номер слайда 2"/>
          <p:cNvSpPr>
            <a:spLocks noGrp="1"/>
          </p:cNvSpPr>
          <p:nvPr>
            <p:ph type="sldNum" sz="quarter" idx="12"/>
          </p:nvPr>
        </p:nvSpPr>
        <p:spPr/>
        <p:txBody>
          <a:bodyPr/>
          <a:lstStyle/>
          <a:p>
            <a:fld id="{755BFA3A-DD53-4A4B-AFCA-F591FFEBCE99}" type="slidenum">
              <a:rPr lang="ru-RU" smtClean="0"/>
              <a:pPr/>
              <a:t>10</a:t>
            </a:fld>
            <a:endParaRPr lang="ru-RU"/>
          </a:p>
        </p:txBody>
      </p:sp>
      <p:sp>
        <p:nvSpPr>
          <p:cNvPr id="5" name="Прямоугольник 4"/>
          <p:cNvSpPr/>
          <p:nvPr/>
        </p:nvSpPr>
        <p:spPr>
          <a:xfrm>
            <a:off x="2195736" y="2060848"/>
            <a:ext cx="4860032" cy="369332"/>
          </a:xfrm>
          <a:prstGeom prst="rect">
            <a:avLst/>
          </a:prstGeom>
        </p:spPr>
        <p:txBody>
          <a:bodyPr wrap="square">
            <a:spAutoFit/>
          </a:bodyPr>
          <a:lstStyle/>
          <a:p>
            <a:r>
              <a:rPr lang="ru-RU" b="1" dirty="0" smtClean="0">
                <a:latin typeface="Times New Roman" pitchFamily="18" charset="0"/>
                <a:cs typeface="Times New Roman" pitchFamily="18" charset="0"/>
              </a:rPr>
              <a:t>  Виды расходов бюджета (п. 3 ст. 21 БК РФ):</a:t>
            </a:r>
          </a:p>
        </p:txBody>
      </p:sp>
      <p:sp>
        <p:nvSpPr>
          <p:cNvPr id="6" name="Прямоугольник 5"/>
          <p:cNvSpPr/>
          <p:nvPr/>
        </p:nvSpPr>
        <p:spPr>
          <a:xfrm>
            <a:off x="1043608" y="764704"/>
            <a:ext cx="8100392" cy="923330"/>
          </a:xfrm>
          <a:prstGeom prst="rect">
            <a:avLst/>
          </a:prstGeom>
        </p:spPr>
        <p:txBody>
          <a:bodyPr wrap="square">
            <a:spAutoFit/>
          </a:bodyPr>
          <a:lstStyle/>
          <a:p>
            <a:r>
              <a:rPr lang="ru-RU" b="1" dirty="0" smtClean="0">
                <a:latin typeface="Times New Roman" pitchFamily="18" charset="0"/>
                <a:cs typeface="Times New Roman" pitchFamily="18" charset="0"/>
              </a:rPr>
              <a:t>    Расходы бюджета</a:t>
            </a:r>
            <a:r>
              <a:rPr lang="ru-RU" dirty="0" smtClean="0">
                <a:latin typeface="Times New Roman" pitchFamily="18" charset="0"/>
                <a:cs typeface="Times New Roman" pitchFamily="18" charset="0"/>
              </a:rPr>
              <a:t> - выплачиваемые из бюджета денежные средства, за исключением средств, являющихся в соответствии с БК РФ источниками финансирования дефицита бюджета (ст. 6 БК РФ).</a:t>
            </a:r>
            <a:endParaRPr lang="ru-RU" dirty="0">
              <a:latin typeface="Times New Roman" pitchFamily="18" charset="0"/>
              <a:cs typeface="Times New Roman" pitchFamily="18" charset="0"/>
            </a:endParaRPr>
          </a:p>
        </p:txBody>
      </p:sp>
      <p:graphicFrame>
        <p:nvGraphicFramePr>
          <p:cNvPr id="10" name="Схема 9"/>
          <p:cNvGraphicFramePr/>
          <p:nvPr/>
        </p:nvGraphicFramePr>
        <p:xfrm>
          <a:off x="467544" y="1844824"/>
          <a:ext cx="8496944"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5004048" y="2780928"/>
            <a:ext cx="1584176" cy="1015663"/>
          </a:xfrm>
          <a:prstGeom prst="rect">
            <a:avLst/>
          </a:prstGeom>
          <a:noFill/>
        </p:spPr>
        <p:txBody>
          <a:bodyPr wrap="square" rtlCol="0">
            <a:spAutoFit/>
          </a:bodyPr>
          <a:lstStyle/>
          <a:p>
            <a:pPr lvl="1"/>
            <a:r>
              <a:rPr lang="ru-RU" sz="1200" dirty="0" smtClean="0">
                <a:latin typeface="Times New Roman" pitchFamily="18" charset="0"/>
                <a:cs typeface="Times New Roman" pitchFamily="18" charset="0"/>
              </a:rPr>
              <a:t>текущие;</a:t>
            </a:r>
          </a:p>
          <a:p>
            <a:pPr lvl="1"/>
            <a:endParaRPr lang="ru-RU" sz="1200" dirty="0" smtClean="0">
              <a:latin typeface="Times New Roman" pitchFamily="18" charset="0"/>
              <a:cs typeface="Times New Roman" pitchFamily="18" charset="0"/>
            </a:endParaRPr>
          </a:p>
          <a:p>
            <a:pPr lvl="1"/>
            <a:r>
              <a:rPr lang="ru-RU" sz="1200" dirty="0" smtClean="0">
                <a:latin typeface="Times New Roman" pitchFamily="18" charset="0"/>
                <a:cs typeface="Times New Roman" pitchFamily="18" charset="0"/>
              </a:rPr>
              <a:t>капитальные;</a:t>
            </a:r>
          </a:p>
          <a:p>
            <a:pPr lvl="1"/>
            <a:endParaRPr lang="ru-RU" sz="1200" dirty="0" smtClean="0">
              <a:latin typeface="Times New Roman" pitchFamily="18" charset="0"/>
              <a:cs typeface="Times New Roman" pitchFamily="18" charset="0"/>
            </a:endParaRPr>
          </a:p>
          <a:p>
            <a:pPr lvl="1"/>
            <a:r>
              <a:rPr lang="ru-RU" sz="1200" dirty="0" smtClean="0">
                <a:latin typeface="Times New Roman" pitchFamily="18" charset="0"/>
                <a:cs typeface="Times New Roman" pitchFamily="18" charset="0"/>
              </a:rPr>
              <a:t>инвестиции.</a:t>
            </a:r>
            <a:endParaRPr lang="ru-RU" dirty="0">
              <a:latin typeface="Times New Roman" pitchFamily="18" charset="0"/>
              <a:cs typeface="Times New Roman" pitchFamily="18" charset="0"/>
            </a:endParaRPr>
          </a:p>
        </p:txBody>
      </p:sp>
      <p:sp>
        <p:nvSpPr>
          <p:cNvPr id="14" name="TextBox 13"/>
          <p:cNvSpPr txBox="1"/>
          <p:nvPr/>
        </p:nvSpPr>
        <p:spPr>
          <a:xfrm rot="16200000">
            <a:off x="5952640" y="3476980"/>
            <a:ext cx="1775230" cy="577081"/>
          </a:xfrm>
          <a:prstGeom prst="rect">
            <a:avLst/>
          </a:prstGeom>
          <a:noFill/>
        </p:spPr>
        <p:txBody>
          <a:bodyPr wrap="square" rtlCol="0">
            <a:spAutoFit/>
          </a:bodyPr>
          <a:lstStyle/>
          <a:p>
            <a:pPr algn="r"/>
            <a:r>
              <a:rPr lang="ru-RU" sz="1050" b="1" dirty="0" smtClean="0">
                <a:solidFill>
                  <a:schemeClr val="bg1"/>
                </a:solidFill>
              </a:rPr>
              <a:t>По ведомственному</a:t>
            </a:r>
          </a:p>
          <a:p>
            <a:pPr algn="r"/>
            <a:endParaRPr lang="ru-RU" sz="1050" b="1" dirty="0" smtClean="0">
              <a:solidFill>
                <a:schemeClr val="bg1"/>
              </a:solidFill>
            </a:endParaRPr>
          </a:p>
          <a:p>
            <a:pPr algn="r"/>
            <a:r>
              <a:rPr lang="ru-RU" sz="1050" b="1" dirty="0" smtClean="0">
                <a:solidFill>
                  <a:schemeClr val="bg1"/>
                </a:solidFill>
              </a:rPr>
              <a:t>признаку</a:t>
            </a:r>
            <a:endParaRPr lang="ru-RU" sz="1050" b="1" dirty="0">
              <a:solidFill>
                <a:schemeClr val="bg1"/>
              </a:solidFill>
            </a:endParaRPr>
          </a:p>
        </p:txBody>
      </p:sp>
      <p:sp>
        <p:nvSpPr>
          <p:cNvPr id="15" name="TextBox 14"/>
          <p:cNvSpPr txBox="1"/>
          <p:nvPr/>
        </p:nvSpPr>
        <p:spPr>
          <a:xfrm>
            <a:off x="7164288" y="2636912"/>
            <a:ext cx="1296144" cy="1631216"/>
          </a:xfrm>
          <a:prstGeom prst="rect">
            <a:avLst/>
          </a:prstGeom>
          <a:noFill/>
        </p:spPr>
        <p:txBody>
          <a:bodyPr wrap="square" rtlCol="0">
            <a:spAutoFit/>
          </a:bodyPr>
          <a:lstStyle/>
          <a:p>
            <a:r>
              <a:rPr lang="ru-RU" sz="1000" dirty="0" smtClean="0">
                <a:solidFill>
                  <a:schemeClr val="bg1"/>
                </a:solidFill>
                <a:latin typeface="Times New Roman" pitchFamily="18" charset="0"/>
                <a:cs typeface="Times New Roman" pitchFamily="18" charset="0"/>
              </a:rPr>
              <a:t>Классификация расходов связана со структурой управления, отражает группировку  расходов  по главным распорядителям бюджетных средств</a:t>
            </a:r>
            <a:endParaRPr lang="ru-RU" sz="1000"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152400"/>
            <a:ext cx="8229600" cy="684312"/>
          </a:xfrm>
        </p:spPr>
        <p:txBody>
          <a:bodyPr>
            <a:noAutofit/>
          </a:bodyPr>
          <a:lstStyle/>
          <a:p>
            <a:pPr algn="ctr"/>
            <a:r>
              <a:rPr lang="ru-RU" sz="2400" dirty="0" smtClean="0"/>
              <a:t>Основа для формирования проекта районного бюджета на 2021 -2023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11</a:t>
            </a:fld>
            <a:endParaRPr lang="ru-RU"/>
          </a:p>
        </p:txBody>
      </p:sp>
      <p:graphicFrame>
        <p:nvGraphicFramePr>
          <p:cNvPr id="10" name="Схема 9"/>
          <p:cNvGraphicFramePr/>
          <p:nvPr/>
        </p:nvGraphicFramePr>
        <p:xfrm>
          <a:off x="214282" y="836712"/>
          <a:ext cx="8678198" cy="5806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noGrp="1"/>
          </p:cNvSpPr>
          <p:nvPr>
            <p:ph type="title"/>
          </p:nvPr>
        </p:nvSpPr>
        <p:spPr>
          <a:xfrm>
            <a:off x="457200" y="0"/>
            <a:ext cx="8229600" cy="54868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Основные этапы</a:t>
            </a:r>
            <a:r>
              <a:rPr kumimoji="0" lang="ru-RU" sz="2400" b="0" i="0" u="none" strike="noStrike" kern="1200" cap="none" spc="0" normalizeH="0" noProof="0" dirty="0" smtClean="0">
                <a:ln>
                  <a:noFill/>
                </a:ln>
                <a:solidFill>
                  <a:schemeClr val="tx2"/>
                </a:solidFill>
                <a:effectLst/>
                <a:uLnTx/>
                <a:uFillTx/>
                <a:latin typeface="+mj-lt"/>
                <a:ea typeface="+mj-ea"/>
                <a:cs typeface="+mj-cs"/>
              </a:rPr>
              <a:t> принятия бюджета на очередной год</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Номер слайда 2"/>
          <p:cNvSpPr>
            <a:spLocks noGrp="1"/>
          </p:cNvSpPr>
          <p:nvPr>
            <p:ph type="sldNum" sz="quarter" idx="12"/>
          </p:nvPr>
        </p:nvSpPr>
        <p:spPr/>
        <p:txBody>
          <a:bodyPr/>
          <a:lstStyle/>
          <a:p>
            <a:fld id="{755BFA3A-DD53-4A4B-AFCA-F591FFEBCE99}" type="slidenum">
              <a:rPr lang="ru-RU" smtClean="0"/>
              <a:pPr/>
              <a:t>12</a:t>
            </a:fld>
            <a:endParaRPr lang="ru-RU"/>
          </a:p>
        </p:txBody>
      </p:sp>
      <p:graphicFrame>
        <p:nvGraphicFramePr>
          <p:cNvPr id="5" name="Схема 4"/>
          <p:cNvGraphicFramePr/>
          <p:nvPr/>
        </p:nvGraphicFramePr>
        <p:xfrm>
          <a:off x="2843808" y="1340768"/>
          <a:ext cx="607233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Группа 5"/>
          <p:cNvGrpSpPr/>
          <p:nvPr/>
        </p:nvGrpSpPr>
        <p:grpSpPr>
          <a:xfrm>
            <a:off x="251520" y="1628800"/>
            <a:ext cx="2376264" cy="576064"/>
            <a:chOff x="1464914" y="3015656"/>
            <a:chExt cx="2524185" cy="418802"/>
          </a:xfrm>
        </p:grpSpPr>
        <p:sp>
          <p:nvSpPr>
            <p:cNvPr id="7" name="Скругленный прямоугольник 6"/>
            <p:cNvSpPr/>
            <p:nvPr/>
          </p:nvSpPr>
          <p:spPr>
            <a:xfrm>
              <a:off x="1464914" y="3015656"/>
              <a:ext cx="2524185" cy="418802"/>
            </a:xfrm>
            <a:prstGeom prst="roundRect">
              <a:avLst>
                <a:gd name="adj" fmla="val 10000"/>
              </a:avLst>
            </a:prstGeom>
            <a:blipFill rotWithShape="0">
              <a:blip r:embed="rId7" cstate="print"/>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Скругленный прямоугольник 4"/>
            <p:cNvSpPr/>
            <p:nvPr/>
          </p:nvSpPr>
          <p:spPr>
            <a:xfrm>
              <a:off x="1477180" y="3027922"/>
              <a:ext cx="2499653" cy="394270"/>
            </a:xfrm>
            <a:prstGeom prst="rect">
              <a:avLst/>
            </a:prstGeom>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endParaRPr lang="ru-RU" sz="2400" kern="1200" dirty="0">
                <a:latin typeface="Times New Roman" pitchFamily="18" charset="0"/>
                <a:cs typeface="Times New Roman" pitchFamily="18" charset="0"/>
              </a:endParaRPr>
            </a:p>
          </p:txBody>
        </p:sp>
      </p:grpSp>
      <p:sp>
        <p:nvSpPr>
          <p:cNvPr id="10" name="Скругленный прямоугольник 9"/>
          <p:cNvSpPr/>
          <p:nvPr/>
        </p:nvSpPr>
        <p:spPr>
          <a:xfrm>
            <a:off x="323528" y="3429000"/>
            <a:ext cx="2376264" cy="634826"/>
          </a:xfrm>
          <a:prstGeom prst="roundRect">
            <a:avLst>
              <a:gd name="adj" fmla="val 10000"/>
            </a:avLst>
          </a:prstGeom>
          <a:blipFill rotWithShape="0">
            <a:blip r:embed="rId8" cstate="print"/>
            <a:stretch>
              <a:fillRect/>
            </a:stretch>
          </a:blipFill>
          <a:ln>
            <a:solidFill>
              <a:srgbClr val="3366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Скругленный прямоугольник 4"/>
          <p:cNvSpPr/>
          <p:nvPr/>
        </p:nvSpPr>
        <p:spPr>
          <a:xfrm>
            <a:off x="632529" y="5237194"/>
            <a:ext cx="1758267" cy="568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endParaRPr lang="ru-RU" sz="2300" kern="1200" dirty="0">
              <a:latin typeface="Calibri (Основной текст)"/>
            </a:endParaRPr>
          </a:p>
        </p:txBody>
      </p:sp>
      <p:sp>
        <p:nvSpPr>
          <p:cNvPr id="15" name="Скругленный прямоугольник 14"/>
          <p:cNvSpPr/>
          <p:nvPr/>
        </p:nvSpPr>
        <p:spPr>
          <a:xfrm>
            <a:off x="395536" y="5157192"/>
            <a:ext cx="2376264" cy="531407"/>
          </a:xfrm>
          <a:prstGeom prst="roundRect">
            <a:avLst>
              <a:gd name="adj" fmla="val 10000"/>
            </a:avLst>
          </a:prstGeom>
          <a:blipFill rotWithShape="0">
            <a:blip r:embed="rId9" cstate="print"/>
            <a:stretch>
              <a:fillRect/>
            </a:stretch>
          </a:blipFill>
          <a:ln>
            <a:solidFill>
              <a:srgbClr val="7030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Стрелка вправо 15"/>
          <p:cNvSpPr/>
          <p:nvPr/>
        </p:nvSpPr>
        <p:spPr>
          <a:xfrm>
            <a:off x="2483768" y="1772816"/>
            <a:ext cx="360040" cy="288032"/>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2771800" y="3573016"/>
            <a:ext cx="720080" cy="288032"/>
          </a:xfrm>
          <a:prstGeom prst="rightArrow">
            <a:avLst/>
          </a:prstGeom>
          <a:solidFill>
            <a:srgbClr val="3366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2843808" y="5301208"/>
            <a:ext cx="648072" cy="288032"/>
          </a:xfrm>
          <a:prstGeom prst="rightArrow">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43608" y="116632"/>
            <a:ext cx="7797552" cy="990600"/>
          </a:xfrm>
        </p:spPr>
        <p:txBody>
          <a:bodyPr>
            <a:noAutofit/>
          </a:bodyPr>
          <a:lstStyle/>
          <a:p>
            <a:pPr algn="ctr"/>
            <a:r>
              <a:rPr lang="ru-RU" sz="2400" dirty="0" smtClean="0"/>
              <a:t>Прогноз основных параметров социально-экономического развития Никольского муниципального района</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13</a:t>
            </a:fld>
            <a:endParaRPr lang="ru-RU"/>
          </a:p>
        </p:txBody>
      </p:sp>
      <p:graphicFrame>
        <p:nvGraphicFramePr>
          <p:cNvPr id="5" name="Таблица 4"/>
          <p:cNvGraphicFramePr>
            <a:graphicFrameLocks noGrp="1"/>
          </p:cNvGraphicFramePr>
          <p:nvPr/>
        </p:nvGraphicFramePr>
        <p:xfrm>
          <a:off x="179512" y="1157854"/>
          <a:ext cx="8640961" cy="4968368"/>
        </p:xfrm>
        <a:graphic>
          <a:graphicData uri="http://schemas.openxmlformats.org/drawingml/2006/table">
            <a:tbl>
              <a:tblPr>
                <a:tableStyleId>{16D9F66E-5EB9-4882-86FB-DCBF35E3C3E4}</a:tableStyleId>
              </a:tblPr>
              <a:tblGrid>
                <a:gridCol w="3635695">
                  <a:extLst>
                    <a:ext uri="{9D8B030D-6E8A-4147-A177-3AD203B41FA5}">
                      <a16:colId xmlns:a16="http://schemas.microsoft.com/office/drawing/2014/main" val="20000"/>
                    </a:ext>
                  </a:extLst>
                </a:gridCol>
                <a:gridCol w="852417">
                  <a:extLst>
                    <a:ext uri="{9D8B030D-6E8A-4147-A177-3AD203B41FA5}">
                      <a16:colId xmlns:a16="http://schemas.microsoft.com/office/drawing/2014/main" val="20001"/>
                    </a:ext>
                  </a:extLst>
                </a:gridCol>
                <a:gridCol w="763517">
                  <a:extLst>
                    <a:ext uri="{9D8B030D-6E8A-4147-A177-3AD203B41FA5}">
                      <a16:colId xmlns:a16="http://schemas.microsoft.com/office/drawing/2014/main" val="20002"/>
                    </a:ext>
                  </a:extLst>
                </a:gridCol>
                <a:gridCol w="869051">
                  <a:extLst>
                    <a:ext uri="{9D8B030D-6E8A-4147-A177-3AD203B41FA5}">
                      <a16:colId xmlns:a16="http://schemas.microsoft.com/office/drawing/2014/main" val="20003"/>
                    </a:ext>
                  </a:extLst>
                </a:gridCol>
                <a:gridCol w="813501">
                  <a:extLst>
                    <a:ext uri="{9D8B030D-6E8A-4147-A177-3AD203B41FA5}">
                      <a16:colId xmlns:a16="http://schemas.microsoft.com/office/drawing/2014/main" val="20004"/>
                    </a:ext>
                  </a:extLst>
                </a:gridCol>
                <a:gridCol w="853390">
                  <a:extLst>
                    <a:ext uri="{9D8B030D-6E8A-4147-A177-3AD203B41FA5}">
                      <a16:colId xmlns:a16="http://schemas.microsoft.com/office/drawing/2014/main" val="20005"/>
                    </a:ext>
                  </a:extLst>
                </a:gridCol>
                <a:gridCol w="853390">
                  <a:extLst>
                    <a:ext uri="{9D8B030D-6E8A-4147-A177-3AD203B41FA5}">
                      <a16:colId xmlns:a16="http://schemas.microsoft.com/office/drawing/2014/main" val="20006"/>
                    </a:ext>
                  </a:extLst>
                </a:gridCol>
              </a:tblGrid>
              <a:tr h="564489">
                <a:tc>
                  <a:txBody>
                    <a:bodyPr/>
                    <a:lstStyle/>
                    <a:p>
                      <a:pPr algn="ctr" fontAlgn="ctr"/>
                      <a:r>
                        <a:rPr lang="ru-RU" sz="1400" u="none" strike="noStrike" dirty="0">
                          <a:latin typeface="Times New Roman" pitchFamily="18" charset="0"/>
                          <a:cs typeface="Times New Roman" pitchFamily="18" charset="0"/>
                        </a:rPr>
                        <a:t>Показатели</a:t>
                      </a:r>
                      <a:endParaRPr lang="ru-RU" sz="1400" b="1" i="0" u="none" strike="noStrike" dirty="0">
                        <a:solidFill>
                          <a:srgbClr val="002060"/>
                        </a:solidFill>
                        <a:latin typeface="Times New Roman" pitchFamily="18" charset="0"/>
                        <a:cs typeface="Times New Roman" pitchFamily="18" charset="0"/>
                      </a:endParaRPr>
                    </a:p>
                  </a:txBody>
                  <a:tcPr marL="5236" marR="5236" marT="5236" marB="0" anchor="ctr">
                    <a:solidFill>
                      <a:schemeClr val="accent1">
                        <a:lumMod val="60000"/>
                        <a:lumOff val="40000"/>
                      </a:schemeClr>
                    </a:solidFill>
                  </a:tcPr>
                </a:tc>
                <a:tc>
                  <a:txBody>
                    <a:bodyPr/>
                    <a:lstStyle/>
                    <a:p>
                      <a:pPr algn="ctr" fontAlgn="ctr"/>
                      <a:r>
                        <a:rPr lang="ru-RU" sz="1400" u="none" strike="noStrike" dirty="0" smtClean="0">
                          <a:latin typeface="Times New Roman" pitchFamily="18" charset="0"/>
                          <a:cs typeface="Times New Roman" pitchFamily="18" charset="0"/>
                        </a:rPr>
                        <a:t>Ед.</a:t>
                      </a:r>
                      <a:r>
                        <a:rPr lang="ru-RU" sz="1400" u="none" strike="noStrike" baseline="0" dirty="0" smtClean="0">
                          <a:latin typeface="Times New Roman" pitchFamily="18" charset="0"/>
                          <a:cs typeface="Times New Roman" pitchFamily="18" charset="0"/>
                        </a:rPr>
                        <a:t> </a:t>
                      </a:r>
                      <a:r>
                        <a:rPr lang="ru-RU" sz="1400" u="none" strike="noStrike" baseline="0" dirty="0" err="1" smtClean="0">
                          <a:latin typeface="Times New Roman" pitchFamily="18" charset="0"/>
                          <a:cs typeface="Times New Roman" pitchFamily="18" charset="0"/>
                        </a:rPr>
                        <a:t>изм</a:t>
                      </a:r>
                      <a:r>
                        <a:rPr lang="ru-RU" sz="1400" u="none" strike="noStrike" baseline="0" dirty="0" smtClean="0">
                          <a:latin typeface="Times New Roman" pitchFamily="18" charset="0"/>
                          <a:cs typeface="Times New Roman" pitchFamily="18" charset="0"/>
                        </a:rPr>
                        <a:t>.</a:t>
                      </a:r>
                      <a:endParaRPr lang="ru-RU" sz="1400" b="1" i="0" u="none" strike="noStrike" dirty="0">
                        <a:solidFill>
                          <a:srgbClr val="002060"/>
                        </a:solidFill>
                        <a:latin typeface="Times New Roman" pitchFamily="18" charset="0"/>
                        <a:cs typeface="Times New Roman" pitchFamily="18" charset="0"/>
                      </a:endParaRPr>
                    </a:p>
                  </a:txBody>
                  <a:tcPr marL="5236" marR="5236" marT="5236" marB="0" anchor="ctr">
                    <a:solidFill>
                      <a:schemeClr val="accent1">
                        <a:lumMod val="60000"/>
                        <a:lumOff val="40000"/>
                      </a:schemeClr>
                    </a:solidFill>
                  </a:tcPr>
                </a:tc>
                <a:tc>
                  <a:txBody>
                    <a:bodyPr/>
                    <a:lstStyle/>
                    <a:p>
                      <a:pPr algn="ctr" fontAlgn="ctr"/>
                      <a:r>
                        <a:rPr lang="ru-RU" sz="1400" b="0" i="0" u="none" strike="noStrike" dirty="0" smtClean="0">
                          <a:solidFill>
                            <a:srgbClr val="002060"/>
                          </a:solidFill>
                          <a:latin typeface="Times New Roman" pitchFamily="18" charset="0"/>
                          <a:cs typeface="Times New Roman" pitchFamily="18" charset="0"/>
                        </a:rPr>
                        <a:t>9 мес. 2020 года</a:t>
                      </a:r>
                      <a:endParaRPr lang="ru-RU" sz="1400" b="0" i="0" u="none" strike="noStrike" dirty="0">
                        <a:solidFill>
                          <a:srgbClr val="002060"/>
                        </a:solidFill>
                        <a:latin typeface="Times New Roman" pitchFamily="18" charset="0"/>
                        <a:cs typeface="Times New Roman" pitchFamily="18" charset="0"/>
                      </a:endParaRPr>
                    </a:p>
                  </a:txBody>
                  <a:tcPr marL="5236" marR="5236" marT="5236" marB="0" anchor="ctr">
                    <a:solidFill>
                      <a:schemeClr val="accent1">
                        <a:lumMod val="60000"/>
                        <a:lumOff val="40000"/>
                      </a:schemeClr>
                    </a:solidFill>
                  </a:tcPr>
                </a:tc>
                <a:tc>
                  <a:txBody>
                    <a:bodyPr/>
                    <a:lstStyle/>
                    <a:p>
                      <a:pPr algn="ctr" fontAlgn="ctr"/>
                      <a:r>
                        <a:rPr lang="ru-RU" sz="1400" b="0" u="none" strike="noStrike" dirty="0" smtClean="0">
                          <a:latin typeface="Times New Roman" pitchFamily="18" charset="0"/>
                          <a:cs typeface="Times New Roman" pitchFamily="18" charset="0"/>
                        </a:rPr>
                        <a:t>2020 год оценка</a:t>
                      </a:r>
                      <a:endParaRPr lang="ru-RU" sz="1400" b="0" i="0" u="none" strike="noStrike" dirty="0">
                        <a:solidFill>
                          <a:srgbClr val="002060"/>
                        </a:solidFill>
                        <a:latin typeface="Times New Roman" pitchFamily="18" charset="0"/>
                        <a:cs typeface="Times New Roman" pitchFamily="18" charset="0"/>
                      </a:endParaRPr>
                    </a:p>
                  </a:txBody>
                  <a:tcPr marL="5236" marR="5236" marT="5236" marB="0" anchor="ctr">
                    <a:solidFill>
                      <a:schemeClr val="accent1">
                        <a:lumMod val="60000"/>
                        <a:lumOff val="40000"/>
                      </a:schemeClr>
                    </a:solidFill>
                  </a:tcPr>
                </a:tc>
                <a:tc>
                  <a:txBody>
                    <a:bodyPr/>
                    <a:lstStyle/>
                    <a:p>
                      <a:pPr algn="ctr" fontAlgn="ctr"/>
                      <a:r>
                        <a:rPr lang="ru-RU" sz="1400" u="none" strike="noStrike" dirty="0" smtClean="0">
                          <a:latin typeface="Times New Roman" pitchFamily="18" charset="0"/>
                          <a:cs typeface="Times New Roman" pitchFamily="18" charset="0"/>
                        </a:rPr>
                        <a:t>2021 год прогноз</a:t>
                      </a:r>
                      <a:endParaRPr lang="ru-RU" sz="1400" b="1" i="0" u="none" strike="noStrike" dirty="0">
                        <a:solidFill>
                          <a:srgbClr val="002060"/>
                        </a:solidFill>
                        <a:latin typeface="Times New Roman" pitchFamily="18" charset="0"/>
                        <a:cs typeface="Times New Roman" pitchFamily="18" charset="0"/>
                      </a:endParaRPr>
                    </a:p>
                  </a:txBody>
                  <a:tcPr marL="5236" marR="5236" marT="5236" marB="0" anchor="ctr">
                    <a:solidFill>
                      <a:schemeClr val="accent1">
                        <a:lumMod val="60000"/>
                        <a:lumOff val="40000"/>
                      </a:schemeClr>
                    </a:solidFill>
                  </a:tcPr>
                </a:tc>
                <a:tc>
                  <a:txBody>
                    <a:bodyPr/>
                    <a:lstStyle/>
                    <a:p>
                      <a:pPr algn="ctr" fontAlgn="ctr"/>
                      <a:r>
                        <a:rPr lang="ru-RU" sz="1400" u="none" strike="noStrike" dirty="0" smtClean="0">
                          <a:latin typeface="Times New Roman" pitchFamily="18" charset="0"/>
                          <a:cs typeface="Times New Roman" pitchFamily="18" charset="0"/>
                        </a:rPr>
                        <a:t>2022 год прогноз</a:t>
                      </a:r>
                      <a:endParaRPr lang="ru-RU" sz="1400" b="1" i="0" u="none" strike="noStrike" dirty="0">
                        <a:solidFill>
                          <a:srgbClr val="002060"/>
                        </a:solidFill>
                        <a:latin typeface="Times New Roman" pitchFamily="18" charset="0"/>
                        <a:cs typeface="Times New Roman" pitchFamily="18" charset="0"/>
                      </a:endParaRPr>
                    </a:p>
                  </a:txBody>
                  <a:tcPr marL="5236" marR="5236" marT="5236" marB="0" anchor="ctr">
                    <a:solidFill>
                      <a:schemeClr val="accent1">
                        <a:lumMod val="60000"/>
                        <a:lumOff val="40000"/>
                      </a:schemeClr>
                    </a:solidFill>
                  </a:tcPr>
                </a:tc>
                <a:tc>
                  <a:txBody>
                    <a:bodyPr/>
                    <a:lstStyle/>
                    <a:p>
                      <a:pPr algn="ctr" fontAlgn="ctr"/>
                      <a:r>
                        <a:rPr lang="ru-RU" sz="1400" u="none" strike="noStrike" dirty="0" smtClean="0">
                          <a:latin typeface="Times New Roman" pitchFamily="18" charset="0"/>
                          <a:cs typeface="Times New Roman" pitchFamily="18" charset="0"/>
                        </a:rPr>
                        <a:t>2023 год прогноз </a:t>
                      </a:r>
                      <a:endParaRPr lang="ru-RU" sz="1400" b="1" i="0" u="none" strike="noStrike" dirty="0">
                        <a:solidFill>
                          <a:srgbClr val="002060"/>
                        </a:solidFill>
                        <a:latin typeface="Times New Roman" pitchFamily="18" charset="0"/>
                        <a:cs typeface="Times New Roman" pitchFamily="18" charset="0"/>
                      </a:endParaRPr>
                    </a:p>
                  </a:txBody>
                  <a:tcPr marL="5236" marR="5236" marT="5236" marB="0" anchor="ctr">
                    <a:solidFill>
                      <a:schemeClr val="accent1">
                        <a:lumMod val="60000"/>
                        <a:lumOff val="40000"/>
                      </a:schemeClr>
                    </a:solidFill>
                  </a:tcPr>
                </a:tc>
                <a:extLst>
                  <a:ext uri="{0D108BD9-81ED-4DB2-BD59-A6C34878D82A}">
                    <a16:rowId xmlns:a16="http://schemas.microsoft.com/office/drawing/2014/main" val="10000"/>
                  </a:ext>
                </a:extLst>
              </a:tr>
              <a:tr h="224926">
                <a:tc>
                  <a:txBody>
                    <a:bodyPr/>
                    <a:lstStyle/>
                    <a:p>
                      <a:pPr algn="l" fontAlgn="ctr"/>
                      <a:r>
                        <a:rPr lang="ru-RU" sz="1400" b="0" u="none" strike="noStrike" dirty="0" smtClean="0">
                          <a:solidFill>
                            <a:schemeClr val="tx1"/>
                          </a:solidFill>
                          <a:latin typeface="Times New Roman" pitchFamily="18" charset="0"/>
                          <a:cs typeface="Times New Roman" pitchFamily="18" charset="0"/>
                        </a:rPr>
                        <a:t>Численность населения на начало года</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u="none" strike="noStrike" dirty="0" smtClean="0">
                          <a:solidFill>
                            <a:schemeClr val="tx1"/>
                          </a:solidFill>
                          <a:latin typeface="Times New Roman" pitchFamily="18" charset="0"/>
                          <a:cs typeface="Times New Roman" pitchFamily="18" charset="0"/>
                        </a:rPr>
                        <a:t>тыс. чел.</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19,4</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19,4</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19,2</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19,1</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18,9</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1"/>
                  </a:ext>
                </a:extLst>
              </a:tr>
              <a:tr h="664003">
                <a:tc>
                  <a:txBody>
                    <a:bodyPr/>
                    <a:lstStyle/>
                    <a:p>
                      <a:pPr algn="l" fontAlgn="ctr"/>
                      <a:r>
                        <a:rPr lang="ru-RU" sz="1400" b="0" u="none" strike="noStrike" dirty="0">
                          <a:solidFill>
                            <a:schemeClr val="tx1"/>
                          </a:solidFill>
                          <a:latin typeface="Times New Roman" pitchFamily="18" charset="0"/>
                          <a:cs typeface="Times New Roman" pitchFamily="18" charset="0"/>
                        </a:rPr>
                        <a:t>Объем отгруженных товаров собственного производства, выполненных работ и услуг собственными </a:t>
                      </a:r>
                      <a:r>
                        <a:rPr lang="ru-RU" sz="1400" b="0" u="none" strike="noStrike" dirty="0" smtClean="0">
                          <a:solidFill>
                            <a:schemeClr val="tx1"/>
                          </a:solidFill>
                          <a:latin typeface="Times New Roman" pitchFamily="18" charset="0"/>
                          <a:cs typeface="Times New Roman" pitchFamily="18" charset="0"/>
                        </a:rPr>
                        <a:t>силами</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u="none" strike="noStrike" dirty="0">
                          <a:solidFill>
                            <a:schemeClr val="tx1"/>
                          </a:solidFill>
                          <a:latin typeface="Times New Roman" pitchFamily="18" charset="0"/>
                          <a:cs typeface="Times New Roman" pitchFamily="18" charset="0"/>
                        </a:rPr>
                        <a:t>млн. рублей</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458,7</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823,6</a:t>
                      </a: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874,4</a:t>
                      </a: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883,5</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826,8</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2"/>
                  </a:ext>
                </a:extLst>
              </a:tr>
              <a:tr h="444465">
                <a:tc>
                  <a:txBody>
                    <a:bodyPr/>
                    <a:lstStyle/>
                    <a:p>
                      <a:pPr algn="l" fontAlgn="ctr"/>
                      <a:r>
                        <a:rPr lang="ru-RU" sz="1400" b="0" u="none" strike="noStrike" dirty="0">
                          <a:solidFill>
                            <a:schemeClr val="tx1"/>
                          </a:solidFill>
                          <a:latin typeface="Times New Roman" pitchFamily="18" charset="0"/>
                          <a:cs typeface="Times New Roman" pitchFamily="18" charset="0"/>
                        </a:rPr>
                        <a:t>Производство продукции сельского хозяйства во всех категориях хозяйств</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u="none" strike="noStrike">
                          <a:solidFill>
                            <a:schemeClr val="tx1"/>
                          </a:solidFill>
                          <a:latin typeface="Times New Roman" pitchFamily="18" charset="0"/>
                          <a:cs typeface="Times New Roman" pitchFamily="18" charset="0"/>
                        </a:rPr>
                        <a:t>млн.  рублей</a:t>
                      </a:r>
                      <a:endParaRPr lang="ru-RU" sz="1400" b="0" i="0" u="none" strike="noStrike">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598,2</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798,4</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807,1</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816,8</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823,8</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3"/>
                  </a:ext>
                </a:extLst>
              </a:tr>
              <a:tr h="444465">
                <a:tc>
                  <a:txBody>
                    <a:bodyPr/>
                    <a:lstStyle/>
                    <a:p>
                      <a:pPr algn="l" fontAlgn="ctr"/>
                      <a:r>
                        <a:rPr lang="ru-RU" sz="1400" b="0" i="0" u="none" strike="noStrike" dirty="0" smtClean="0">
                          <a:solidFill>
                            <a:schemeClr val="tx1"/>
                          </a:solidFill>
                          <a:latin typeface="Times New Roman" pitchFamily="18" charset="0"/>
                          <a:cs typeface="Times New Roman" pitchFamily="18" charset="0"/>
                        </a:rPr>
                        <a:t>Прибыль прибыльных предприятий до налогообложения (без сельского хозяйства)</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Тыс. руб.</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4625,0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350,0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400,0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650,0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900,0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4"/>
                  </a:ext>
                </a:extLst>
              </a:tr>
              <a:tr h="444465">
                <a:tc>
                  <a:txBody>
                    <a:bodyPr/>
                    <a:lstStyle/>
                    <a:p>
                      <a:pPr algn="l" fontAlgn="ctr"/>
                      <a:r>
                        <a:rPr lang="ru-RU" sz="1400" b="0" u="none" strike="noStrike" dirty="0">
                          <a:solidFill>
                            <a:schemeClr val="tx1"/>
                          </a:solidFill>
                          <a:latin typeface="Times New Roman" pitchFamily="18" charset="0"/>
                          <a:cs typeface="Times New Roman" pitchFamily="18" charset="0"/>
                        </a:rPr>
                        <a:t>Фонд заработной платы по крупным, средним и малым предприятиям района</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u="none" strike="noStrike" dirty="0">
                          <a:solidFill>
                            <a:schemeClr val="tx1"/>
                          </a:solidFill>
                          <a:latin typeface="Times New Roman" pitchFamily="18" charset="0"/>
                          <a:cs typeface="Times New Roman" pitchFamily="18" charset="0"/>
                        </a:rPr>
                        <a:t>тыс. рублей</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878249,3</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1156270,0</a:t>
                      </a: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1223482,0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1284517,0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1360539,0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5"/>
                  </a:ext>
                </a:extLst>
              </a:tr>
              <a:tr h="447774">
                <a:tc>
                  <a:txBody>
                    <a:bodyPr/>
                    <a:lstStyle/>
                    <a:p>
                      <a:pPr algn="l" fontAlgn="ctr"/>
                      <a:r>
                        <a:rPr lang="ru-RU" sz="1400" b="0" u="none" strike="noStrike" dirty="0">
                          <a:solidFill>
                            <a:schemeClr val="tx1"/>
                          </a:solidFill>
                          <a:latin typeface="Times New Roman" pitchFamily="18" charset="0"/>
                          <a:cs typeface="Times New Roman" pitchFamily="18" charset="0"/>
                        </a:rPr>
                        <a:t>Среднемесячная заработная плата по крупным, средним и малым предприятиям</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u="none" strike="noStrike" dirty="0">
                          <a:solidFill>
                            <a:schemeClr val="tx1"/>
                          </a:solidFill>
                          <a:latin typeface="Times New Roman" pitchFamily="18" charset="0"/>
                          <a:cs typeface="Times New Roman" pitchFamily="18" charset="0"/>
                        </a:rPr>
                        <a:t>рублей</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28285,0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27970,0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29829,0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31465,0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33298,0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6"/>
                  </a:ext>
                </a:extLst>
              </a:tr>
              <a:tr h="473305">
                <a:tc>
                  <a:txBody>
                    <a:bodyPr/>
                    <a:lstStyle/>
                    <a:p>
                      <a:pPr algn="l" fontAlgn="ctr"/>
                      <a:r>
                        <a:rPr lang="ru-RU" sz="1400" b="0" u="none" strike="noStrike" dirty="0" smtClean="0">
                          <a:solidFill>
                            <a:schemeClr val="tx1"/>
                          </a:solidFill>
                          <a:latin typeface="Times New Roman" pitchFamily="18" charset="0"/>
                          <a:cs typeface="Times New Roman" pitchFamily="18" charset="0"/>
                        </a:rPr>
                        <a:t>Среднесписочная численность работников организаций</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u="none" strike="noStrike" dirty="0" smtClean="0">
                          <a:solidFill>
                            <a:schemeClr val="tx1"/>
                          </a:solidFill>
                          <a:latin typeface="Times New Roman" pitchFamily="18" charset="0"/>
                          <a:cs typeface="Times New Roman" pitchFamily="18" charset="0"/>
                        </a:rPr>
                        <a:t>человек</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3450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3445</a:t>
                      </a: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3418</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3402</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3405</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7"/>
                  </a:ext>
                </a:extLst>
              </a:tr>
              <a:tr h="291446">
                <a:tc>
                  <a:txBody>
                    <a:bodyPr/>
                    <a:lstStyle/>
                    <a:p>
                      <a:pPr algn="l" fontAlgn="ctr"/>
                      <a:r>
                        <a:rPr lang="ru-RU" sz="1400" b="0" u="none" strike="noStrike" dirty="0">
                          <a:solidFill>
                            <a:schemeClr val="tx1"/>
                          </a:solidFill>
                          <a:latin typeface="Times New Roman" pitchFamily="18" charset="0"/>
                          <a:cs typeface="Times New Roman" pitchFamily="18" charset="0"/>
                        </a:rPr>
                        <a:t>Оборот розничной торговли</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u="none" strike="noStrike" dirty="0">
                          <a:solidFill>
                            <a:schemeClr val="tx1"/>
                          </a:solidFill>
                          <a:latin typeface="Times New Roman" pitchFamily="18" charset="0"/>
                          <a:cs typeface="Times New Roman" pitchFamily="18" charset="0"/>
                        </a:rPr>
                        <a:t>млн. руб.</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1954,7</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2592,7</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2704,7</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2838,3</a:t>
                      </a: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2996,1</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8"/>
                  </a:ext>
                </a:extLst>
              </a:tr>
              <a:tr h="537074">
                <a:tc>
                  <a:txBody>
                    <a:bodyPr/>
                    <a:lstStyle/>
                    <a:p>
                      <a:pPr algn="l" fontAlgn="ctr"/>
                      <a:r>
                        <a:rPr lang="ru-RU" sz="1400" b="0" u="none" strike="noStrike" dirty="0" smtClean="0">
                          <a:solidFill>
                            <a:schemeClr val="tx1"/>
                          </a:solidFill>
                          <a:latin typeface="Times New Roman" pitchFamily="18" charset="0"/>
                          <a:cs typeface="Times New Roman" pitchFamily="18" charset="0"/>
                        </a:rPr>
                        <a:t>Инвестиции в основной капитал за счет всех источников финансирования</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u="none" strike="noStrike" dirty="0" smtClean="0">
                          <a:solidFill>
                            <a:schemeClr val="tx1"/>
                          </a:solidFill>
                          <a:latin typeface="Times New Roman" pitchFamily="18" charset="0"/>
                          <a:cs typeface="Times New Roman" pitchFamily="18" charset="0"/>
                        </a:rPr>
                        <a:t>млн. руб.</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95,6</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123,5</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138,5</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141,5</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144,7</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09"/>
                  </a:ext>
                </a:extLst>
              </a:tr>
              <a:tr h="393057">
                <a:tc>
                  <a:txBody>
                    <a:bodyPr/>
                    <a:lstStyle/>
                    <a:p>
                      <a:pPr algn="l" fontAlgn="ctr"/>
                      <a:r>
                        <a:rPr lang="ru-RU" sz="1400" b="0" i="0" u="none" strike="noStrike" dirty="0" smtClean="0">
                          <a:solidFill>
                            <a:schemeClr val="tx1"/>
                          </a:solidFill>
                          <a:latin typeface="Times New Roman" pitchFamily="18" charset="0"/>
                          <a:cs typeface="Times New Roman" pitchFamily="18" charset="0"/>
                        </a:rPr>
                        <a:t>Кадастровая стоимость земли по категориям земель</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млн.</a:t>
                      </a:r>
                      <a:r>
                        <a:rPr lang="ru-RU" sz="1400" b="0" i="0" u="none" strike="noStrike" baseline="0" dirty="0" smtClean="0">
                          <a:solidFill>
                            <a:schemeClr val="tx1"/>
                          </a:solidFill>
                          <a:latin typeface="Times New Roman" pitchFamily="18" charset="0"/>
                          <a:cs typeface="Times New Roman" pitchFamily="18" charset="0"/>
                        </a:rPr>
                        <a:t> руб.</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1130,4</a:t>
                      </a:r>
                    </a:p>
                  </a:txBody>
                  <a:tcPr marL="5236" marR="5236" marT="5236" marB="0" anchor="ctr">
                    <a:solidFill>
                      <a:schemeClr val="bg2"/>
                    </a:solidFill>
                  </a:tcPr>
                </a:tc>
                <a:tc>
                  <a:txBody>
                    <a:bodyPr/>
                    <a:lstStyle/>
                    <a:p>
                      <a:pPr algn="ctr" fontAlgn="ctr"/>
                      <a:r>
                        <a:rPr lang="ru-RU" sz="1400" b="0" i="0" u="none" strike="noStrike" smtClean="0">
                          <a:solidFill>
                            <a:schemeClr val="tx1"/>
                          </a:solidFill>
                          <a:latin typeface="Times New Roman" pitchFamily="18" charset="0"/>
                          <a:cs typeface="Times New Roman" pitchFamily="18" charset="0"/>
                        </a:rPr>
                        <a:t>3214,5</a:t>
                      </a:r>
                      <a:endParaRPr lang="ru-RU" sz="1400" b="0" i="0" u="none" strike="noStrike" dirty="0" smtClean="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3230,6</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3250,0</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tc>
                  <a:txBody>
                    <a:bodyPr/>
                    <a:lstStyle/>
                    <a:p>
                      <a:pPr algn="ctr" fontAlgn="ctr"/>
                      <a:r>
                        <a:rPr lang="ru-RU" sz="1400" b="0" i="0" u="none" strike="noStrike" dirty="0" smtClean="0">
                          <a:solidFill>
                            <a:schemeClr val="tx1"/>
                          </a:solidFill>
                          <a:latin typeface="Times New Roman" pitchFamily="18" charset="0"/>
                          <a:cs typeface="Times New Roman" pitchFamily="18" charset="0"/>
                        </a:rPr>
                        <a:t>3282,5</a:t>
                      </a:r>
                      <a:endParaRPr lang="ru-RU" sz="1400" b="0" i="0" u="none" strike="noStrike" dirty="0">
                        <a:solidFill>
                          <a:schemeClr val="tx1"/>
                        </a:solidFill>
                        <a:latin typeface="Times New Roman" pitchFamily="18" charset="0"/>
                        <a:cs typeface="Times New Roman" pitchFamily="18" charset="0"/>
                      </a:endParaRPr>
                    </a:p>
                  </a:txBody>
                  <a:tcPr marL="5236" marR="5236" marT="5236" marB="0" anchor="ctr">
                    <a:solidFill>
                      <a:schemeClr val="bg2"/>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828328"/>
          </a:xfrm>
        </p:spPr>
        <p:txBody>
          <a:bodyPr>
            <a:noAutofit/>
          </a:bodyPr>
          <a:lstStyle/>
          <a:p>
            <a:pPr algn="ctr"/>
            <a:r>
              <a:rPr lang="ru-RU" sz="2400" dirty="0" smtClean="0"/>
              <a:t>Основные задачи и направления бюджетной, налоговой и долговой политики на 2021-2023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14</a:t>
            </a:fld>
            <a:endParaRPr lang="ru-RU"/>
          </a:p>
        </p:txBody>
      </p:sp>
      <p:graphicFrame>
        <p:nvGraphicFramePr>
          <p:cNvPr id="5" name="Схема 4"/>
          <p:cNvGraphicFramePr/>
          <p:nvPr/>
        </p:nvGraphicFramePr>
        <p:xfrm>
          <a:off x="0" y="1196752"/>
          <a:ext cx="67322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827584" y="980728"/>
          <a:ext cx="9145016" cy="5472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540296"/>
          </a:xfrm>
        </p:spPr>
        <p:txBody>
          <a:bodyPr>
            <a:normAutofit/>
          </a:bodyPr>
          <a:lstStyle/>
          <a:p>
            <a:pPr algn="ctr"/>
            <a:r>
              <a:rPr lang="ru-RU" sz="2400" dirty="0" smtClean="0"/>
              <a:t>Основные параметры районного бюджета, млн. руб.</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15</a:t>
            </a:fld>
            <a:endParaRPr lang="ru-RU"/>
          </a:p>
        </p:txBody>
      </p:sp>
      <p:graphicFrame>
        <p:nvGraphicFramePr>
          <p:cNvPr id="5" name="Диаграмма 4"/>
          <p:cNvGraphicFramePr/>
          <p:nvPr/>
        </p:nvGraphicFramePr>
        <p:xfrm>
          <a:off x="-540568" y="2681536"/>
          <a:ext cx="10369152"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a:graphicFrameLocks noGrp="1"/>
          </p:cNvGraphicFramePr>
          <p:nvPr/>
        </p:nvGraphicFramePr>
        <p:xfrm>
          <a:off x="323528" y="836712"/>
          <a:ext cx="8640960" cy="1946630"/>
        </p:xfrm>
        <a:graphic>
          <a:graphicData uri="http://schemas.openxmlformats.org/drawingml/2006/table">
            <a:tbl>
              <a:tblPr firstRow="1" bandRow="1">
                <a:effectLst>
                  <a:innerShdw blurRad="114300">
                    <a:prstClr val="black"/>
                  </a:innerShdw>
                </a:effectLst>
                <a:tableStyleId>{5C22544A-7EE6-4342-B048-85BDC9FD1C3A}</a:tableStyleId>
              </a:tblPr>
              <a:tblGrid>
                <a:gridCol w="1309289">
                  <a:extLst>
                    <a:ext uri="{9D8B030D-6E8A-4147-A177-3AD203B41FA5}">
                      <a16:colId xmlns:a16="http://schemas.microsoft.com/office/drawing/2014/main" val="20000"/>
                    </a:ext>
                  </a:extLst>
                </a:gridCol>
                <a:gridCol w="1018336">
                  <a:extLst>
                    <a:ext uri="{9D8B030D-6E8A-4147-A177-3AD203B41FA5}">
                      <a16:colId xmlns:a16="http://schemas.microsoft.com/office/drawing/2014/main" val="20001"/>
                    </a:ext>
                  </a:extLst>
                </a:gridCol>
                <a:gridCol w="945597">
                  <a:extLst>
                    <a:ext uri="{9D8B030D-6E8A-4147-A177-3AD203B41FA5}">
                      <a16:colId xmlns:a16="http://schemas.microsoft.com/office/drawing/2014/main" val="20002"/>
                    </a:ext>
                  </a:extLst>
                </a:gridCol>
                <a:gridCol w="872859">
                  <a:extLst>
                    <a:ext uri="{9D8B030D-6E8A-4147-A177-3AD203B41FA5}">
                      <a16:colId xmlns:a16="http://schemas.microsoft.com/office/drawing/2014/main" val="20003"/>
                    </a:ext>
                  </a:extLst>
                </a:gridCol>
                <a:gridCol w="858696">
                  <a:extLst>
                    <a:ext uri="{9D8B030D-6E8A-4147-A177-3AD203B41FA5}">
                      <a16:colId xmlns:a16="http://schemas.microsoft.com/office/drawing/2014/main" val="20004"/>
                    </a:ext>
                  </a:extLst>
                </a:gridCol>
                <a:gridCol w="945597">
                  <a:extLst>
                    <a:ext uri="{9D8B030D-6E8A-4147-A177-3AD203B41FA5}">
                      <a16:colId xmlns:a16="http://schemas.microsoft.com/office/drawing/2014/main" val="20005"/>
                    </a:ext>
                  </a:extLst>
                </a:gridCol>
                <a:gridCol w="887022">
                  <a:extLst>
                    <a:ext uri="{9D8B030D-6E8A-4147-A177-3AD203B41FA5}">
                      <a16:colId xmlns:a16="http://schemas.microsoft.com/office/drawing/2014/main" val="20006"/>
                    </a:ext>
                  </a:extLst>
                </a:gridCol>
                <a:gridCol w="931434">
                  <a:extLst>
                    <a:ext uri="{9D8B030D-6E8A-4147-A177-3AD203B41FA5}">
                      <a16:colId xmlns:a16="http://schemas.microsoft.com/office/drawing/2014/main" val="20007"/>
                    </a:ext>
                  </a:extLst>
                </a:gridCol>
                <a:gridCol w="872130">
                  <a:extLst>
                    <a:ext uri="{9D8B030D-6E8A-4147-A177-3AD203B41FA5}">
                      <a16:colId xmlns:a16="http://schemas.microsoft.com/office/drawing/2014/main" val="20008"/>
                    </a:ext>
                  </a:extLst>
                </a:gridCol>
              </a:tblGrid>
              <a:tr h="506090">
                <a:tc>
                  <a:txBody>
                    <a:bodyPr/>
                    <a:lstStyle/>
                    <a:p>
                      <a:pPr algn="ctr"/>
                      <a:r>
                        <a:rPr lang="ru-RU" sz="1400" dirty="0" smtClean="0">
                          <a:solidFill>
                            <a:schemeClr val="tx1"/>
                          </a:solidFill>
                          <a:latin typeface="Times New Roman" pitchFamily="18" charset="0"/>
                          <a:cs typeface="Times New Roman" pitchFamily="18" charset="0"/>
                        </a:rPr>
                        <a:t>Показатели</a:t>
                      </a:r>
                      <a:endParaRPr lang="ru-RU" sz="14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ru-RU" sz="1400" b="1" dirty="0" smtClean="0">
                          <a:solidFill>
                            <a:schemeClr val="tx1"/>
                          </a:solidFill>
                          <a:latin typeface="Times New Roman" pitchFamily="18" charset="0"/>
                          <a:cs typeface="Times New Roman" pitchFamily="18" charset="0"/>
                        </a:rPr>
                        <a:t>Факт </a:t>
                      </a:r>
                    </a:p>
                    <a:p>
                      <a:pPr algn="ctr"/>
                      <a:r>
                        <a:rPr lang="ru-RU" sz="1400" b="1" dirty="0" smtClean="0">
                          <a:solidFill>
                            <a:schemeClr val="tx1"/>
                          </a:solidFill>
                          <a:latin typeface="Times New Roman" pitchFamily="18" charset="0"/>
                          <a:cs typeface="Times New Roman" pitchFamily="18" charset="0"/>
                        </a:rPr>
                        <a:t>2019</a:t>
                      </a:r>
                      <a:r>
                        <a:rPr lang="ru-RU" sz="1400" b="1" baseline="0" dirty="0" smtClean="0">
                          <a:solidFill>
                            <a:schemeClr val="tx1"/>
                          </a:solidFill>
                          <a:latin typeface="Times New Roman" pitchFamily="18" charset="0"/>
                          <a:cs typeface="Times New Roman" pitchFamily="18" charset="0"/>
                        </a:rPr>
                        <a:t> </a:t>
                      </a:r>
                      <a:r>
                        <a:rPr lang="ru-RU" sz="1400" b="1" dirty="0" smtClean="0">
                          <a:solidFill>
                            <a:schemeClr val="tx1"/>
                          </a:solidFill>
                          <a:latin typeface="Times New Roman" pitchFamily="18" charset="0"/>
                          <a:cs typeface="Times New Roman" pitchFamily="18" charset="0"/>
                        </a:rPr>
                        <a:t>г.</a:t>
                      </a:r>
                      <a:endParaRPr lang="ru-RU" sz="1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ru-RU" sz="1400" dirty="0" smtClean="0">
                          <a:solidFill>
                            <a:schemeClr val="tx1"/>
                          </a:solidFill>
                          <a:latin typeface="Times New Roman" pitchFamily="18" charset="0"/>
                          <a:cs typeface="Times New Roman" pitchFamily="18" charset="0"/>
                        </a:rPr>
                        <a:t>Прогноз 2020 г.</a:t>
                      </a:r>
                      <a:endParaRPr lang="ru-RU" sz="1400"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ru-RU" sz="1400" b="1" dirty="0" smtClean="0">
                          <a:solidFill>
                            <a:schemeClr val="tx1"/>
                          </a:solidFill>
                          <a:latin typeface="Times New Roman" pitchFamily="18" charset="0"/>
                          <a:cs typeface="Times New Roman" pitchFamily="18" charset="0"/>
                        </a:rPr>
                        <a:t>  2021  г.</a:t>
                      </a:r>
                      <a:endParaRPr lang="ru-RU" sz="1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ru-RU" sz="1400" i="1" dirty="0" smtClean="0">
                          <a:solidFill>
                            <a:schemeClr val="tx1"/>
                          </a:solidFill>
                          <a:latin typeface="Times New Roman" pitchFamily="18" charset="0"/>
                          <a:cs typeface="Times New Roman" pitchFamily="18" charset="0"/>
                        </a:rPr>
                        <a:t>В % к прогнозу 2020</a:t>
                      </a:r>
                      <a:endParaRPr lang="ru-RU" sz="1400" i="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ru-RU" sz="1400" b="1" dirty="0" smtClean="0">
                          <a:solidFill>
                            <a:schemeClr val="tx1"/>
                          </a:solidFill>
                          <a:latin typeface="Times New Roman" pitchFamily="18" charset="0"/>
                          <a:cs typeface="Times New Roman" pitchFamily="18" charset="0"/>
                        </a:rPr>
                        <a:t>2022 г.</a:t>
                      </a:r>
                      <a:endParaRPr lang="ru-RU" sz="1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ru-RU" sz="1400" i="1" dirty="0" smtClean="0">
                          <a:solidFill>
                            <a:schemeClr val="tx1"/>
                          </a:solidFill>
                          <a:latin typeface="Times New Roman" pitchFamily="18" charset="0"/>
                          <a:cs typeface="Times New Roman" pitchFamily="18" charset="0"/>
                        </a:rPr>
                        <a:t>В % к прогнозу  2020</a:t>
                      </a:r>
                      <a:endParaRPr lang="ru-RU" sz="1400" i="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ru-RU" sz="1400" b="1" dirty="0" smtClean="0">
                          <a:solidFill>
                            <a:schemeClr val="tx1"/>
                          </a:solidFill>
                          <a:latin typeface="Times New Roman" pitchFamily="18" charset="0"/>
                          <a:cs typeface="Times New Roman" pitchFamily="18" charset="0"/>
                        </a:rPr>
                        <a:t>2023 г.</a:t>
                      </a:r>
                      <a:endParaRPr lang="ru-RU" sz="1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solidFill>
                            <a:schemeClr val="tx1"/>
                          </a:solidFill>
                          <a:latin typeface="Times New Roman" pitchFamily="18" charset="0"/>
                          <a:cs typeface="Times New Roman" pitchFamily="18" charset="0"/>
                        </a:rPr>
                        <a:t>В % к прогнозу 2020</a:t>
                      </a:r>
                      <a:endParaRPr lang="ru-RU" sz="1400" i="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348600">
                <a:tc>
                  <a:txBody>
                    <a:bodyPr/>
                    <a:lstStyle/>
                    <a:p>
                      <a:r>
                        <a:rPr lang="ru-RU" sz="1400" b="1" dirty="0" smtClean="0">
                          <a:latin typeface="Times New Roman" pitchFamily="18" charset="0"/>
                          <a:cs typeface="Times New Roman" pitchFamily="18" charset="0"/>
                        </a:rPr>
                        <a:t>ДОХОДЫ</a:t>
                      </a:r>
                      <a:endParaRPr lang="ru-RU" sz="1400" b="1" dirty="0">
                        <a:latin typeface="Times New Roman" pitchFamily="18" charset="0"/>
                        <a:cs typeface="Times New Roman" pitchFamily="18" charset="0"/>
                      </a:endParaRPr>
                    </a:p>
                  </a:txBody>
                  <a:tcPr/>
                </a:tc>
                <a:tc>
                  <a:txBody>
                    <a:bodyPr/>
                    <a:lstStyle/>
                    <a:p>
                      <a:pPr algn="ctr"/>
                      <a:r>
                        <a:rPr lang="ru-RU" sz="1400" b="0" dirty="0" smtClean="0">
                          <a:latin typeface="Times New Roman" pitchFamily="18" charset="0"/>
                          <a:cs typeface="Times New Roman" pitchFamily="18" charset="0"/>
                        </a:rPr>
                        <a:t>692,0</a:t>
                      </a:r>
                      <a:endParaRPr lang="ru-RU" sz="1400" b="0" dirty="0">
                        <a:latin typeface="Times New Roman" pitchFamily="18" charset="0"/>
                        <a:cs typeface="Times New Roman" pitchFamily="18" charset="0"/>
                      </a:endParaRPr>
                    </a:p>
                  </a:txBody>
                  <a:tcPr anchor="ctr"/>
                </a:tc>
                <a:tc>
                  <a:txBody>
                    <a:bodyPr/>
                    <a:lstStyle/>
                    <a:p>
                      <a:pPr algn="ctr"/>
                      <a:r>
                        <a:rPr lang="ru-RU" sz="1400" dirty="0" smtClean="0">
                          <a:latin typeface="Times New Roman" pitchFamily="18" charset="0"/>
                          <a:cs typeface="Times New Roman" pitchFamily="18" charset="0"/>
                        </a:rPr>
                        <a:t>841,9</a:t>
                      </a:r>
                      <a:endParaRPr lang="ru-RU" sz="1400"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764,3</a:t>
                      </a:r>
                      <a:endParaRPr lang="ru-RU" sz="1400" b="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90,8</a:t>
                      </a:r>
                      <a:endParaRPr lang="ru-RU" sz="1400" i="1"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788,9</a:t>
                      </a:r>
                      <a:endParaRPr lang="ru-RU" sz="1400" b="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93,7</a:t>
                      </a:r>
                      <a:endParaRPr lang="ru-RU" sz="1400" i="1"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738,9</a:t>
                      </a:r>
                      <a:endParaRPr lang="ru-RU" sz="1400" b="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87,8</a:t>
                      </a:r>
                      <a:endParaRPr lang="ru-RU" sz="1400" i="1" dirty="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283686">
                <a:tc>
                  <a:txBody>
                    <a:bodyPr/>
                    <a:lstStyle/>
                    <a:p>
                      <a:r>
                        <a:rPr lang="ru-RU" sz="1400" b="1" dirty="0" smtClean="0">
                          <a:latin typeface="Times New Roman" pitchFamily="18" charset="0"/>
                          <a:cs typeface="Times New Roman" pitchFamily="18" charset="0"/>
                        </a:rPr>
                        <a:t>РАСХОДЫ</a:t>
                      </a:r>
                      <a:endParaRPr lang="ru-RU" sz="1400" b="1" dirty="0">
                        <a:latin typeface="Times New Roman" pitchFamily="18" charset="0"/>
                        <a:cs typeface="Times New Roman" pitchFamily="18" charset="0"/>
                      </a:endParaRPr>
                    </a:p>
                  </a:txBody>
                  <a:tcPr/>
                </a:tc>
                <a:tc>
                  <a:txBody>
                    <a:bodyPr/>
                    <a:lstStyle/>
                    <a:p>
                      <a:pPr algn="ctr"/>
                      <a:r>
                        <a:rPr lang="ru-RU" sz="1400" b="0" dirty="0" smtClean="0">
                          <a:latin typeface="Times New Roman" pitchFamily="18" charset="0"/>
                          <a:cs typeface="Times New Roman" pitchFamily="18" charset="0"/>
                        </a:rPr>
                        <a:t>663,0</a:t>
                      </a:r>
                      <a:endParaRPr lang="ru-RU" sz="1400" b="0" dirty="0">
                        <a:latin typeface="Times New Roman" pitchFamily="18" charset="0"/>
                        <a:cs typeface="Times New Roman" pitchFamily="18" charset="0"/>
                      </a:endParaRPr>
                    </a:p>
                  </a:txBody>
                  <a:tcPr anchor="ctr"/>
                </a:tc>
                <a:tc>
                  <a:txBody>
                    <a:bodyPr/>
                    <a:lstStyle/>
                    <a:p>
                      <a:pPr algn="ctr"/>
                      <a:r>
                        <a:rPr lang="ru-RU" sz="1400" dirty="0" smtClean="0">
                          <a:latin typeface="Times New Roman" pitchFamily="18" charset="0"/>
                          <a:cs typeface="Times New Roman" pitchFamily="18" charset="0"/>
                        </a:rPr>
                        <a:t>864,7</a:t>
                      </a:r>
                      <a:endParaRPr lang="ru-RU" sz="1400"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764,3</a:t>
                      </a:r>
                      <a:endParaRPr lang="ru-RU" sz="1400" b="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88,4</a:t>
                      </a:r>
                      <a:endParaRPr lang="ru-RU" sz="1400" i="1"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788,9</a:t>
                      </a:r>
                      <a:endParaRPr lang="ru-RU" sz="1400" b="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91,2</a:t>
                      </a:r>
                      <a:endParaRPr lang="ru-RU" sz="1400" i="1"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738,9</a:t>
                      </a:r>
                      <a:endParaRPr lang="ru-RU" sz="1400" b="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85,5</a:t>
                      </a:r>
                      <a:endParaRPr lang="ru-RU" sz="1400" i="1"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561710">
                <a:tc>
                  <a:txBody>
                    <a:bodyPr/>
                    <a:lstStyle/>
                    <a:p>
                      <a:r>
                        <a:rPr lang="ru-RU" sz="1400" b="1" dirty="0" smtClean="0">
                          <a:latin typeface="Times New Roman" pitchFamily="18" charset="0"/>
                          <a:cs typeface="Times New Roman" pitchFamily="18" charset="0"/>
                        </a:rPr>
                        <a:t>Дефицит(-), </a:t>
                      </a:r>
                      <a:r>
                        <a:rPr lang="ru-RU" sz="1400" b="1" dirty="0" err="1" smtClean="0">
                          <a:latin typeface="Times New Roman" pitchFamily="18" charset="0"/>
                          <a:cs typeface="Times New Roman" pitchFamily="18" charset="0"/>
                        </a:rPr>
                        <a:t>Профицит</a:t>
                      </a:r>
                      <a:r>
                        <a:rPr lang="ru-RU" sz="1400" b="1" baseline="0"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txBody>
                  <a:tcPr/>
                </a:tc>
                <a:tc>
                  <a:txBody>
                    <a:bodyPr/>
                    <a:lstStyle/>
                    <a:p>
                      <a:pPr algn="ctr"/>
                      <a:r>
                        <a:rPr lang="ru-RU" sz="1400" b="0" dirty="0" smtClean="0">
                          <a:latin typeface="Times New Roman" pitchFamily="18" charset="0"/>
                          <a:cs typeface="Times New Roman" pitchFamily="18" charset="0"/>
                        </a:rPr>
                        <a:t>29,0</a:t>
                      </a:r>
                      <a:endParaRPr lang="ru-RU" sz="1400" b="0" dirty="0">
                        <a:latin typeface="Times New Roman" pitchFamily="18" charset="0"/>
                        <a:cs typeface="Times New Roman" pitchFamily="18" charset="0"/>
                      </a:endParaRPr>
                    </a:p>
                  </a:txBody>
                  <a:tcPr anchor="ctr"/>
                </a:tc>
                <a:tc>
                  <a:txBody>
                    <a:bodyPr/>
                    <a:lstStyle/>
                    <a:p>
                      <a:pPr algn="ctr"/>
                      <a:r>
                        <a:rPr lang="ru-RU" sz="1400" dirty="0" smtClean="0">
                          <a:latin typeface="Times New Roman" pitchFamily="18" charset="0"/>
                          <a:cs typeface="Times New Roman" pitchFamily="18" charset="0"/>
                        </a:rPr>
                        <a:t>-22,8</a:t>
                      </a:r>
                      <a:endParaRPr lang="ru-RU" sz="1400"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0,0</a:t>
                      </a:r>
                      <a:endParaRPr lang="ru-RU" sz="1400" b="1" dirty="0">
                        <a:latin typeface="Times New Roman" pitchFamily="18" charset="0"/>
                        <a:cs typeface="Times New Roman" pitchFamily="18" charset="0"/>
                      </a:endParaRPr>
                    </a:p>
                  </a:txBody>
                  <a:tcPr anchor="ctr"/>
                </a:tc>
                <a:tc>
                  <a:txBody>
                    <a:bodyPr/>
                    <a:lstStyle/>
                    <a:p>
                      <a:pPr algn="ctr"/>
                      <a:r>
                        <a:rPr lang="en-US" sz="1400" i="1" dirty="0" smtClean="0">
                          <a:latin typeface="Times New Roman" pitchFamily="18" charset="0"/>
                          <a:cs typeface="Times New Roman" pitchFamily="18" charset="0"/>
                        </a:rPr>
                        <a:t>X</a:t>
                      </a:r>
                      <a:endParaRPr lang="ru-RU" sz="1400" i="1"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0,0</a:t>
                      </a:r>
                      <a:endParaRPr lang="ru-RU" sz="1400" b="1" dirty="0">
                        <a:latin typeface="Times New Roman" pitchFamily="18" charset="0"/>
                        <a:cs typeface="Times New Roman" pitchFamily="18" charset="0"/>
                      </a:endParaRPr>
                    </a:p>
                  </a:txBody>
                  <a:tcPr anchor="ctr"/>
                </a:tc>
                <a:tc>
                  <a:txBody>
                    <a:bodyPr/>
                    <a:lstStyle/>
                    <a:p>
                      <a:pPr algn="ctr"/>
                      <a:r>
                        <a:rPr lang="en-US" sz="1400" i="1" dirty="0" smtClean="0">
                          <a:latin typeface="Times New Roman" pitchFamily="18" charset="0"/>
                          <a:cs typeface="Times New Roman" pitchFamily="18" charset="0"/>
                        </a:rPr>
                        <a:t>X</a:t>
                      </a:r>
                      <a:endParaRPr lang="ru-RU" sz="1400" i="1" dirty="0">
                        <a:latin typeface="Times New Roman" pitchFamily="18" charset="0"/>
                        <a:cs typeface="Times New Roman" pitchFamily="18" charset="0"/>
                      </a:endParaRPr>
                    </a:p>
                  </a:txBody>
                  <a:tcPr anchor="ctr"/>
                </a:tc>
                <a:tc>
                  <a:txBody>
                    <a:bodyPr/>
                    <a:lstStyle/>
                    <a:p>
                      <a:pPr algn="ctr"/>
                      <a:r>
                        <a:rPr lang="ru-RU" sz="1400" b="1" dirty="0" smtClean="0">
                          <a:latin typeface="Times New Roman" pitchFamily="18" charset="0"/>
                          <a:cs typeface="Times New Roman" pitchFamily="18" charset="0"/>
                        </a:rPr>
                        <a:t>0,0</a:t>
                      </a:r>
                      <a:endParaRPr lang="ru-RU" sz="1400" b="1" dirty="0">
                        <a:latin typeface="Times New Roman" pitchFamily="18" charset="0"/>
                        <a:cs typeface="Times New Roman" pitchFamily="18" charset="0"/>
                      </a:endParaRPr>
                    </a:p>
                  </a:txBody>
                  <a:tcPr anchor="ctr"/>
                </a:tc>
                <a:tc>
                  <a:txBody>
                    <a:bodyPr/>
                    <a:lstStyle/>
                    <a:p>
                      <a:pPr algn="ctr"/>
                      <a:r>
                        <a:rPr lang="en-US" sz="1400" i="1" dirty="0" smtClean="0">
                          <a:latin typeface="Times New Roman" pitchFamily="18" charset="0"/>
                          <a:cs typeface="Times New Roman" pitchFamily="18" charset="0"/>
                        </a:rPr>
                        <a:t>X</a:t>
                      </a:r>
                      <a:endParaRPr lang="ru-RU" sz="1400" i="1" dirty="0">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6" name="Rectangle 6"/>
          <p:cNvSpPr>
            <a:spLocks noChangeArrowheads="1"/>
          </p:cNvSpPr>
          <p:nvPr/>
        </p:nvSpPr>
        <p:spPr bwMode="auto">
          <a:xfrm>
            <a:off x="0" y="3457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7" name="Rectangle 7"/>
          <p:cNvSpPr>
            <a:spLocks noChangeArrowheads="1"/>
          </p:cNvSpPr>
          <p:nvPr/>
        </p:nvSpPr>
        <p:spPr bwMode="auto">
          <a:xfrm>
            <a:off x="0" y="6305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128" name="Rectangle 8"/>
          <p:cNvSpPr>
            <a:spLocks noChangeArrowheads="1"/>
          </p:cNvSpPr>
          <p:nvPr/>
        </p:nvSpPr>
        <p:spPr bwMode="auto">
          <a:xfrm>
            <a:off x="0" y="962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Диаграмма 10"/>
          <p:cNvGraphicFramePr/>
          <p:nvPr/>
        </p:nvGraphicFramePr>
        <p:xfrm>
          <a:off x="2339752" y="692696"/>
          <a:ext cx="7416824" cy="3500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Таблица 14"/>
          <p:cNvGraphicFramePr>
            <a:graphicFrameLocks noGrp="1"/>
          </p:cNvGraphicFramePr>
          <p:nvPr/>
        </p:nvGraphicFramePr>
        <p:xfrm>
          <a:off x="467544" y="4293096"/>
          <a:ext cx="8208910" cy="1945048"/>
        </p:xfrm>
        <a:graphic>
          <a:graphicData uri="http://schemas.openxmlformats.org/drawingml/2006/table">
            <a:tbl>
              <a:tblPr firstCol="1" lastCol="1">
                <a:tableStyleId>{3C2FFA5D-87B4-456A-9821-1D502468CF0F}</a:tableStyleId>
              </a:tblPr>
              <a:tblGrid>
                <a:gridCol w="242706">
                  <a:extLst>
                    <a:ext uri="{9D8B030D-6E8A-4147-A177-3AD203B41FA5}">
                      <a16:colId xmlns:a16="http://schemas.microsoft.com/office/drawing/2014/main" val="20000"/>
                    </a:ext>
                  </a:extLst>
                </a:gridCol>
                <a:gridCol w="242706">
                  <a:extLst>
                    <a:ext uri="{9D8B030D-6E8A-4147-A177-3AD203B41FA5}">
                      <a16:colId xmlns:a16="http://schemas.microsoft.com/office/drawing/2014/main" val="20001"/>
                    </a:ext>
                  </a:extLst>
                </a:gridCol>
                <a:gridCol w="242706">
                  <a:extLst>
                    <a:ext uri="{9D8B030D-6E8A-4147-A177-3AD203B41FA5}">
                      <a16:colId xmlns:a16="http://schemas.microsoft.com/office/drawing/2014/main" val="20002"/>
                    </a:ext>
                  </a:extLst>
                </a:gridCol>
                <a:gridCol w="242706">
                  <a:extLst>
                    <a:ext uri="{9D8B030D-6E8A-4147-A177-3AD203B41FA5}">
                      <a16:colId xmlns:a16="http://schemas.microsoft.com/office/drawing/2014/main" val="20003"/>
                    </a:ext>
                  </a:extLst>
                </a:gridCol>
                <a:gridCol w="242706">
                  <a:extLst>
                    <a:ext uri="{9D8B030D-6E8A-4147-A177-3AD203B41FA5}">
                      <a16:colId xmlns:a16="http://schemas.microsoft.com/office/drawing/2014/main" val="20004"/>
                    </a:ext>
                  </a:extLst>
                </a:gridCol>
                <a:gridCol w="242706">
                  <a:extLst>
                    <a:ext uri="{9D8B030D-6E8A-4147-A177-3AD203B41FA5}">
                      <a16:colId xmlns:a16="http://schemas.microsoft.com/office/drawing/2014/main" val="20005"/>
                    </a:ext>
                  </a:extLst>
                </a:gridCol>
                <a:gridCol w="1356066">
                  <a:extLst>
                    <a:ext uri="{9D8B030D-6E8A-4147-A177-3AD203B41FA5}">
                      <a16:colId xmlns:a16="http://schemas.microsoft.com/office/drawing/2014/main" val="20006"/>
                    </a:ext>
                  </a:extLst>
                </a:gridCol>
                <a:gridCol w="1364797">
                  <a:extLst>
                    <a:ext uri="{9D8B030D-6E8A-4147-A177-3AD203B41FA5}">
                      <a16:colId xmlns:a16="http://schemas.microsoft.com/office/drawing/2014/main" val="20007"/>
                    </a:ext>
                  </a:extLst>
                </a:gridCol>
                <a:gridCol w="1392369">
                  <a:extLst>
                    <a:ext uri="{9D8B030D-6E8A-4147-A177-3AD203B41FA5}">
                      <a16:colId xmlns:a16="http://schemas.microsoft.com/office/drawing/2014/main" val="20008"/>
                    </a:ext>
                  </a:extLst>
                </a:gridCol>
                <a:gridCol w="1392367">
                  <a:extLst>
                    <a:ext uri="{9D8B030D-6E8A-4147-A177-3AD203B41FA5}">
                      <a16:colId xmlns:a16="http://schemas.microsoft.com/office/drawing/2014/main" val="20009"/>
                    </a:ext>
                  </a:extLst>
                </a:gridCol>
                <a:gridCol w="1247075">
                  <a:extLst>
                    <a:ext uri="{9D8B030D-6E8A-4147-A177-3AD203B41FA5}">
                      <a16:colId xmlns:a16="http://schemas.microsoft.com/office/drawing/2014/main" val="20010"/>
                    </a:ext>
                  </a:extLst>
                </a:gridCol>
              </a:tblGrid>
              <a:tr h="641107">
                <a:tc>
                  <a:txBody>
                    <a:bodyPr/>
                    <a:lstStyle/>
                    <a:p>
                      <a:endParaRPr lang="ru-RU" baseline="0" dirty="0">
                        <a:latin typeface="Times New Roman" pitchFamily="18" charset="0"/>
                      </a:endParaRPr>
                    </a:p>
                  </a:txBody>
                  <a:tcPr>
                    <a:lnB w="12700" cap="flat" cmpd="sng" algn="ctr">
                      <a:solidFill>
                        <a:schemeClr val="bg1"/>
                      </a:solidFill>
                      <a:prstDash val="solid"/>
                      <a:round/>
                      <a:headEnd type="none" w="med" len="med"/>
                      <a:tailEnd type="none" w="med" len="med"/>
                    </a:lnB>
                    <a:solidFill>
                      <a:schemeClr val="accent1"/>
                    </a:solidFill>
                  </a:tcPr>
                </a:tc>
                <a:tc>
                  <a:txBody>
                    <a:bodyPr/>
                    <a:lstStyle/>
                    <a:p>
                      <a:endParaRPr lang="ru-RU" baseline="0" dirty="0">
                        <a:latin typeface="Times New Roman" pitchFamily="18" charset="0"/>
                      </a:endParaRPr>
                    </a:p>
                  </a:txBody>
                  <a:tcPr>
                    <a:lnB w="12700" cap="flat" cmpd="sng" algn="ctr">
                      <a:solidFill>
                        <a:schemeClr val="bg1"/>
                      </a:solidFill>
                      <a:prstDash val="solid"/>
                      <a:round/>
                      <a:headEnd type="none" w="med" len="med"/>
                      <a:tailEnd type="none" w="med" len="med"/>
                    </a:lnB>
                    <a:solidFill>
                      <a:schemeClr val="accent1"/>
                    </a:solidFill>
                  </a:tcPr>
                </a:tc>
                <a:tc>
                  <a:txBody>
                    <a:bodyPr/>
                    <a:lstStyle/>
                    <a:p>
                      <a:endParaRPr lang="ru-RU" baseline="0" dirty="0">
                        <a:latin typeface="Times New Roman" pitchFamily="18" charset="0"/>
                      </a:endParaRPr>
                    </a:p>
                  </a:txBody>
                  <a:tcPr>
                    <a:lnB w="12700" cap="flat" cmpd="sng" algn="ctr">
                      <a:solidFill>
                        <a:schemeClr val="bg1"/>
                      </a:solidFill>
                      <a:prstDash val="solid"/>
                      <a:round/>
                      <a:headEnd type="none" w="med" len="med"/>
                      <a:tailEnd type="none" w="med" len="med"/>
                    </a:lnB>
                    <a:solidFill>
                      <a:schemeClr val="accent1"/>
                    </a:solidFill>
                  </a:tcPr>
                </a:tc>
                <a:tc>
                  <a:txBody>
                    <a:bodyPr/>
                    <a:lstStyle/>
                    <a:p>
                      <a:endParaRPr lang="ru-RU" baseline="0" dirty="0">
                        <a:latin typeface="Times New Roman" pitchFamily="18" charset="0"/>
                      </a:endParaRPr>
                    </a:p>
                  </a:txBody>
                  <a:tcPr>
                    <a:lnB w="12700" cap="flat" cmpd="sng" algn="ctr">
                      <a:solidFill>
                        <a:schemeClr val="bg1"/>
                      </a:solidFill>
                      <a:prstDash val="solid"/>
                      <a:round/>
                      <a:headEnd type="none" w="med" len="med"/>
                      <a:tailEnd type="none" w="med" len="med"/>
                    </a:lnB>
                    <a:solidFill>
                      <a:schemeClr val="accent1"/>
                    </a:solidFill>
                  </a:tcPr>
                </a:tc>
                <a:tc>
                  <a:txBody>
                    <a:bodyPr/>
                    <a:lstStyle/>
                    <a:p>
                      <a:endParaRPr lang="ru-RU" baseline="0" dirty="0">
                        <a:latin typeface="Times New Roman" pitchFamily="18" charset="0"/>
                      </a:endParaRPr>
                    </a:p>
                  </a:txBody>
                  <a:tcPr>
                    <a:lnB w="12700" cap="flat" cmpd="sng" algn="ctr">
                      <a:solidFill>
                        <a:schemeClr val="bg1"/>
                      </a:solidFill>
                      <a:prstDash val="solid"/>
                      <a:round/>
                      <a:headEnd type="none" w="med" len="med"/>
                      <a:tailEnd type="none" w="med" len="med"/>
                    </a:lnB>
                    <a:solidFill>
                      <a:schemeClr val="accent1"/>
                    </a:solidFill>
                  </a:tcPr>
                </a:tc>
                <a:tc>
                  <a:txBody>
                    <a:bodyPr/>
                    <a:lstStyle/>
                    <a:p>
                      <a:endParaRPr lang="ru-RU" baseline="0" dirty="0">
                        <a:latin typeface="Times New Roman"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ru-RU" b="1" baseline="0" dirty="0" smtClean="0">
                          <a:solidFill>
                            <a:schemeClr val="bg1"/>
                          </a:solidFill>
                          <a:latin typeface="Times New Roman" pitchFamily="18" charset="0"/>
                        </a:rPr>
                        <a:t>2019 г.</a:t>
                      </a:r>
                      <a:endParaRPr lang="ru-RU" b="1" baseline="0" dirty="0">
                        <a:solidFill>
                          <a:schemeClr val="bg1"/>
                        </a:solidFill>
                        <a:latin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ru-RU" b="1" baseline="0" dirty="0" smtClean="0">
                          <a:solidFill>
                            <a:schemeClr val="bg1"/>
                          </a:solidFill>
                          <a:latin typeface="Times New Roman" pitchFamily="18" charset="0"/>
                        </a:rPr>
                        <a:t> Оценка 2020 г.</a:t>
                      </a:r>
                      <a:endParaRPr lang="ru-RU" b="1" baseline="0" dirty="0">
                        <a:solidFill>
                          <a:schemeClr val="bg1"/>
                        </a:solidFill>
                        <a:latin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ru-RU" b="1" baseline="0" dirty="0" smtClean="0">
                          <a:solidFill>
                            <a:schemeClr val="bg1"/>
                          </a:solidFill>
                          <a:latin typeface="Times New Roman" pitchFamily="18" charset="0"/>
                        </a:rPr>
                        <a:t>2021 г.</a:t>
                      </a:r>
                      <a:endParaRPr lang="ru-RU" b="1" baseline="0" dirty="0">
                        <a:solidFill>
                          <a:schemeClr val="bg1"/>
                        </a:solidFill>
                        <a:latin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ru-RU" b="1" baseline="0" dirty="0" smtClean="0">
                          <a:solidFill>
                            <a:schemeClr val="bg1"/>
                          </a:solidFill>
                          <a:latin typeface="Times New Roman" pitchFamily="18" charset="0"/>
                        </a:rPr>
                        <a:t>2022 г.</a:t>
                      </a:r>
                      <a:endParaRPr lang="ru-RU" b="1" baseline="0" dirty="0">
                        <a:solidFill>
                          <a:schemeClr val="bg1"/>
                        </a:solidFill>
                        <a:latin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ru-RU" b="1" baseline="0" dirty="0" smtClean="0">
                          <a:solidFill>
                            <a:schemeClr val="bg1"/>
                          </a:solidFill>
                          <a:latin typeface="Times New Roman" pitchFamily="18" charset="0"/>
                        </a:rPr>
                        <a:t>2023 г</a:t>
                      </a:r>
                      <a:endParaRPr lang="ru-RU" b="1" baseline="0" dirty="0">
                        <a:solidFill>
                          <a:schemeClr val="bg1"/>
                        </a:solidFill>
                        <a:latin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72421">
                <a:tc gridSpan="6">
                  <a:txBody>
                    <a:bodyPr/>
                    <a:lstStyle/>
                    <a:p>
                      <a:r>
                        <a:rPr lang="ru-RU" sz="1400" b="1" baseline="0" dirty="0" smtClean="0">
                          <a:latin typeface="Times New Roman" pitchFamily="18" charset="0"/>
                        </a:rPr>
                        <a:t>Налоговые и неналоговые доходы</a:t>
                      </a:r>
                      <a:endParaRPr lang="ru-RU" sz="1400" b="1" baseline="0" dirty="0">
                        <a:latin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r>
                        <a:rPr lang="ru-RU" b="0" baseline="0" dirty="0" smtClean="0">
                          <a:latin typeface="Times New Roman" pitchFamily="18" charset="0"/>
                        </a:rPr>
                        <a:t>189,8</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b="0" baseline="0" dirty="0" smtClean="0">
                          <a:latin typeface="Times New Roman" pitchFamily="18" charset="0"/>
                        </a:rPr>
                        <a:t>178,5</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b="0" baseline="0" dirty="0" smtClean="0">
                          <a:latin typeface="Times New Roman" pitchFamily="18" charset="0"/>
                        </a:rPr>
                        <a:t>186,6</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b="0" baseline="0" dirty="0" smtClean="0">
                          <a:latin typeface="Times New Roman" pitchFamily="18" charset="0"/>
                        </a:rPr>
                        <a:t>191,4</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b="0" baseline="0" smtClean="0">
                          <a:latin typeface="Times New Roman" pitchFamily="18" charset="0"/>
                        </a:rPr>
                        <a:t>199,1</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72421">
                <a:tc gridSpan="6">
                  <a:txBody>
                    <a:bodyPr/>
                    <a:lstStyle/>
                    <a:p>
                      <a:r>
                        <a:rPr lang="ru-RU" sz="1400" b="1" baseline="0" dirty="0" smtClean="0">
                          <a:latin typeface="Times New Roman" pitchFamily="18" charset="0"/>
                        </a:rPr>
                        <a:t>Безвозмездные поступления</a:t>
                      </a:r>
                      <a:endParaRPr lang="ru-RU" sz="1400" b="1" baseline="0" dirty="0">
                        <a:latin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r>
                        <a:rPr lang="ru-RU" b="0" i="0" baseline="0" dirty="0" smtClean="0">
                          <a:latin typeface="Times New Roman" pitchFamily="18" charset="0"/>
                        </a:rPr>
                        <a:t>502,1</a:t>
                      </a:r>
                      <a:endParaRPr lang="ru-RU" b="0" i="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b="0" baseline="0" dirty="0" smtClean="0">
                          <a:latin typeface="Times New Roman" pitchFamily="18" charset="0"/>
                        </a:rPr>
                        <a:t>663,4</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b="0" baseline="0" dirty="0" smtClean="0">
                          <a:latin typeface="Times New Roman" pitchFamily="18" charset="0"/>
                        </a:rPr>
                        <a:t>577,6</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b="0" baseline="0" dirty="0" smtClean="0">
                          <a:latin typeface="Times New Roman" pitchFamily="18" charset="0"/>
                        </a:rPr>
                        <a:t>597,5</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b="0" baseline="0" dirty="0" smtClean="0">
                          <a:latin typeface="Times New Roman" pitchFamily="18" charset="0"/>
                        </a:rPr>
                        <a:t>539,8</a:t>
                      </a:r>
                      <a:endParaRPr lang="ru-RU" b="0" baseline="0" dirty="0">
                        <a:latin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13" name="Номер слайда 12"/>
          <p:cNvSpPr>
            <a:spLocks noGrp="1"/>
          </p:cNvSpPr>
          <p:nvPr>
            <p:ph type="sldNum" sz="quarter" idx="12"/>
          </p:nvPr>
        </p:nvSpPr>
        <p:spPr/>
        <p:txBody>
          <a:bodyPr/>
          <a:lstStyle/>
          <a:p>
            <a:fld id="{755BFA3A-DD53-4A4B-AFCA-F591FFEBCE99}" type="slidenum">
              <a:rPr lang="ru-RU" smtClean="0"/>
              <a:pPr/>
              <a:t>16</a:t>
            </a:fld>
            <a:endParaRPr lang="ru-RU"/>
          </a:p>
        </p:txBody>
      </p:sp>
      <p:sp>
        <p:nvSpPr>
          <p:cNvPr id="16" name="Прямоугольник 15"/>
          <p:cNvSpPr/>
          <p:nvPr/>
        </p:nvSpPr>
        <p:spPr>
          <a:xfrm>
            <a:off x="-252536" y="620688"/>
            <a:ext cx="4176464" cy="1446550"/>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Доходы бюджета</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ru-RU"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9" name="TextBox 18"/>
          <p:cNvSpPr txBox="1"/>
          <p:nvPr/>
        </p:nvSpPr>
        <p:spPr>
          <a:xfrm>
            <a:off x="179512" y="2000240"/>
            <a:ext cx="3320918"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400" dirty="0" smtClean="0"/>
              <a:t>это объем денежных средств, который поступает в казну государства. Доходы образуются за счет уплаченных физическими лицами и организациями налогов, штрафов, пошлин, иных платежей, безвозмездных поступлений от физических лиц и организаций, а также финансовой помощи из вышестоящего бюджета.</a:t>
            </a:r>
            <a:endParaRPr lang="ru-RU" sz="1400" dirty="0"/>
          </a:p>
        </p:txBody>
      </p:sp>
      <p:sp>
        <p:nvSpPr>
          <p:cNvPr id="20" name="Заголовок 1"/>
          <p:cNvSpPr txBox="1">
            <a:spLocks/>
          </p:cNvSpPr>
          <p:nvPr/>
        </p:nvSpPr>
        <p:spPr>
          <a:xfrm>
            <a:off x="467544" y="0"/>
            <a:ext cx="8229600" cy="54029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 Доходы районного бюджета, млн. руб.</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Е.Н.Баданина.K14\Рабочий стол\im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1700808"/>
            <a:ext cx="2051720" cy="864096"/>
          </a:xfrm>
          <a:prstGeom prst="rect">
            <a:avLst/>
          </a:prstGeom>
          <a:noFill/>
          <a:effectLst>
            <a:softEdge rad="63500"/>
          </a:effectLst>
        </p:spPr>
      </p:pic>
      <p:sp>
        <p:nvSpPr>
          <p:cNvPr id="5126" name="Rectangle 6"/>
          <p:cNvSpPr>
            <a:spLocks noChangeArrowheads="1"/>
          </p:cNvSpPr>
          <p:nvPr/>
        </p:nvSpPr>
        <p:spPr bwMode="auto">
          <a:xfrm>
            <a:off x="0" y="3457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7" name="Rectangle 7"/>
          <p:cNvSpPr>
            <a:spLocks noChangeArrowheads="1"/>
          </p:cNvSpPr>
          <p:nvPr/>
        </p:nvSpPr>
        <p:spPr bwMode="auto">
          <a:xfrm>
            <a:off x="0" y="6305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128" name="Rectangle 8"/>
          <p:cNvSpPr>
            <a:spLocks noChangeArrowheads="1"/>
          </p:cNvSpPr>
          <p:nvPr/>
        </p:nvSpPr>
        <p:spPr bwMode="auto">
          <a:xfrm>
            <a:off x="0" y="962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Диаграмма 10"/>
          <p:cNvGraphicFramePr/>
          <p:nvPr/>
        </p:nvGraphicFramePr>
        <p:xfrm>
          <a:off x="1979712" y="404664"/>
          <a:ext cx="7560840" cy="6076056"/>
        </p:xfrm>
        <a:graphic>
          <a:graphicData uri="http://schemas.openxmlformats.org/drawingml/2006/chart">
            <c:chart xmlns:c="http://schemas.openxmlformats.org/drawingml/2006/chart" xmlns:r="http://schemas.openxmlformats.org/officeDocument/2006/relationships" r:id="rId4"/>
          </a:graphicData>
        </a:graphic>
      </p:graphicFrame>
      <p:sp>
        <p:nvSpPr>
          <p:cNvPr id="12" name="Номер слайда 11"/>
          <p:cNvSpPr>
            <a:spLocks noGrp="1"/>
          </p:cNvSpPr>
          <p:nvPr>
            <p:ph type="sldNum" sz="quarter" idx="12"/>
          </p:nvPr>
        </p:nvSpPr>
        <p:spPr/>
        <p:txBody>
          <a:bodyPr/>
          <a:lstStyle/>
          <a:p>
            <a:fld id="{755BFA3A-DD53-4A4B-AFCA-F591FFEBCE99}" type="slidenum">
              <a:rPr lang="ru-RU" smtClean="0"/>
              <a:pPr/>
              <a:t>17</a:t>
            </a:fld>
            <a:endParaRPr lang="ru-RU"/>
          </a:p>
        </p:txBody>
      </p:sp>
      <p:sp>
        <p:nvSpPr>
          <p:cNvPr id="15" name="Заголовок 1"/>
          <p:cNvSpPr txBox="1">
            <a:spLocks/>
          </p:cNvSpPr>
          <p:nvPr/>
        </p:nvSpPr>
        <p:spPr>
          <a:xfrm>
            <a:off x="395536" y="0"/>
            <a:ext cx="8229600" cy="54029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Структура налоговых</a:t>
            </a:r>
            <a:r>
              <a:rPr kumimoji="0" lang="ru-RU" sz="2400" b="0" i="0" u="none" strike="noStrike" kern="1200" cap="none" spc="0" normalizeH="0" noProof="0" dirty="0" smtClean="0">
                <a:ln>
                  <a:noFill/>
                </a:ln>
                <a:solidFill>
                  <a:schemeClr val="tx2"/>
                </a:solidFill>
                <a:effectLst/>
                <a:uLnTx/>
                <a:uFillTx/>
                <a:latin typeface="+mj-lt"/>
                <a:ea typeface="+mj-ea"/>
                <a:cs typeface="+mj-cs"/>
              </a:rPr>
              <a:t> и неналоговых доходов</a:t>
            </a:r>
            <a:r>
              <a:rPr kumimoji="0" lang="ru-RU" sz="2400" b="0" i="0" u="none" strike="noStrike" kern="1200" cap="none" spc="0" normalizeH="0" baseline="0" noProof="0" dirty="0" smtClean="0">
                <a:ln>
                  <a:noFill/>
                </a:ln>
                <a:solidFill>
                  <a:schemeClr val="tx2"/>
                </a:solidFill>
                <a:effectLst/>
                <a:uLnTx/>
                <a:uFillTx/>
                <a:latin typeface="+mj-lt"/>
                <a:ea typeface="+mj-ea"/>
                <a:cs typeface="+mj-cs"/>
              </a:rPr>
              <a:t> районного бюджета на 2019-2023 годы, млн. руб.</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7" name="Picture 3" descr="C:\Documents and Settings\Е.Н.Баданина.K14\Рабочий стол\iбол.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504" y="836712"/>
            <a:ext cx="2160240" cy="792088"/>
          </a:xfrm>
          <a:prstGeom prst="rect">
            <a:avLst/>
          </a:prstGeom>
          <a:noFill/>
          <a:effectLst>
            <a:softEdge rad="31750"/>
          </a:effectLst>
        </p:spPr>
      </p:pic>
      <p:pic>
        <p:nvPicPr>
          <p:cNvPr id="1028" name="Picture 4" descr="C:\Documents and Settings\Е.Н.Баданина.K14\Рабочий стол\662221-154454760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504" y="2564904"/>
            <a:ext cx="2160240" cy="936104"/>
          </a:xfrm>
          <a:prstGeom prst="rect">
            <a:avLst/>
          </a:prstGeom>
          <a:noFill/>
          <a:effectLst>
            <a:softEdge rad="63500"/>
          </a:effectLst>
        </p:spPr>
      </p:pic>
      <p:pic>
        <p:nvPicPr>
          <p:cNvPr id="1029" name="Picture 5" descr="C:\Documents and Settings\Е.Н.Баданина.K14\Рабочий стол\eshn.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9512" y="3573016"/>
            <a:ext cx="1944216" cy="936104"/>
          </a:xfrm>
          <a:prstGeom prst="rect">
            <a:avLst/>
          </a:prstGeom>
          <a:noFill/>
          <a:effectLst>
            <a:softEdge rad="63500"/>
          </a:effectLst>
        </p:spPr>
      </p:pic>
      <p:pic>
        <p:nvPicPr>
          <p:cNvPr id="1030" name="Picture 6" descr="C:\Documents and Settings\Е.Н.Баданина.K14\Рабочий стол\envd.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9512" y="4653136"/>
            <a:ext cx="1908720" cy="778731"/>
          </a:xfrm>
          <a:prstGeom prst="rect">
            <a:avLst/>
          </a:prstGeom>
          <a:noFill/>
        </p:spPr>
      </p:pic>
      <p:pic>
        <p:nvPicPr>
          <p:cNvPr id="1031" name="Picture 7" descr="C:\Documents and Settings\Е.Н.Баданина.K14\Рабочий стол\depositphotos_65098703-stock-photo-white-and-red-excise-stamp.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9512" y="5589240"/>
            <a:ext cx="1873224" cy="864096"/>
          </a:xfrm>
          <a:prstGeom prst="rect">
            <a:avLst/>
          </a:prstGeom>
          <a:noFill/>
          <a:effectLst>
            <a:softEdge rad="63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40" name="Group 392"/>
          <p:cNvGraphicFramePr>
            <a:graphicFrameLocks noGrp="1"/>
          </p:cNvGraphicFramePr>
          <p:nvPr>
            <p:ph idx="1"/>
          </p:nvPr>
        </p:nvGraphicFramePr>
        <p:xfrm>
          <a:off x="323528" y="836712"/>
          <a:ext cx="8289659" cy="5248239"/>
        </p:xfrm>
        <a:graphic>
          <a:graphicData uri="http://schemas.openxmlformats.org/drawingml/2006/table">
            <a:tbl>
              <a:tblPr/>
              <a:tblGrid>
                <a:gridCol w="302433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29223">
                  <a:extLst>
                    <a:ext uri="{9D8B030D-6E8A-4147-A177-3AD203B41FA5}">
                      <a16:colId xmlns:a16="http://schemas.microsoft.com/office/drawing/2014/main" val="20002"/>
                    </a:ext>
                  </a:extLst>
                </a:gridCol>
                <a:gridCol w="1080071">
                  <a:extLst>
                    <a:ext uri="{9D8B030D-6E8A-4147-A177-3AD203B41FA5}">
                      <a16:colId xmlns:a16="http://schemas.microsoft.com/office/drawing/2014/main" val="20003"/>
                    </a:ext>
                  </a:extLst>
                </a:gridCol>
                <a:gridCol w="1078185">
                  <a:extLst>
                    <a:ext uri="{9D8B030D-6E8A-4147-A177-3AD203B41FA5}">
                      <a16:colId xmlns:a16="http://schemas.microsoft.com/office/drawing/2014/main" val="20004"/>
                    </a:ext>
                  </a:extLst>
                </a:gridCol>
                <a:gridCol w="1069732">
                  <a:extLst>
                    <a:ext uri="{9D8B030D-6E8A-4147-A177-3AD203B41FA5}">
                      <a16:colId xmlns:a16="http://schemas.microsoft.com/office/drawing/2014/main" val="20005"/>
                    </a:ext>
                  </a:extLst>
                </a:gridCol>
              </a:tblGrid>
              <a:tr h="65126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доходных источников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2019 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Оценка 2020 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2021 г.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Плановый период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2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34180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2022 г.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2023 г.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1"/>
                  </a:ext>
                </a:extLst>
              </a:tr>
              <a:tr h="567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131,7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129,4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134,2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138,0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143,5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65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61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УСН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573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ЕНВД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46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ЕСХН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566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5346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703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Итого налоговых и неналоговых доходов: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189,8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178,5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186,6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191,4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199,1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sp>
        <p:nvSpPr>
          <p:cNvPr id="11" name="Номер слайда 10"/>
          <p:cNvSpPr>
            <a:spLocks noGrp="1"/>
          </p:cNvSpPr>
          <p:nvPr>
            <p:ph type="sldNum" sz="quarter" idx="12"/>
          </p:nvPr>
        </p:nvSpPr>
        <p:spPr/>
        <p:txBody>
          <a:bodyPr/>
          <a:lstStyle/>
          <a:p>
            <a:fld id="{755BFA3A-DD53-4A4B-AFCA-F591FFEBCE99}" type="slidenum">
              <a:rPr lang="ru-RU" smtClean="0"/>
              <a:pPr/>
              <a:t>18</a:t>
            </a:fld>
            <a:endParaRPr lang="ru-RU"/>
          </a:p>
        </p:txBody>
      </p:sp>
      <p:sp>
        <p:nvSpPr>
          <p:cNvPr id="8249" name="Line 385"/>
          <p:cNvSpPr>
            <a:spLocks noChangeShapeType="1"/>
          </p:cNvSpPr>
          <p:nvPr/>
        </p:nvSpPr>
        <p:spPr bwMode="auto">
          <a:xfrm flipH="1">
            <a:off x="9144000" y="1643063"/>
            <a:ext cx="0" cy="0"/>
          </a:xfrm>
          <a:prstGeom prst="line">
            <a:avLst/>
          </a:prstGeom>
          <a:noFill/>
          <a:ln w="9525">
            <a:solidFill>
              <a:schemeClr val="tx1"/>
            </a:solidFill>
            <a:round/>
            <a:headEnd/>
            <a:tailEnd/>
          </a:ln>
        </p:spPr>
        <p:txBody>
          <a:bodyPr/>
          <a:lstStyle/>
          <a:p>
            <a:endParaRPr lang="ru-RU"/>
          </a:p>
        </p:txBody>
      </p:sp>
      <p:sp>
        <p:nvSpPr>
          <p:cNvPr id="8250" name="Line 386"/>
          <p:cNvSpPr>
            <a:spLocks noChangeShapeType="1"/>
          </p:cNvSpPr>
          <p:nvPr/>
        </p:nvSpPr>
        <p:spPr bwMode="auto">
          <a:xfrm flipH="1">
            <a:off x="9144000" y="1714500"/>
            <a:ext cx="0" cy="71438"/>
          </a:xfrm>
          <a:prstGeom prst="line">
            <a:avLst/>
          </a:prstGeom>
          <a:noFill/>
          <a:ln w="9525">
            <a:solidFill>
              <a:schemeClr val="tx1"/>
            </a:solidFill>
            <a:round/>
            <a:headEnd/>
            <a:tailEnd/>
          </a:ln>
        </p:spPr>
        <p:txBody>
          <a:bodyPr/>
          <a:lstStyle/>
          <a:p>
            <a:endParaRPr lang="ru-RU"/>
          </a:p>
        </p:txBody>
      </p:sp>
      <p:sp>
        <p:nvSpPr>
          <p:cNvPr id="13" name="Заголовок 1"/>
          <p:cNvSpPr txBox="1">
            <a:spLocks/>
          </p:cNvSpPr>
          <p:nvPr/>
        </p:nvSpPr>
        <p:spPr>
          <a:xfrm>
            <a:off x="395536" y="0"/>
            <a:ext cx="8229600" cy="54029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b="0" i="0" u="none" strike="noStrike" kern="1200" cap="none" spc="0" normalizeH="0" baseline="0" noProof="0" dirty="0" smtClean="0">
                <a:ln>
                  <a:noFill/>
                </a:ln>
                <a:solidFill>
                  <a:schemeClr val="tx2"/>
                </a:solidFill>
                <a:effectLst/>
                <a:uLnTx/>
                <a:uFillTx/>
                <a:latin typeface="+mj-lt"/>
                <a:ea typeface="+mj-ea"/>
                <a:cs typeface="+mj-cs"/>
              </a:rPr>
              <a:t> </a:t>
            </a:r>
            <a:r>
              <a:rPr kumimoji="0" lang="ru-RU" sz="2400" b="0" i="0" u="none" strike="noStrike" kern="1200" cap="none" spc="0" normalizeH="0" baseline="0" noProof="0" dirty="0" smtClean="0">
                <a:ln>
                  <a:noFill/>
                </a:ln>
                <a:solidFill>
                  <a:schemeClr val="tx2"/>
                </a:solidFill>
                <a:effectLst/>
                <a:uLnTx/>
                <a:uFillTx/>
                <a:latin typeface="+mj-lt"/>
                <a:ea typeface="+mj-ea"/>
                <a:cs typeface="+mj-cs"/>
              </a:rPr>
              <a:t>Объем налоговых и неналоговых доходов  районного бюджета в </a:t>
            </a:r>
            <a:r>
              <a:rPr kumimoji="0" lang="ru-RU"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2019-2023</a:t>
            </a:r>
            <a:r>
              <a:rPr kumimoji="0" lang="ru-RU" sz="2400" b="0" i="0" u="none" strike="noStrike" kern="1200" cap="none" spc="0" normalizeH="0" baseline="0" noProof="0" dirty="0" smtClean="0">
                <a:ln>
                  <a:noFill/>
                </a:ln>
                <a:solidFill>
                  <a:schemeClr val="tx2"/>
                </a:solidFill>
                <a:effectLst/>
                <a:uLnTx/>
                <a:uFillTx/>
                <a:latin typeface="+mj-lt"/>
                <a:ea typeface="+mj-ea"/>
                <a:cs typeface="+mj-cs"/>
              </a:rPr>
              <a:t> годах, млн. руб.</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269" name="Group 597"/>
          <p:cNvGraphicFramePr>
            <a:graphicFrameLocks noGrp="1"/>
          </p:cNvGraphicFramePr>
          <p:nvPr>
            <p:ph idx="1"/>
          </p:nvPr>
        </p:nvGraphicFramePr>
        <p:xfrm>
          <a:off x="323528" y="1052736"/>
          <a:ext cx="8208912" cy="5090908"/>
        </p:xfrm>
        <a:graphic>
          <a:graphicData uri="http://schemas.openxmlformats.org/drawingml/2006/table">
            <a:tbl>
              <a:tblPr/>
              <a:tblGrid>
                <a:gridCol w="244827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38254">
                  <a:extLst>
                    <a:ext uri="{9D8B030D-6E8A-4147-A177-3AD203B41FA5}">
                      <a16:colId xmlns:a16="http://schemas.microsoft.com/office/drawing/2014/main" val="20003"/>
                    </a:ext>
                  </a:extLst>
                </a:gridCol>
                <a:gridCol w="1209065">
                  <a:extLst>
                    <a:ext uri="{9D8B030D-6E8A-4147-A177-3AD203B41FA5}">
                      <a16:colId xmlns:a16="http://schemas.microsoft.com/office/drawing/2014/main" val="20004"/>
                    </a:ext>
                  </a:extLst>
                </a:gridCol>
                <a:gridCol w="1209065">
                  <a:extLst>
                    <a:ext uri="{9D8B030D-6E8A-4147-A177-3AD203B41FA5}">
                      <a16:colId xmlns:a16="http://schemas.microsoft.com/office/drawing/2014/main" val="20005"/>
                    </a:ext>
                  </a:extLst>
                </a:gridCol>
              </a:tblGrid>
              <a:tr h="78409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Факт 2019 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Оценка 2020 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2021 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Плановый период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45419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2022 г.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1"/>
                  </a:ext>
                </a:extLst>
              </a:tr>
              <a:tr h="621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Дотации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113,2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160,5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160,4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169,6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a:r>
                        <a:rPr lang="ru-RU" sz="1800" b="1" dirty="0" smtClean="0">
                          <a:latin typeface="Times New Roman" pitchFamily="18" charset="0"/>
                          <a:cs typeface="Times New Roman" pitchFamily="18" charset="0"/>
                        </a:rPr>
                        <a:t>175,8</a:t>
                      </a:r>
                      <a:endParaRPr lang="ru-RU" sz="18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662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Субсидии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61,8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156,6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72,8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83,8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a:r>
                        <a:rPr lang="ru-RU" sz="1800" b="1" dirty="0" smtClean="0">
                          <a:latin typeface="Times New Roman" pitchFamily="18" charset="0"/>
                          <a:cs typeface="Times New Roman" pitchFamily="18" charset="0"/>
                        </a:rPr>
                        <a:t>19,7</a:t>
                      </a:r>
                      <a:endParaRPr lang="ru-RU" sz="18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86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Субвенции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322,0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342,1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340,1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339,8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7781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1024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Итого безвозмездных поступлений:</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502,1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663,4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577,6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597,5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a:r>
                        <a:rPr lang="ru-RU" sz="1800" b="1" dirty="0" smtClean="0">
                          <a:latin typeface="Times New Roman" pitchFamily="18" charset="0"/>
                          <a:cs typeface="Times New Roman" pitchFamily="18" charset="0"/>
                        </a:rPr>
                        <a:t>539,8</a:t>
                      </a:r>
                      <a:endParaRPr lang="ru-RU" sz="18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11" name="Номер слайда 10"/>
          <p:cNvSpPr>
            <a:spLocks noGrp="1"/>
          </p:cNvSpPr>
          <p:nvPr>
            <p:ph type="sldNum" sz="quarter" idx="12"/>
          </p:nvPr>
        </p:nvSpPr>
        <p:spPr/>
        <p:txBody>
          <a:bodyPr/>
          <a:lstStyle/>
          <a:p>
            <a:fld id="{755BFA3A-DD53-4A4B-AFCA-F591FFEBCE99}" type="slidenum">
              <a:rPr lang="ru-RU" smtClean="0"/>
              <a:pPr/>
              <a:t>19</a:t>
            </a:fld>
            <a:endParaRPr lang="ru-RU"/>
          </a:p>
        </p:txBody>
      </p:sp>
      <p:sp>
        <p:nvSpPr>
          <p:cNvPr id="9258" name="Line 575"/>
          <p:cNvSpPr>
            <a:spLocks noChangeShapeType="1"/>
          </p:cNvSpPr>
          <p:nvPr/>
        </p:nvSpPr>
        <p:spPr bwMode="auto">
          <a:xfrm>
            <a:off x="9144000" y="1785938"/>
            <a:ext cx="0" cy="0"/>
          </a:xfrm>
          <a:prstGeom prst="line">
            <a:avLst/>
          </a:prstGeom>
          <a:noFill/>
          <a:ln w="9525">
            <a:solidFill>
              <a:schemeClr val="tx1"/>
            </a:solidFill>
            <a:round/>
            <a:headEnd/>
            <a:tailEnd/>
          </a:ln>
        </p:spPr>
        <p:txBody>
          <a:bodyPr/>
          <a:lstStyle/>
          <a:p>
            <a:endParaRPr lang="ru-RU"/>
          </a:p>
        </p:txBody>
      </p:sp>
      <p:sp>
        <p:nvSpPr>
          <p:cNvPr id="9259" name="Line 576"/>
          <p:cNvSpPr>
            <a:spLocks noChangeShapeType="1"/>
          </p:cNvSpPr>
          <p:nvPr/>
        </p:nvSpPr>
        <p:spPr bwMode="auto">
          <a:xfrm flipV="1">
            <a:off x="9144000" y="2286000"/>
            <a:ext cx="0" cy="0"/>
          </a:xfrm>
          <a:prstGeom prst="line">
            <a:avLst/>
          </a:prstGeom>
          <a:noFill/>
          <a:ln w="9525">
            <a:solidFill>
              <a:schemeClr val="tx1"/>
            </a:solidFill>
            <a:round/>
            <a:headEnd/>
            <a:tailEnd/>
          </a:ln>
        </p:spPr>
        <p:txBody>
          <a:bodyPr/>
          <a:lstStyle/>
          <a:p>
            <a:endParaRPr lang="ru-RU"/>
          </a:p>
        </p:txBody>
      </p:sp>
      <p:sp>
        <p:nvSpPr>
          <p:cNvPr id="12" name="Заголовок 1"/>
          <p:cNvSpPr txBox="1">
            <a:spLocks/>
          </p:cNvSpPr>
          <p:nvPr/>
        </p:nvSpPr>
        <p:spPr>
          <a:xfrm>
            <a:off x="467544" y="116632"/>
            <a:ext cx="8229600" cy="54029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Объем безвозмездных поступлений районного бюджета</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 в</a:t>
            </a:r>
            <a:r>
              <a:rPr kumimoji="0" lang="ru-RU" sz="2400" b="0" i="0" u="none" strike="noStrike" kern="1200" cap="none" spc="0" normalizeH="0" noProof="0" dirty="0" smtClean="0">
                <a:ln>
                  <a:noFill/>
                </a:ln>
                <a:solidFill>
                  <a:schemeClr val="tx2"/>
                </a:solidFill>
                <a:effectLst/>
                <a:uLnTx/>
                <a:uFillTx/>
                <a:latin typeface="+mj-lt"/>
                <a:ea typeface="+mj-ea"/>
                <a:cs typeface="+mj-cs"/>
              </a:rPr>
              <a:t> </a:t>
            </a:r>
            <a:r>
              <a:rPr kumimoji="0" lang="ru-RU"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2019-2023</a:t>
            </a:r>
            <a:r>
              <a:rPr kumimoji="0" lang="ru-RU" sz="2400" b="0" i="0" u="none" strike="noStrike" kern="1200" cap="none" spc="0" normalizeH="0" baseline="0" noProof="0" dirty="0" smtClean="0">
                <a:ln>
                  <a:noFill/>
                </a:ln>
                <a:solidFill>
                  <a:schemeClr val="tx2"/>
                </a:solidFill>
                <a:effectLst/>
                <a:uLnTx/>
                <a:uFillTx/>
                <a:latin typeface="+mj-lt"/>
                <a:ea typeface="+mj-ea"/>
                <a:cs typeface="+mj-cs"/>
              </a:rPr>
              <a:t> годах, млн. руб.</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Е.Н.Баданина.K14\Рабочий стол\depositphotos_123794152-stock-photo-discussion-speech-bubbles-concept-3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1196752"/>
            <a:ext cx="2812046" cy="2232248"/>
          </a:xfrm>
          <a:prstGeom prst="rect">
            <a:avLst/>
          </a:prstGeom>
          <a:noFill/>
        </p:spPr>
      </p:pic>
      <p:sp>
        <p:nvSpPr>
          <p:cNvPr id="8" name="Прямоугольник 7"/>
          <p:cNvSpPr/>
          <p:nvPr/>
        </p:nvSpPr>
        <p:spPr>
          <a:xfrm>
            <a:off x="3851920" y="1412776"/>
            <a:ext cx="4680520" cy="1754326"/>
          </a:xfrm>
          <a:prstGeom prst="rect">
            <a:avLst/>
          </a:prstGeom>
        </p:spPr>
        <p:txBody>
          <a:bodyPr wrap="square">
            <a:spAutoFit/>
          </a:bodyPr>
          <a:lstStyle/>
          <a:p>
            <a:pPr algn="just"/>
            <a:r>
              <a:rPr lang="ru-RU" dirty="0" smtClean="0">
                <a:solidFill>
                  <a:srgbClr val="002060"/>
                </a:solidFill>
                <a:latin typeface="Times New Roman" pitchFamily="18" charset="0"/>
                <a:cs typeface="Times New Roman" pitchFamily="18" charset="0"/>
              </a:rPr>
              <a:t>       Перед Вами информационный материал –</a:t>
            </a:r>
          </a:p>
          <a:p>
            <a:pPr algn="just"/>
            <a:r>
              <a:rPr lang="ru-RU" dirty="0" smtClean="0">
                <a:solidFill>
                  <a:srgbClr val="002060"/>
                </a:solidFill>
                <a:latin typeface="Times New Roman" pitchFamily="18" charset="0"/>
                <a:cs typeface="Times New Roman" pitchFamily="18" charset="0"/>
              </a:rPr>
              <a:t>"Бюджет для граждан", где в доступной и понятной форме отражены основные параметры  проекта бюджета Никольского муниципального района  на 2021 год и плановый период 2022 и 2023 годов. 	 </a:t>
            </a:r>
            <a:endParaRPr lang="ru-RU" dirty="0" smtClean="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755BFA3A-DD53-4A4B-AFCA-F591FFEBCE99}" type="slidenum">
              <a:rPr lang="ru-RU" smtClean="0">
                <a:latin typeface="Times New Roman" pitchFamily="18" charset="0"/>
                <a:cs typeface="Times New Roman" pitchFamily="18" charset="0"/>
              </a:rPr>
              <a:pPr/>
              <a:t>2</a:t>
            </a:fld>
            <a:endParaRPr lang="ru-RU" dirty="0">
              <a:latin typeface="Times New Roman" pitchFamily="18" charset="0"/>
              <a:cs typeface="Times New Roman" pitchFamily="18" charset="0"/>
            </a:endParaRPr>
          </a:p>
        </p:txBody>
      </p:sp>
      <p:sp>
        <p:nvSpPr>
          <p:cNvPr id="7" name="Прямоугольник 6"/>
          <p:cNvSpPr/>
          <p:nvPr/>
        </p:nvSpPr>
        <p:spPr>
          <a:xfrm>
            <a:off x="971600" y="116632"/>
            <a:ext cx="6912768" cy="1231106"/>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Уважаемые жители </a:t>
            </a:r>
          </a:p>
          <a:p>
            <a:pPr algn="ctr"/>
            <a:r>
              <a:rPr lang="ru-RU" sz="2800" b="1" dirty="0" smtClean="0">
                <a:solidFill>
                  <a:srgbClr val="002060"/>
                </a:solidFill>
                <a:latin typeface="Times New Roman" pitchFamily="18" charset="0"/>
                <a:cs typeface="Times New Roman" pitchFamily="18" charset="0"/>
              </a:rPr>
              <a:t>Никольского района!</a:t>
            </a:r>
            <a:endParaRPr lang="ru-RU" sz="2400" b="1" dirty="0" smtClean="0">
              <a:solidFill>
                <a:srgbClr val="002060"/>
              </a:solidFill>
              <a:latin typeface="Times New Roman" pitchFamily="18" charset="0"/>
              <a:cs typeface="Times New Roman" pitchFamily="18" charset="0"/>
            </a:endParaRPr>
          </a:p>
          <a:p>
            <a:endParaRPr lang="ru-RU" dirty="0">
              <a:solidFill>
                <a:srgbClr val="002060"/>
              </a:solidFill>
              <a:latin typeface="Times New Roman" pitchFamily="18" charset="0"/>
              <a:cs typeface="Times New Roman" pitchFamily="18" charset="0"/>
            </a:endParaRPr>
          </a:p>
        </p:txBody>
      </p:sp>
      <p:sp>
        <p:nvSpPr>
          <p:cNvPr id="9" name="Прямоугольник 8"/>
          <p:cNvSpPr/>
          <p:nvPr/>
        </p:nvSpPr>
        <p:spPr>
          <a:xfrm>
            <a:off x="1043608" y="5085184"/>
            <a:ext cx="7776864" cy="1200329"/>
          </a:xfrm>
          <a:prstGeom prst="rect">
            <a:avLst/>
          </a:prstGeom>
        </p:spPr>
        <p:txBody>
          <a:bodyPr wrap="square">
            <a:spAutoFit/>
          </a:bodyPr>
          <a:lstStyle/>
          <a:p>
            <a:pPr algn="just"/>
            <a:r>
              <a:rPr lang="ru-RU" dirty="0" smtClean="0">
                <a:solidFill>
                  <a:srgbClr val="002060"/>
                </a:solidFill>
                <a:latin typeface="Times New Roman" pitchFamily="18" charset="0"/>
                <a:cs typeface="Times New Roman" pitchFamily="18" charset="0"/>
              </a:rPr>
              <a:t>    Мы надеемся, что данная информация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endParaRPr lang="ru-RU" dirty="0">
              <a:latin typeface="Times New Roman" pitchFamily="18" charset="0"/>
              <a:cs typeface="Times New Roman" pitchFamily="18" charset="0"/>
            </a:endParaRPr>
          </a:p>
        </p:txBody>
      </p:sp>
      <p:sp>
        <p:nvSpPr>
          <p:cNvPr id="10" name="Прямоугольник 9"/>
          <p:cNvSpPr/>
          <p:nvPr/>
        </p:nvSpPr>
        <p:spPr>
          <a:xfrm>
            <a:off x="971600" y="3356992"/>
            <a:ext cx="7812360" cy="1754326"/>
          </a:xfrm>
          <a:prstGeom prst="rect">
            <a:avLst/>
          </a:prstGeom>
        </p:spPr>
        <p:txBody>
          <a:bodyPr wrap="square">
            <a:spAutoFit/>
          </a:bodyPr>
          <a:lstStyle/>
          <a:p>
            <a:pPr algn="just"/>
            <a:r>
              <a:rPr lang="ru-RU" dirty="0" smtClean="0">
                <a:solidFill>
                  <a:srgbClr val="002060"/>
                </a:solidFill>
                <a:latin typeface="Times New Roman" pitchFamily="18" charset="0"/>
                <a:cs typeface="Times New Roman" pitchFamily="18" charset="0"/>
              </a:rPr>
              <a:t>   </a:t>
            </a:r>
          </a:p>
          <a:p>
            <a:pPr algn="just"/>
            <a:r>
              <a:rPr lang="ru-RU" dirty="0" smtClean="0">
                <a:solidFill>
                  <a:srgbClr val="002060"/>
                </a:solidFill>
                <a:latin typeface="Times New Roman" pitchFamily="18" charset="0"/>
                <a:cs typeface="Times New Roman" pitchFamily="18" charset="0"/>
              </a:rPr>
              <a:t>   Создавая "Бюджет для граждан", мы стремились обеспечить реализацию принципов прозрачности и открытости бюджетных данных, ведь вопросы наполнения и расходования бюджета  затрагивают интересы каждого жителя Никольского района.</a:t>
            </a:r>
          </a:p>
          <a:p>
            <a:pPr algn="just"/>
            <a:endParaRPr lang="ru-RU" dirty="0" smtClean="0">
              <a:solidFill>
                <a:srgbClr val="002060"/>
              </a:solidFill>
              <a:latin typeface="Times New Roman" pitchFamily="18" charset="0"/>
              <a:cs typeface="Times New Roman" pitchFamily="18" charset="0"/>
            </a:endParaRPr>
          </a:p>
        </p:txBody>
      </p:sp>
      <p:sp>
        <p:nvSpPr>
          <p:cNvPr id="55300" name="AutoShape 4" descr="https://www.centrepointcareer.com/wp-content/uploads/2017/01/Arrow-People-46955217_m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5302" name="AutoShape 6" descr="https://www.centrepointcareer.com/wp-content/uploads/2017/01/Arrow-People-46955217_m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51520" y="1196752"/>
          <a:ext cx="3000396" cy="5286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Содержимое 3"/>
          <p:cNvGraphicFramePr>
            <a:graphicFrameLocks/>
          </p:cNvGraphicFramePr>
          <p:nvPr/>
        </p:nvGraphicFramePr>
        <p:xfrm>
          <a:off x="3419872" y="1052736"/>
          <a:ext cx="2786082" cy="5429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Содержимое 3"/>
          <p:cNvGraphicFramePr>
            <a:graphicFrameLocks/>
          </p:cNvGraphicFramePr>
          <p:nvPr/>
        </p:nvGraphicFramePr>
        <p:xfrm>
          <a:off x="6156176" y="1052736"/>
          <a:ext cx="2714676" cy="5500726"/>
        </p:xfrm>
        <a:graphic>
          <a:graphicData uri="http://schemas.openxmlformats.org/drawingml/2006/chart">
            <c:chart xmlns:c="http://schemas.openxmlformats.org/drawingml/2006/chart" xmlns:r="http://schemas.openxmlformats.org/officeDocument/2006/relationships" r:id="rId4"/>
          </a:graphicData>
        </a:graphic>
      </p:graphicFrame>
      <p:sp>
        <p:nvSpPr>
          <p:cNvPr id="9" name="Заголовок 1"/>
          <p:cNvSpPr txBox="1">
            <a:spLocks/>
          </p:cNvSpPr>
          <p:nvPr/>
        </p:nvSpPr>
        <p:spPr>
          <a:xfrm>
            <a:off x="467544" y="116632"/>
            <a:ext cx="8229600" cy="648072"/>
          </a:xfrm>
          <a:prstGeom prst="rect">
            <a:avLst/>
          </a:prstGeom>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Структура безвозмездных поступлений на</a:t>
            </a:r>
            <a:r>
              <a:rPr kumimoji="0" lang="ru-RU" sz="2400" b="0" i="0" u="none" strike="noStrike" kern="1200" cap="none" spc="0" normalizeH="0" noProof="0" dirty="0" smtClean="0">
                <a:ln>
                  <a:noFill/>
                </a:ln>
                <a:solidFill>
                  <a:schemeClr val="tx2"/>
                </a:solidFill>
                <a:effectLst/>
                <a:uLnTx/>
                <a:uFillTx/>
                <a:latin typeface="+mj-lt"/>
                <a:ea typeface="+mj-ea"/>
                <a:cs typeface="+mj-cs"/>
              </a:rPr>
              <a:t> 2021-2023 годы</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0"/>
            <a:ext cx="8031836" cy="461665"/>
          </a:xfrm>
          <a:prstGeom prst="rect">
            <a:avLst/>
          </a:prstGeom>
          <a:noFill/>
        </p:spPr>
        <p:txBody>
          <a:bodyPr wrap="square" rtlCol="0">
            <a:spAutoFit/>
          </a:bodyPr>
          <a:lstStyle/>
          <a:p>
            <a:pPr algn="ctr"/>
            <a:r>
              <a:rPr lang="ru-RU" sz="2400" dirty="0" smtClean="0">
                <a:solidFill>
                  <a:schemeClr val="tx2">
                    <a:lumMod val="75000"/>
                  </a:schemeClr>
                </a:solidFill>
                <a:latin typeface="+mj-lt"/>
                <a:cs typeface="Times New Roman" pitchFamily="18" charset="0"/>
              </a:rPr>
              <a:t>Перечень крупных налогоплательщиков</a:t>
            </a:r>
            <a:endParaRPr lang="ru-RU" sz="2400" dirty="0">
              <a:solidFill>
                <a:schemeClr val="tx2">
                  <a:lumMod val="75000"/>
                </a:schemeClr>
              </a:solidFill>
              <a:latin typeface="+mj-lt"/>
              <a:cs typeface="Times New Roman" pitchFamily="18" charset="0"/>
            </a:endParaRPr>
          </a:p>
        </p:txBody>
      </p:sp>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6" name="Rectangle 6"/>
          <p:cNvSpPr>
            <a:spLocks noChangeArrowheads="1"/>
          </p:cNvSpPr>
          <p:nvPr/>
        </p:nvSpPr>
        <p:spPr bwMode="auto">
          <a:xfrm>
            <a:off x="0" y="3457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7" name="Rectangle 7"/>
          <p:cNvSpPr>
            <a:spLocks noChangeArrowheads="1"/>
          </p:cNvSpPr>
          <p:nvPr/>
        </p:nvSpPr>
        <p:spPr bwMode="auto">
          <a:xfrm>
            <a:off x="0" y="6305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128" name="Rectangle 8"/>
          <p:cNvSpPr>
            <a:spLocks noChangeArrowheads="1"/>
          </p:cNvSpPr>
          <p:nvPr/>
        </p:nvSpPr>
        <p:spPr bwMode="auto">
          <a:xfrm>
            <a:off x="0" y="962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Номер слайда 11"/>
          <p:cNvSpPr>
            <a:spLocks noGrp="1"/>
          </p:cNvSpPr>
          <p:nvPr>
            <p:ph type="sldNum" sz="quarter" idx="12"/>
          </p:nvPr>
        </p:nvSpPr>
        <p:spPr/>
        <p:txBody>
          <a:bodyPr/>
          <a:lstStyle/>
          <a:p>
            <a:fld id="{755BFA3A-DD53-4A4B-AFCA-F591FFEBCE99}" type="slidenum">
              <a:rPr lang="ru-RU" smtClean="0"/>
              <a:pPr/>
              <a:t>21</a:t>
            </a:fld>
            <a:endParaRPr lang="ru-RU"/>
          </a:p>
        </p:txBody>
      </p:sp>
      <p:graphicFrame>
        <p:nvGraphicFramePr>
          <p:cNvPr id="16" name="Таблица 15"/>
          <p:cNvGraphicFramePr>
            <a:graphicFrameLocks noGrp="1"/>
          </p:cNvGraphicFramePr>
          <p:nvPr/>
        </p:nvGraphicFramePr>
        <p:xfrm>
          <a:off x="2267744" y="692696"/>
          <a:ext cx="4896544" cy="3000947"/>
        </p:xfrm>
        <a:graphic>
          <a:graphicData uri="http://schemas.openxmlformats.org/drawingml/2006/table">
            <a:tbl>
              <a:tblPr firstRow="1" bandRow="1">
                <a:effectLst>
                  <a:outerShdw blurRad="50800" dist="38100" algn="l" rotWithShape="0">
                    <a:prstClr val="black">
                      <a:alpha val="40000"/>
                    </a:prstClr>
                  </a:outerShdw>
                </a:effectLst>
                <a:tableStyleId>{69CF1AB2-1976-4502-BF36-3FF5EA218861}</a:tableStyleId>
              </a:tblPr>
              <a:tblGrid>
                <a:gridCol w="4896544">
                  <a:extLst>
                    <a:ext uri="{9D8B030D-6E8A-4147-A177-3AD203B41FA5}">
                      <a16:colId xmlns:a16="http://schemas.microsoft.com/office/drawing/2014/main" val="20000"/>
                    </a:ext>
                  </a:extLst>
                </a:gridCol>
              </a:tblGrid>
              <a:tr h="456273">
                <a:tc>
                  <a:txBody>
                    <a:bodyPr/>
                    <a:lstStyle/>
                    <a:p>
                      <a:pPr algn="ctr" fontAlgn="t"/>
                      <a:r>
                        <a:rPr lang="ru-RU" sz="1800" b="0" kern="1200" dirty="0" smtClean="0">
                          <a:latin typeface="Times New Roman" pitchFamily="18" charset="0"/>
                          <a:cs typeface="Times New Roman" pitchFamily="18" charset="0"/>
                        </a:rPr>
                        <a:t>БУЗ ВО</a:t>
                      </a:r>
                      <a:r>
                        <a:rPr lang="ru-RU" sz="1800" b="0" kern="1200" baseline="0" dirty="0" smtClean="0">
                          <a:latin typeface="Times New Roman" pitchFamily="18" charset="0"/>
                          <a:cs typeface="Times New Roman" pitchFamily="18" charset="0"/>
                        </a:rPr>
                        <a:t> "Никольская </a:t>
                      </a:r>
                      <a:r>
                        <a:rPr lang="ru-RU" sz="1800" b="0" kern="1200" dirty="0" smtClean="0">
                          <a:latin typeface="Times New Roman" pitchFamily="18" charset="0"/>
                          <a:cs typeface="Times New Roman" pitchFamily="18" charset="0"/>
                        </a:rPr>
                        <a:t>ЦРБ"</a:t>
                      </a:r>
                      <a:endParaRPr lang="ru-RU" sz="1800" b="0" i="0" u="none" strike="noStrike" dirty="0">
                        <a:solidFill>
                          <a:schemeClr val="accent1">
                            <a:lumMod val="50000"/>
                          </a:schemeClr>
                        </a:solidFill>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0"/>
                  </a:ext>
                </a:extLst>
              </a:tr>
              <a:tr h="456273">
                <a:tc>
                  <a:txBody>
                    <a:bodyPr/>
                    <a:lstStyle/>
                    <a:p>
                      <a:pPr algn="ctr" fontAlgn="t"/>
                      <a:r>
                        <a:rPr lang="ru-RU" sz="1800" b="0" kern="1200" dirty="0" smtClean="0">
                          <a:latin typeface="Times New Roman" pitchFamily="18" charset="0"/>
                          <a:cs typeface="Times New Roman" pitchFamily="18" charset="0"/>
                        </a:rPr>
                        <a:t>  КУ  "Управление автомобильных дорог Вологодской области"</a:t>
                      </a:r>
                      <a:endParaRPr lang="ru-RU" sz="1800" b="0" i="0" u="none" strike="noStrike" dirty="0">
                        <a:solidFill>
                          <a:schemeClr val="accent1">
                            <a:lumMod val="50000"/>
                          </a:schemeClr>
                        </a:solidFill>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1"/>
                  </a:ext>
                </a:extLst>
              </a:tr>
              <a:tr h="61769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800" b="0" kern="1200" dirty="0" smtClean="0">
                          <a:latin typeface="Times New Roman" pitchFamily="18" charset="0"/>
                          <a:cs typeface="Times New Roman" pitchFamily="18" charset="0"/>
                        </a:rPr>
                        <a:t> ЗАО "Агрофирма имени Павлова"</a:t>
                      </a:r>
                      <a:endParaRPr lang="ru-RU" sz="1800" b="0" i="0" u="none" strike="noStrike" dirty="0">
                        <a:solidFill>
                          <a:schemeClr val="accent1">
                            <a:lumMod val="50000"/>
                          </a:schemeClr>
                        </a:solidFill>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2"/>
                  </a:ext>
                </a:extLst>
              </a:tr>
              <a:tr h="456273">
                <a:tc>
                  <a:txBody>
                    <a:bodyPr/>
                    <a:lstStyle/>
                    <a:p>
                      <a:pPr algn="ctr" fontAlgn="t"/>
                      <a:r>
                        <a:rPr lang="ru-RU" sz="1800" b="0" kern="1200" dirty="0" smtClean="0">
                          <a:latin typeface="Times New Roman" pitchFamily="18" charset="0"/>
                          <a:cs typeface="Times New Roman" pitchFamily="18" charset="0"/>
                        </a:rPr>
                        <a:t>  ООО "</a:t>
                      </a:r>
                      <a:r>
                        <a:rPr lang="ru-RU" sz="1800" b="0" kern="1200" dirty="0" err="1" smtClean="0">
                          <a:latin typeface="Times New Roman" pitchFamily="18" charset="0"/>
                          <a:cs typeface="Times New Roman" pitchFamily="18" charset="0"/>
                        </a:rPr>
                        <a:t>Автодорлес</a:t>
                      </a:r>
                      <a:r>
                        <a:rPr lang="ru-RU" sz="1800" b="0" kern="1200" dirty="0" smtClean="0">
                          <a:latin typeface="Times New Roman" pitchFamily="18" charset="0"/>
                          <a:cs typeface="Times New Roman" pitchFamily="18" charset="0"/>
                        </a:rPr>
                        <a:t>" </a:t>
                      </a:r>
                      <a:endParaRPr lang="ru-RU" sz="1800" b="0" i="0" u="none" strike="noStrike" dirty="0">
                        <a:solidFill>
                          <a:schemeClr val="accent1">
                            <a:lumMod val="50000"/>
                          </a:schemeClr>
                        </a:solidFill>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3"/>
                  </a:ext>
                </a:extLst>
              </a:tr>
              <a:tr h="456273">
                <a:tc>
                  <a:txBody>
                    <a:bodyPr/>
                    <a:lstStyle/>
                    <a:p>
                      <a:pPr algn="ctr" fontAlgn="t"/>
                      <a:r>
                        <a:rPr lang="ru-RU" sz="1800" b="0" kern="1200" dirty="0" smtClean="0">
                          <a:latin typeface="Times New Roman" pitchFamily="18" charset="0"/>
                          <a:cs typeface="Times New Roman" pitchFamily="18" charset="0"/>
                        </a:rPr>
                        <a:t>ОМВД России по Никольскому</a:t>
                      </a:r>
                      <a:r>
                        <a:rPr lang="ru-RU" sz="1800" b="0" kern="1200" baseline="0" dirty="0" smtClean="0">
                          <a:latin typeface="Times New Roman" pitchFamily="18" charset="0"/>
                          <a:cs typeface="Times New Roman" pitchFamily="18" charset="0"/>
                        </a:rPr>
                        <a:t> району</a:t>
                      </a:r>
                      <a:endParaRPr lang="ru-RU" sz="1800" b="0" i="0" u="none" strike="noStrike" dirty="0">
                        <a:solidFill>
                          <a:schemeClr val="accent1">
                            <a:lumMod val="50000"/>
                          </a:schemeClr>
                        </a:solidFill>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4"/>
                  </a:ext>
                </a:extLst>
              </a:tr>
              <a:tr h="456273">
                <a:tc>
                  <a:txBody>
                    <a:bodyPr/>
                    <a:lstStyle/>
                    <a:p>
                      <a:pPr algn="ctr" fontAlgn="t"/>
                      <a:r>
                        <a:rPr lang="ru-RU" sz="1800" b="0" kern="1200" dirty="0" smtClean="0">
                          <a:latin typeface="Times New Roman" pitchFamily="18" charset="0"/>
                          <a:cs typeface="Times New Roman" pitchFamily="18" charset="0"/>
                        </a:rPr>
                        <a:t>  Никольское РАЙПО</a:t>
                      </a:r>
                      <a:endParaRPr lang="ru-RU" sz="1800" b="0" i="0" u="none" strike="noStrike" dirty="0">
                        <a:solidFill>
                          <a:schemeClr val="accent1">
                            <a:lumMod val="50000"/>
                          </a:schemeClr>
                        </a:solidFill>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5"/>
                  </a:ext>
                </a:extLst>
              </a:tr>
            </a:tbl>
          </a:graphicData>
        </a:graphic>
      </p:graphicFrame>
      <p:pic>
        <p:nvPicPr>
          <p:cNvPr id="1026" name="Picture 2" descr="C:\Documents and Settings\Е.Н.Баданина.K14\Рабочий стол\53_bi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600" y="3933056"/>
            <a:ext cx="3597349" cy="2698012"/>
          </a:xfrm>
          <a:prstGeom prst="rect">
            <a:avLst/>
          </a:prstGeom>
          <a:noFill/>
          <a:effectLst>
            <a:softEdge rad="127000"/>
          </a:effectLst>
        </p:spPr>
      </p:pic>
      <p:pic>
        <p:nvPicPr>
          <p:cNvPr id="1027" name="Picture 3" descr="C:\Documents and Settings\Е.Н.Баданина.K14\Рабочий стол\496165_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32040" y="3933056"/>
            <a:ext cx="3384376" cy="2520280"/>
          </a:xfrm>
          <a:prstGeom prst="rect">
            <a:avLst/>
          </a:prstGeom>
          <a:noFill/>
          <a:effectLst>
            <a:softEdge rad="63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55BFA3A-DD53-4A4B-AFCA-F591FFEBCE99}" type="slidenum">
              <a:rPr lang="ru-RU" smtClean="0"/>
              <a:pPr/>
              <a:t>22</a:t>
            </a:fld>
            <a:endParaRPr lang="ru-RU"/>
          </a:p>
        </p:txBody>
      </p:sp>
      <p:sp>
        <p:nvSpPr>
          <p:cNvPr id="3" name="Заголовок 1"/>
          <p:cNvSpPr txBox="1">
            <a:spLocks/>
          </p:cNvSpPr>
          <p:nvPr/>
        </p:nvSpPr>
        <p:spPr>
          <a:xfrm>
            <a:off x="457200" y="152400"/>
            <a:ext cx="8229600" cy="46828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Расходная часть районного бюджета</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Диаграмма 5"/>
          <p:cNvGraphicFramePr/>
          <p:nvPr/>
        </p:nvGraphicFramePr>
        <p:xfrm>
          <a:off x="6156176" y="3284984"/>
          <a:ext cx="2987824"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Схема 7"/>
          <p:cNvGraphicFramePr/>
          <p:nvPr/>
        </p:nvGraphicFramePr>
        <p:xfrm>
          <a:off x="251520" y="764704"/>
          <a:ext cx="662473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Диаграмма 8"/>
          <p:cNvGraphicFramePr/>
          <p:nvPr/>
        </p:nvGraphicFramePr>
        <p:xfrm>
          <a:off x="395536" y="3356992"/>
          <a:ext cx="6552728" cy="3168352"/>
        </p:xfrm>
        <a:graphic>
          <a:graphicData uri="http://schemas.openxmlformats.org/drawingml/2006/chart">
            <c:chart xmlns:c="http://schemas.openxmlformats.org/drawingml/2006/chart" xmlns:r="http://schemas.openxmlformats.org/officeDocument/2006/relationships" r:id="rId9"/>
          </a:graphicData>
        </a:graphic>
      </p:graphicFrame>
      <p:pic>
        <p:nvPicPr>
          <p:cNvPr id="2050" name="Picture 2" descr="C:\Documents and Settings\Е.Н.Баданина.K14\Рабочий стол\181117441dollarphotoclub78629081.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32240" y="548680"/>
            <a:ext cx="2173929" cy="180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0296"/>
          </a:xfrm>
        </p:spPr>
        <p:txBody>
          <a:bodyPr>
            <a:noAutofit/>
          </a:bodyPr>
          <a:lstStyle/>
          <a:p>
            <a:pPr algn="ctr"/>
            <a:r>
              <a:rPr lang="ru-RU" sz="2400" dirty="0" smtClean="0"/>
              <a:t>Расходы  районного бюджета по основным функциям, тыс.руб. </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23</a:t>
            </a:fld>
            <a:endParaRPr lang="ru-RU"/>
          </a:p>
        </p:txBody>
      </p:sp>
      <p:graphicFrame>
        <p:nvGraphicFramePr>
          <p:cNvPr id="5" name="Содержимое 3"/>
          <p:cNvGraphicFramePr>
            <a:graphicFrameLocks/>
          </p:cNvGraphicFramePr>
          <p:nvPr/>
        </p:nvGraphicFramePr>
        <p:xfrm>
          <a:off x="179513" y="620688"/>
          <a:ext cx="8712967" cy="6159588"/>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3456384">
                  <a:extLst>
                    <a:ext uri="{9D8B030D-6E8A-4147-A177-3AD203B41FA5}">
                      <a16:colId xmlns:a16="http://schemas.microsoft.com/office/drawing/2014/main" val="20000"/>
                    </a:ext>
                  </a:extLst>
                </a:gridCol>
                <a:gridCol w="988542">
                  <a:extLst>
                    <a:ext uri="{9D8B030D-6E8A-4147-A177-3AD203B41FA5}">
                      <a16:colId xmlns:a16="http://schemas.microsoft.com/office/drawing/2014/main" val="20001"/>
                    </a:ext>
                  </a:extLst>
                </a:gridCol>
                <a:gridCol w="1340533">
                  <a:extLst>
                    <a:ext uri="{9D8B030D-6E8A-4147-A177-3AD203B41FA5}">
                      <a16:colId xmlns:a16="http://schemas.microsoft.com/office/drawing/2014/main" val="20002"/>
                    </a:ext>
                  </a:extLst>
                </a:gridCol>
                <a:gridCol w="987761">
                  <a:extLst>
                    <a:ext uri="{9D8B030D-6E8A-4147-A177-3AD203B41FA5}">
                      <a16:colId xmlns:a16="http://schemas.microsoft.com/office/drawing/2014/main" val="20003"/>
                    </a:ext>
                  </a:extLst>
                </a:gridCol>
                <a:gridCol w="987761">
                  <a:extLst>
                    <a:ext uri="{9D8B030D-6E8A-4147-A177-3AD203B41FA5}">
                      <a16:colId xmlns:a16="http://schemas.microsoft.com/office/drawing/2014/main" val="20004"/>
                    </a:ext>
                  </a:extLst>
                </a:gridCol>
                <a:gridCol w="951986">
                  <a:extLst>
                    <a:ext uri="{9D8B030D-6E8A-4147-A177-3AD203B41FA5}">
                      <a16:colId xmlns:a16="http://schemas.microsoft.com/office/drawing/2014/main" val="20005"/>
                    </a:ext>
                  </a:extLst>
                </a:gridCol>
              </a:tblGrid>
              <a:tr h="648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Исполнение  2019 год</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Прогноз 2020 год</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2021 год</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2022 год           </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2023 год</a:t>
                      </a:r>
                    </a:p>
                  </a:txBody>
                  <a:tcPr horzOverflow="overflow">
                    <a:solidFill>
                      <a:schemeClr val="accent1">
                        <a:lumMod val="20000"/>
                        <a:lumOff val="80000"/>
                      </a:schemeClr>
                    </a:solidFill>
                  </a:tcPr>
                </a:tc>
                <a:extLst>
                  <a:ext uri="{0D108BD9-81ED-4DB2-BD59-A6C34878D82A}">
                    <a16:rowId xmlns:a16="http://schemas.microsoft.com/office/drawing/2014/main" val="10000"/>
                  </a:ext>
                </a:extLst>
              </a:tr>
              <a:tr h="288032">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 Общегосударственные вопросы</a:t>
                      </a:r>
                    </a:p>
                  </a:txBody>
                  <a:tcPr horzOverflow="overflow"/>
                </a:tc>
                <a:tc>
                  <a:txBody>
                    <a:bodyPr/>
                    <a:lstStyle/>
                    <a:p>
                      <a:pPr algn="ctr" fontAlgn="ctr"/>
                      <a:r>
                        <a:rPr lang="ru-RU" sz="1400" b="0" i="0" u="none" strike="noStrike" dirty="0">
                          <a:solidFill>
                            <a:srgbClr val="000000"/>
                          </a:solidFill>
                          <a:latin typeface="Times New Roman"/>
                        </a:rPr>
                        <a:t>57 463,6</a:t>
                      </a:r>
                    </a:p>
                  </a:txBody>
                  <a:tcPr marL="9525" marR="9525" marT="9525" marB="0" anchor="ctr"/>
                </a:tc>
                <a:tc>
                  <a:txBody>
                    <a:bodyPr/>
                    <a:lstStyle/>
                    <a:p>
                      <a:pPr algn="ctr" fontAlgn="ctr"/>
                      <a:r>
                        <a:rPr lang="ru-RU" sz="1400" b="0" i="0" u="none" strike="noStrike" dirty="0" smtClean="0">
                          <a:solidFill>
                            <a:srgbClr val="000000"/>
                          </a:solidFill>
                          <a:effectLst/>
                          <a:latin typeface="Times New Roman" pitchFamily="18" charset="0"/>
                          <a:cs typeface="Times New Roman" pitchFamily="18" charset="0"/>
                        </a:rPr>
                        <a:t>75552,3</a:t>
                      </a:r>
                      <a:endParaRPr lang="ru-RU" sz="1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77873,5</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69484,3</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69459,8</a:t>
                      </a:r>
                    </a:p>
                  </a:txBody>
                  <a:tcPr marL="9525" marR="9525" marT="9525" marB="0" anchor="ctr"/>
                </a:tc>
                <a:extLst>
                  <a:ext uri="{0D108BD9-81ED-4DB2-BD59-A6C34878D82A}">
                    <a16:rowId xmlns:a16="http://schemas.microsoft.com/office/drawing/2014/main" val="10001"/>
                  </a:ext>
                </a:extLst>
              </a:tr>
              <a:tr h="517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 Национальная безопасность и правоохранительная деятельность</a:t>
                      </a:r>
                    </a:p>
                  </a:txBody>
                  <a:tcPr horzOverflow="overflow"/>
                </a:tc>
                <a:tc>
                  <a:txBody>
                    <a:bodyPr/>
                    <a:lstStyle/>
                    <a:p>
                      <a:pPr algn="ctr" fontAlgn="ctr"/>
                      <a:r>
                        <a:rPr lang="ru-RU" sz="1400" b="0" i="0" u="none" strike="noStrike">
                          <a:solidFill>
                            <a:srgbClr val="000000"/>
                          </a:solidFill>
                          <a:latin typeface="Times New Roman"/>
                        </a:rPr>
                        <a:t>915,3</a:t>
                      </a:r>
                    </a:p>
                  </a:txBody>
                  <a:tcPr marL="9525" marR="9525" marT="9525" marB="0" anchor="ctr"/>
                </a:tc>
                <a:tc>
                  <a:txBody>
                    <a:bodyPr/>
                    <a:lstStyle/>
                    <a:p>
                      <a:pPr algn="ctr" fontAlgn="ctr"/>
                      <a:r>
                        <a:rPr lang="ru-RU" sz="1400" b="0" i="0" u="none" strike="noStrike" dirty="0">
                          <a:solidFill>
                            <a:srgbClr val="000000"/>
                          </a:solidFill>
                          <a:latin typeface="Times New Roman"/>
                        </a:rPr>
                        <a:t>1 252,2</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662,1</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662,1</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662,1</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2"/>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 Национальная экономика</a:t>
                      </a:r>
                    </a:p>
                  </a:txBody>
                  <a:tcPr horzOverflow="overflow"/>
                </a:tc>
                <a:tc>
                  <a:txBody>
                    <a:bodyPr/>
                    <a:lstStyle/>
                    <a:p>
                      <a:pPr algn="ctr" fontAlgn="ctr"/>
                      <a:r>
                        <a:rPr lang="ru-RU" sz="1400" b="0" i="0" u="none" strike="noStrike">
                          <a:solidFill>
                            <a:srgbClr val="000000"/>
                          </a:solidFill>
                          <a:latin typeface="Times New Roman"/>
                        </a:rPr>
                        <a:t>23 966,3</a:t>
                      </a:r>
                    </a:p>
                  </a:txBody>
                  <a:tcPr marL="9525" marR="9525" marT="9525" marB="0" anchor="ctr"/>
                </a:tc>
                <a:tc>
                  <a:txBody>
                    <a:bodyPr/>
                    <a:lstStyle/>
                    <a:p>
                      <a:pPr algn="ctr" fontAlgn="ctr"/>
                      <a:r>
                        <a:rPr lang="ru-RU" sz="1400" b="0" i="0" u="none" strike="noStrike">
                          <a:solidFill>
                            <a:srgbClr val="000000"/>
                          </a:solidFill>
                          <a:latin typeface="Times New Roman"/>
                        </a:rPr>
                        <a:t>41 560,6</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28438,4</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24486,0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25527,0</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3"/>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 Жилищно-коммунальное хозяйство</a:t>
                      </a:r>
                    </a:p>
                  </a:txBody>
                  <a:tcPr horzOverflow="overflow"/>
                </a:tc>
                <a:tc>
                  <a:txBody>
                    <a:bodyPr/>
                    <a:lstStyle/>
                    <a:p>
                      <a:pPr algn="ctr" fontAlgn="ctr"/>
                      <a:r>
                        <a:rPr lang="ru-RU" sz="1400" b="0" i="0" u="none" strike="noStrike">
                          <a:solidFill>
                            <a:srgbClr val="000000"/>
                          </a:solidFill>
                          <a:latin typeface="Times New Roman"/>
                        </a:rPr>
                        <a:t>3 165,3</a:t>
                      </a:r>
                    </a:p>
                  </a:txBody>
                  <a:tcPr marL="9525" marR="9525" marT="9525" marB="0" anchor="ctr"/>
                </a:tc>
                <a:tc>
                  <a:txBody>
                    <a:bodyPr/>
                    <a:lstStyle/>
                    <a:p>
                      <a:pPr algn="ctr" fontAlgn="ctr"/>
                      <a:r>
                        <a:rPr lang="ru-RU" sz="1400" b="0" i="0" u="none" strike="noStrike">
                          <a:solidFill>
                            <a:srgbClr val="000000"/>
                          </a:solidFill>
                          <a:latin typeface="Times New Roman"/>
                        </a:rPr>
                        <a:t>5 498,0</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2196,7</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2122,8</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2222,8</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4"/>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 Охрана окружающей среды</a:t>
                      </a:r>
                    </a:p>
                  </a:txBody>
                  <a:tcPr horzOverflow="overflow"/>
                </a:tc>
                <a:tc>
                  <a:txBody>
                    <a:bodyPr/>
                    <a:lstStyle/>
                    <a:p>
                      <a:pPr algn="ctr" fontAlgn="ctr"/>
                      <a:r>
                        <a:rPr lang="ru-RU" sz="1400" b="0" i="0" u="none" strike="noStrike">
                          <a:solidFill>
                            <a:srgbClr val="000000"/>
                          </a:solidFill>
                          <a:latin typeface="Times New Roman"/>
                        </a:rPr>
                        <a:t>887,3</a:t>
                      </a:r>
                    </a:p>
                  </a:txBody>
                  <a:tcPr marL="9525" marR="9525" marT="9525" marB="0" anchor="ctr"/>
                </a:tc>
                <a:tc>
                  <a:txBody>
                    <a:bodyPr/>
                    <a:lstStyle/>
                    <a:p>
                      <a:pPr algn="ctr" fontAlgn="ctr"/>
                      <a:r>
                        <a:rPr lang="ru-RU" sz="1400" b="0" i="0" u="none" strike="noStrike">
                          <a:solidFill>
                            <a:srgbClr val="000000"/>
                          </a:solidFill>
                          <a:latin typeface="Times New Roman"/>
                        </a:rPr>
                        <a:t>575,8</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497,3</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788,9</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889,0</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5"/>
                  </a:ext>
                </a:extLst>
              </a:tr>
              <a:tr h="30742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 Образование</a:t>
                      </a:r>
                    </a:p>
                  </a:txBody>
                  <a:tcPr horzOverflow="overflow"/>
                </a:tc>
                <a:tc>
                  <a:txBody>
                    <a:bodyPr/>
                    <a:lstStyle/>
                    <a:p>
                      <a:pPr algn="ctr" fontAlgn="ctr"/>
                      <a:r>
                        <a:rPr lang="ru-RU" sz="1400" b="0" i="0" u="none" strike="noStrike">
                          <a:solidFill>
                            <a:srgbClr val="000000"/>
                          </a:solidFill>
                          <a:latin typeface="Times New Roman"/>
                        </a:rPr>
                        <a:t>448 045,3</a:t>
                      </a:r>
                    </a:p>
                  </a:txBody>
                  <a:tcPr marL="9525" marR="9525" marT="9525" marB="0" anchor="ctr"/>
                </a:tc>
                <a:tc>
                  <a:txBody>
                    <a:bodyPr/>
                    <a:lstStyle/>
                    <a:p>
                      <a:pPr algn="ctr" fontAlgn="ctr"/>
                      <a:r>
                        <a:rPr lang="ru-RU" sz="1400" b="0" i="0" u="none" strike="noStrike">
                          <a:solidFill>
                            <a:srgbClr val="000000"/>
                          </a:solidFill>
                          <a:latin typeface="Times New Roman"/>
                        </a:rPr>
                        <a:t>614 668,2</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535000,4</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563316,0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500882,9</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6"/>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 Культура, кинематография</a:t>
                      </a:r>
                    </a:p>
                  </a:txBody>
                  <a:tcPr horzOverflow="overflow"/>
                </a:tc>
                <a:tc>
                  <a:txBody>
                    <a:bodyPr/>
                    <a:lstStyle/>
                    <a:p>
                      <a:pPr algn="ctr" fontAlgn="ctr"/>
                      <a:r>
                        <a:rPr lang="ru-RU" sz="1400" b="0" i="0" u="none" strike="noStrike">
                          <a:solidFill>
                            <a:srgbClr val="000000"/>
                          </a:solidFill>
                          <a:latin typeface="Times New Roman"/>
                        </a:rPr>
                        <a:t>31 912,4</a:t>
                      </a:r>
                    </a:p>
                  </a:txBody>
                  <a:tcPr marL="9525" marR="9525" marT="9525" marB="0" anchor="ctr"/>
                </a:tc>
                <a:tc>
                  <a:txBody>
                    <a:bodyPr/>
                    <a:lstStyle/>
                    <a:p>
                      <a:pPr algn="ctr" fontAlgn="ctr"/>
                      <a:r>
                        <a:rPr lang="ru-RU" sz="1400" b="0" i="0" u="none" strike="noStrike">
                          <a:solidFill>
                            <a:srgbClr val="000000"/>
                          </a:solidFill>
                          <a:latin typeface="Times New Roman"/>
                        </a:rPr>
                        <a:t>42 524,3</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37504,4</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37977,4</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38450,4</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7"/>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 Здравоохранение</a:t>
                      </a:r>
                    </a:p>
                  </a:txBody>
                  <a:tcPr horzOverflow="overflow"/>
                </a:tc>
                <a:tc>
                  <a:txBody>
                    <a:bodyPr/>
                    <a:lstStyle/>
                    <a:p>
                      <a:pPr algn="ctr" fontAlgn="ctr"/>
                      <a:r>
                        <a:rPr lang="ru-RU" sz="1400" b="0" i="0" u="none" strike="noStrike">
                          <a:solidFill>
                            <a:srgbClr val="000000"/>
                          </a:solidFill>
                          <a:latin typeface="Times New Roman"/>
                        </a:rPr>
                        <a:t>114,0</a:t>
                      </a:r>
                    </a:p>
                  </a:txBody>
                  <a:tcPr marL="9525" marR="9525" marT="9525" marB="0" anchor="ctr"/>
                </a:tc>
                <a:tc>
                  <a:txBody>
                    <a:bodyPr/>
                    <a:lstStyle/>
                    <a:p>
                      <a:pPr algn="ctr" fontAlgn="ctr"/>
                      <a:r>
                        <a:rPr lang="ru-RU" sz="1400" b="0" i="0" u="none" strike="noStrike">
                          <a:solidFill>
                            <a:srgbClr val="000000"/>
                          </a:solidFill>
                          <a:latin typeface="Times New Roman"/>
                        </a:rPr>
                        <a:t>528,0</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953,5</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953,5</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953,5</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8"/>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 Социальная политика</a:t>
                      </a:r>
                    </a:p>
                  </a:txBody>
                  <a:tcPr horzOverflow="overflow"/>
                </a:tc>
                <a:tc>
                  <a:txBody>
                    <a:bodyPr/>
                    <a:lstStyle/>
                    <a:p>
                      <a:pPr algn="ctr" fontAlgn="ctr"/>
                      <a:r>
                        <a:rPr lang="ru-RU" sz="1400" b="0" i="0" u="none" strike="noStrike">
                          <a:solidFill>
                            <a:srgbClr val="000000"/>
                          </a:solidFill>
                          <a:latin typeface="Times New Roman"/>
                        </a:rPr>
                        <a:t>39 853,2</a:t>
                      </a:r>
                    </a:p>
                  </a:txBody>
                  <a:tcPr marL="9525" marR="9525" marT="9525" marB="0" anchor="ctr"/>
                </a:tc>
                <a:tc>
                  <a:txBody>
                    <a:bodyPr/>
                    <a:lstStyle/>
                    <a:p>
                      <a:pPr algn="ctr" fontAlgn="ctr"/>
                      <a:r>
                        <a:rPr lang="ru-RU" sz="1400" b="0" i="0" u="none" strike="noStrike">
                          <a:solidFill>
                            <a:srgbClr val="000000"/>
                          </a:solidFill>
                          <a:latin typeface="Times New Roman"/>
                        </a:rPr>
                        <a:t>31 837,5</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33802,0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31409,5</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31340,4</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9"/>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 Физическая культура и спорт</a:t>
                      </a:r>
                    </a:p>
                  </a:txBody>
                  <a:tcPr horzOverflow="overflow"/>
                </a:tc>
                <a:tc>
                  <a:txBody>
                    <a:bodyPr/>
                    <a:lstStyle/>
                    <a:p>
                      <a:pPr algn="ctr" fontAlgn="ctr"/>
                      <a:r>
                        <a:rPr lang="ru-RU" sz="1400" b="0" i="0" u="none" strike="noStrike">
                          <a:solidFill>
                            <a:srgbClr val="000000"/>
                          </a:solidFill>
                          <a:latin typeface="Times New Roman"/>
                        </a:rPr>
                        <a:t>9 038,2</a:t>
                      </a:r>
                    </a:p>
                  </a:txBody>
                  <a:tcPr marL="9525" marR="9525" marT="9525" marB="0" anchor="ctr"/>
                </a:tc>
                <a:tc>
                  <a:txBody>
                    <a:bodyPr/>
                    <a:lstStyle/>
                    <a:p>
                      <a:pPr algn="ctr" fontAlgn="ctr"/>
                      <a:r>
                        <a:rPr lang="ru-RU" sz="1400" b="0" i="0" u="none" strike="noStrike">
                          <a:solidFill>
                            <a:srgbClr val="000000"/>
                          </a:solidFill>
                          <a:latin typeface="Times New Roman"/>
                        </a:rPr>
                        <a:t>7 600,8</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7446,1</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7230,6</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7315,1</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0"/>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 Обслуживание государственного (муниципального ) долга</a:t>
                      </a:r>
                    </a:p>
                  </a:txBody>
                  <a:tcPr horzOverflow="overflow"/>
                </a:tc>
                <a:tc>
                  <a:txBody>
                    <a:bodyPr/>
                    <a:lstStyle/>
                    <a:p>
                      <a:pPr algn="ctr" fontAlgn="ctr"/>
                      <a:r>
                        <a:rPr lang="ru-RU" sz="1400" b="0" i="0" u="none" strike="noStrike">
                          <a:solidFill>
                            <a:srgbClr val="000000"/>
                          </a:solidFill>
                          <a:latin typeface="Times New Roman"/>
                        </a:rPr>
                        <a:t>75,3</a:t>
                      </a:r>
                    </a:p>
                  </a:txBody>
                  <a:tcPr marL="9525" marR="9525" marT="9525" marB="0" anchor="ctr"/>
                </a:tc>
                <a:tc>
                  <a:txBody>
                    <a:bodyPr/>
                    <a:lstStyle/>
                    <a:p>
                      <a:pPr algn="ctr" fontAlgn="ctr"/>
                      <a:r>
                        <a:rPr lang="ru-RU" sz="1400" b="0" i="0" u="none" strike="noStrike">
                          <a:solidFill>
                            <a:srgbClr val="000000"/>
                          </a:solidFill>
                          <a:latin typeface="Times New Roman"/>
                        </a:rPr>
                        <a:t>0,0</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0,0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0,0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0,0</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1"/>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12. Межбюджетные трансферты общего характера бюджетам субъектов Российской Федерации</a:t>
                      </a:r>
                    </a:p>
                  </a:txBody>
                  <a:tcPr horzOverflow="overflow"/>
                </a:tc>
                <a:tc>
                  <a:txBody>
                    <a:bodyPr/>
                    <a:lstStyle/>
                    <a:p>
                      <a:pPr algn="ctr" fontAlgn="ctr"/>
                      <a:r>
                        <a:rPr lang="ru-RU" sz="1400" b="0" i="0" u="none" strike="noStrike">
                          <a:solidFill>
                            <a:srgbClr val="000000"/>
                          </a:solidFill>
                          <a:latin typeface="Times New Roman"/>
                        </a:rPr>
                        <a:t>47 529,4</a:t>
                      </a:r>
                    </a:p>
                  </a:txBody>
                  <a:tcPr marL="9525" marR="9525" marT="9525" marB="0" anchor="ctr"/>
                </a:tc>
                <a:tc>
                  <a:txBody>
                    <a:bodyPr/>
                    <a:lstStyle/>
                    <a:p>
                      <a:pPr algn="ctr" fontAlgn="ctr"/>
                      <a:r>
                        <a:rPr lang="ru-RU" sz="1400" b="0" i="0" u="none" strike="noStrike">
                          <a:solidFill>
                            <a:srgbClr val="000000"/>
                          </a:solidFill>
                          <a:latin typeface="Times New Roman"/>
                        </a:rPr>
                        <a:t>43 134,0</a:t>
                      </a: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39883,7</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dirty="0" smtClean="0">
                          <a:effectLst/>
                          <a:latin typeface="Times New Roman" pitchFamily="18" charset="0"/>
                          <a:cs typeface="Times New Roman" pitchFamily="18" charset="0"/>
                        </a:rPr>
                        <a:t>40454,9</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41167,3</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2"/>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Итого :</a:t>
                      </a:r>
                    </a:p>
                  </a:txBody>
                  <a:tcPr horzOverflow="overflow"/>
                </a:tc>
                <a:tc>
                  <a:txBody>
                    <a:bodyPr/>
                    <a:lstStyle/>
                    <a:p>
                      <a:pPr algn="ctr" fontAlgn="b"/>
                      <a:r>
                        <a:rPr lang="ru-RU" sz="1400" b="0" i="0" u="none" strike="noStrike" dirty="0">
                          <a:solidFill>
                            <a:srgbClr val="000000"/>
                          </a:solidFill>
                          <a:latin typeface="Times New Roman"/>
                        </a:rPr>
                        <a:t>662 965,6</a:t>
                      </a:r>
                    </a:p>
                  </a:txBody>
                  <a:tcPr marL="9525" marR="9525" marT="9525" marB="0" anchor="b"/>
                </a:tc>
                <a:tc>
                  <a:txBody>
                    <a:bodyPr/>
                    <a:lstStyle/>
                    <a:p>
                      <a:pPr algn="ctr" fontAlgn="b"/>
                      <a:r>
                        <a:rPr lang="ru-RU" sz="1400" b="0" i="0" u="none" strike="noStrike" dirty="0">
                          <a:solidFill>
                            <a:srgbClr val="000000"/>
                          </a:solidFill>
                          <a:latin typeface="Times New Roman"/>
                        </a:rPr>
                        <a:t>864 731,7</a:t>
                      </a:r>
                    </a:p>
                  </a:txBody>
                  <a:tcPr marL="9525" marR="9525" marT="9525" marB="0" anchor="b"/>
                </a:tc>
                <a:tc>
                  <a:txBody>
                    <a:bodyPr/>
                    <a:lstStyle/>
                    <a:p>
                      <a:pPr algn="ctr" fontAlgn="ctr"/>
                      <a:r>
                        <a:rPr lang="ru-RU" sz="1400" b="0" i="0" u="none" strike="noStrike" dirty="0" smtClean="0">
                          <a:effectLst/>
                          <a:latin typeface="Times New Roman" pitchFamily="18" charset="0"/>
                          <a:cs typeface="Times New Roman" pitchFamily="18" charset="0"/>
                        </a:rPr>
                        <a:t>764258,1</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778886,0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718870,3</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3"/>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 Условно-утверждаемые расходы</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algn="ctr" fontAlgn="ctr"/>
                      <a:r>
                        <a:rPr lang="ru-RU" sz="1400" b="0" i="0" u="none" strike="noStrike" dirty="0" smtClean="0">
                          <a:effectLst/>
                          <a:latin typeface="Times New Roman" pitchFamily="18" charset="0"/>
                          <a:cs typeface="Times New Roman" pitchFamily="18" charset="0"/>
                        </a:rPr>
                        <a:t>0,0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10000,0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20000,0</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4"/>
                  </a:ext>
                </a:extLst>
              </a:tr>
              <a:tr h="304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Всего расходов</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algn="ctr" fontAlgn="ctr"/>
                      <a:r>
                        <a:rPr lang="ru-RU" sz="1400" b="0" i="0" u="none" strike="noStrike" dirty="0" smtClean="0">
                          <a:effectLst/>
                          <a:latin typeface="Times New Roman" pitchFamily="18" charset="0"/>
                          <a:cs typeface="Times New Roman" pitchFamily="18" charset="0"/>
                        </a:rPr>
                        <a:t>764258,1</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788886,0</a:t>
                      </a:r>
                      <a:endParaRPr lang="ru-RU" sz="1400" b="0" i="0" u="none" strike="noStrike" dirty="0">
                        <a:effectLst/>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smtClean="0">
                          <a:effectLst/>
                          <a:latin typeface="Times New Roman" pitchFamily="18" charset="0"/>
                          <a:cs typeface="Times New Roman" pitchFamily="18" charset="0"/>
                        </a:rPr>
                        <a:t>738870,3</a:t>
                      </a:r>
                      <a:endParaRPr lang="ru-RU" sz="1400" b="0" i="0" u="none" strike="noStrike" dirty="0">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755BFA3A-DD53-4A4B-AFCA-F591FFEBCE99}" type="slidenum">
              <a:rPr lang="ru-RU" smtClean="0"/>
              <a:pPr/>
              <a:t>24</a:t>
            </a:fld>
            <a:endParaRPr lang="ru-RU"/>
          </a:p>
        </p:txBody>
      </p:sp>
      <p:graphicFrame>
        <p:nvGraphicFramePr>
          <p:cNvPr id="7" name="Диаграмма 6"/>
          <p:cNvGraphicFramePr/>
          <p:nvPr/>
        </p:nvGraphicFramePr>
        <p:xfrm>
          <a:off x="-252536" y="908720"/>
          <a:ext cx="9217024" cy="5704408"/>
        </p:xfrm>
        <a:graphic>
          <a:graphicData uri="http://schemas.openxmlformats.org/drawingml/2006/chart">
            <c:chart xmlns:c="http://schemas.openxmlformats.org/drawingml/2006/chart" xmlns:r="http://schemas.openxmlformats.org/officeDocument/2006/relationships" r:id="rId2"/>
          </a:graphicData>
        </a:graphic>
      </p:graphicFrame>
      <p:sp>
        <p:nvSpPr>
          <p:cNvPr id="8" name="Заголовок 1"/>
          <p:cNvSpPr txBox="1">
            <a:spLocks/>
          </p:cNvSpPr>
          <p:nvPr/>
        </p:nvSpPr>
        <p:spPr>
          <a:xfrm>
            <a:off x="467544" y="0"/>
            <a:ext cx="8229600"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Структура расходов районного бюджета в разрезе отраслей на 2021 год, тыс.руб.</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55BFA3A-DD53-4A4B-AFCA-F591FFEBCE99}" type="slidenum">
              <a:rPr lang="ru-RU" smtClean="0"/>
              <a:pPr/>
              <a:t>25</a:t>
            </a:fld>
            <a:endParaRPr lang="ru-RU"/>
          </a:p>
        </p:txBody>
      </p:sp>
      <p:sp>
        <p:nvSpPr>
          <p:cNvPr id="4" name="Заголовок 1"/>
          <p:cNvSpPr txBox="1">
            <a:spLocks/>
          </p:cNvSpPr>
          <p:nvPr/>
        </p:nvSpPr>
        <p:spPr>
          <a:xfrm>
            <a:off x="457200" y="0"/>
            <a:ext cx="8229600" cy="98072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Структура расходов районного бюджета в разрезе отраслей на 2022 год</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Диаграмма 4"/>
          <p:cNvGraphicFramePr/>
          <p:nvPr/>
        </p:nvGraphicFramePr>
        <p:xfrm>
          <a:off x="-828600" y="620688"/>
          <a:ext cx="9972600" cy="72728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55BFA3A-DD53-4A4B-AFCA-F591FFEBCE99}" type="slidenum">
              <a:rPr lang="ru-RU" smtClean="0"/>
              <a:pPr/>
              <a:t>26</a:t>
            </a:fld>
            <a:endParaRPr lang="ru-RU"/>
          </a:p>
        </p:txBody>
      </p:sp>
      <p:graphicFrame>
        <p:nvGraphicFramePr>
          <p:cNvPr id="3" name="Содержимое 6"/>
          <p:cNvGraphicFramePr>
            <a:graphicFrameLocks/>
          </p:cNvGraphicFramePr>
          <p:nvPr/>
        </p:nvGraphicFramePr>
        <p:xfrm>
          <a:off x="-756592" y="476672"/>
          <a:ext cx="9900592" cy="684076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457200" y="0"/>
            <a:ext cx="8229600" cy="98072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Структура расходов районного бюджета в разрезе отраслей на 2023 год</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Autofit/>
          </a:bodyPr>
          <a:lstStyle/>
          <a:p>
            <a:pPr algn="ctr"/>
            <a:r>
              <a:rPr lang="ru-RU" sz="2400" dirty="0" smtClean="0"/>
              <a:t>Расходы районного бюджета по муниципальным программам</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27</a:t>
            </a:fld>
            <a:endParaRPr lang="ru-RU"/>
          </a:p>
        </p:txBody>
      </p:sp>
      <p:sp>
        <p:nvSpPr>
          <p:cNvPr id="6" name="TextBox 5"/>
          <p:cNvSpPr txBox="1"/>
          <p:nvPr/>
        </p:nvSpPr>
        <p:spPr>
          <a:xfrm>
            <a:off x="107504" y="1196752"/>
            <a:ext cx="6336704" cy="646331"/>
          </a:xfrm>
          <a:prstGeom prst="rect">
            <a:avLst/>
          </a:prstGeom>
          <a:noFill/>
        </p:spPr>
        <p:txBody>
          <a:bodyPr wrap="square" rtlCol="0">
            <a:spAutoFit/>
          </a:bodyPr>
          <a:lstStyle/>
          <a:p>
            <a:r>
              <a:rPr lang="ru-RU" dirty="0" smtClean="0">
                <a:latin typeface="Times New Roman" pitchFamily="18" charset="0"/>
                <a:cs typeface="Times New Roman" pitchFamily="18" charset="0"/>
              </a:rPr>
              <a:t>   В целях повышения эффективности бюджетных расходов районный бюджет формируется в программном формате.</a:t>
            </a:r>
            <a:endParaRPr lang="ru-RU" dirty="0">
              <a:latin typeface="Times New Roman" pitchFamily="18" charset="0"/>
              <a:cs typeface="Times New Roman" pitchFamily="18" charset="0"/>
            </a:endParaRPr>
          </a:p>
        </p:txBody>
      </p:sp>
      <p:pic>
        <p:nvPicPr>
          <p:cNvPr id="7" name="Picture 1" descr="C:\Documents and Settings\Е.Н.Баданина.K14\Рабочий стол\3802ba4e127696d2e5d67dc1025ac07b.jpg"/>
          <p:cNvPicPr>
            <a:picLocks noChangeAspect="1" noChangeArrowheads="1"/>
          </p:cNvPicPr>
          <p:nvPr/>
        </p:nvPicPr>
        <p:blipFill>
          <a:blip r:embed="rId2" cstate="print"/>
          <a:srcRect/>
          <a:stretch>
            <a:fillRect/>
          </a:stretch>
        </p:blipFill>
        <p:spPr bwMode="auto">
          <a:xfrm>
            <a:off x="6156176" y="1268760"/>
            <a:ext cx="2857500" cy="1152128"/>
          </a:xfrm>
          <a:prstGeom prst="rect">
            <a:avLst/>
          </a:prstGeom>
          <a:noFill/>
          <a:effectLst>
            <a:softEdge rad="63500"/>
          </a:effectLst>
        </p:spPr>
      </p:pic>
      <p:sp>
        <p:nvSpPr>
          <p:cNvPr id="9" name="Прямоугольник 8"/>
          <p:cNvSpPr/>
          <p:nvPr/>
        </p:nvSpPr>
        <p:spPr>
          <a:xfrm>
            <a:off x="107504" y="1772816"/>
            <a:ext cx="6336704" cy="646331"/>
          </a:xfrm>
          <a:prstGeom prst="rect">
            <a:avLst/>
          </a:prstGeom>
        </p:spPr>
        <p:txBody>
          <a:bodyPr wrap="square">
            <a:spAutoFit/>
          </a:bodyPr>
          <a:lstStyle/>
          <a:p>
            <a:r>
              <a:rPr lang="ru-RU" dirty="0" smtClean="0">
                <a:latin typeface="Times New Roman" pitchFamily="18" charset="0"/>
                <a:cs typeface="Times New Roman" pitchFamily="18" charset="0"/>
              </a:rPr>
              <a:t>   В 2021-2023 годах из районного бюджета финансирование будет осуществляться по 15 </a:t>
            </a:r>
            <a:r>
              <a:rPr lang="ru-RU" smtClean="0">
                <a:latin typeface="Times New Roman" pitchFamily="18" charset="0"/>
                <a:cs typeface="Times New Roman" pitchFamily="18" charset="0"/>
              </a:rPr>
              <a:t>муниципальным программам.</a:t>
            </a:r>
            <a:endParaRPr lang="ru-RU" dirty="0"/>
          </a:p>
        </p:txBody>
      </p:sp>
      <p:graphicFrame>
        <p:nvGraphicFramePr>
          <p:cNvPr id="10" name="Диаграмма 9"/>
          <p:cNvGraphicFramePr/>
          <p:nvPr/>
        </p:nvGraphicFramePr>
        <p:xfrm>
          <a:off x="4283968" y="2420888"/>
          <a:ext cx="4680520" cy="1916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p:nvPr/>
        </p:nvGraphicFramePr>
        <p:xfrm>
          <a:off x="0" y="2996952"/>
          <a:ext cx="4355976"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p:cNvSpPr/>
          <p:nvPr/>
        </p:nvSpPr>
        <p:spPr>
          <a:xfrm>
            <a:off x="4499992" y="4221088"/>
            <a:ext cx="4320480" cy="1754326"/>
          </a:xfrm>
          <a:prstGeom prst="rect">
            <a:avLst/>
          </a:prstGeom>
        </p:spPr>
        <p:txBody>
          <a:bodyPr wrap="square">
            <a:spAutoFit/>
          </a:bodyPr>
          <a:lstStyle/>
          <a:p>
            <a:pPr algn="just"/>
            <a:r>
              <a:rPr lang="ru" dirty="0" smtClean="0">
                <a:solidFill>
                  <a:schemeClr val="tx2">
                    <a:lumMod val="50000"/>
                  </a:schemeClr>
                </a:solidFill>
                <a:latin typeface="Times New Roman"/>
              </a:rPr>
              <a:t>   На 2021 год доля программного бюджета составит 94,5% или 721,9 млн.</a:t>
            </a:r>
            <a:r>
              <a:rPr lang="ru-RU" dirty="0" err="1" smtClean="0">
                <a:solidFill>
                  <a:schemeClr val="tx2">
                    <a:lumMod val="50000"/>
                  </a:schemeClr>
                </a:solidFill>
                <a:latin typeface="Times New Roman"/>
              </a:rPr>
              <a:t>руб</a:t>
            </a:r>
            <a:r>
              <a:rPr lang="ru" dirty="0" smtClean="0">
                <a:solidFill>
                  <a:schemeClr val="tx2">
                    <a:lumMod val="50000"/>
                  </a:schemeClr>
                </a:solidFill>
                <a:latin typeface="Times New Roman"/>
              </a:rPr>
              <a:t>.; на 2022 год – 93,5% (737,5 млн.</a:t>
            </a:r>
            <a:r>
              <a:rPr lang="ru-RU" dirty="0" err="1" smtClean="0">
                <a:solidFill>
                  <a:schemeClr val="tx2">
                    <a:lumMod val="50000"/>
                  </a:schemeClr>
                </a:solidFill>
                <a:latin typeface="Times New Roman"/>
              </a:rPr>
              <a:t>руб</a:t>
            </a:r>
            <a:r>
              <a:rPr lang="ru" dirty="0" smtClean="0">
                <a:solidFill>
                  <a:schemeClr val="tx2">
                    <a:lumMod val="50000"/>
                  </a:schemeClr>
                </a:solidFill>
                <a:latin typeface="Times New Roman"/>
              </a:rPr>
              <a:t>.);  на 2023 год – 677,5 млн.</a:t>
            </a:r>
            <a:r>
              <a:rPr lang="ru-RU" dirty="0" err="1" smtClean="0">
                <a:solidFill>
                  <a:schemeClr val="tx2">
                    <a:lumMod val="50000"/>
                  </a:schemeClr>
                </a:solidFill>
                <a:latin typeface="Times New Roman"/>
              </a:rPr>
              <a:t>р</a:t>
            </a:r>
            <a:r>
              <a:rPr lang="ru" dirty="0" smtClean="0">
                <a:solidFill>
                  <a:schemeClr val="tx2">
                    <a:lumMod val="50000"/>
                  </a:schemeClr>
                </a:solidFill>
                <a:latin typeface="Times New Roman"/>
              </a:rPr>
              <a:t>уб., что составляет 91,7% от общего объема расходов.</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395536" y="0"/>
            <a:ext cx="8229600" cy="828328"/>
          </a:xfrm>
        </p:spPr>
        <p:txBody>
          <a:bodyPr>
            <a:noAutofit/>
          </a:bodyPr>
          <a:lstStyle/>
          <a:p>
            <a:pPr algn="ctr"/>
            <a:r>
              <a:rPr lang="ru-RU" sz="2400" dirty="0" smtClean="0"/>
              <a:t>Расходы районного бюджета по муниципальным программам, тыс.руб.</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28</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902773890"/>
              </p:ext>
            </p:extLst>
          </p:nvPr>
        </p:nvGraphicFramePr>
        <p:xfrm>
          <a:off x="251520" y="980728"/>
          <a:ext cx="8784974" cy="5604350"/>
        </p:xfrm>
        <a:graphic>
          <a:graphicData uri="http://schemas.openxmlformats.org/drawingml/2006/table">
            <a:tbl>
              <a:tblPr firstRow="1" bandRow="1">
                <a:tableStyleId>{5C22544A-7EE6-4342-B048-85BDC9FD1C3A}</a:tableStyleId>
              </a:tblPr>
              <a:tblGrid>
                <a:gridCol w="4099655">
                  <a:extLst>
                    <a:ext uri="{9D8B030D-6E8A-4147-A177-3AD203B41FA5}">
                      <a16:colId xmlns:a16="http://schemas.microsoft.com/office/drawing/2014/main" val="20000"/>
                    </a:ext>
                  </a:extLst>
                </a:gridCol>
                <a:gridCol w="940905">
                  <a:extLst>
                    <a:ext uri="{9D8B030D-6E8A-4147-A177-3AD203B41FA5}">
                      <a16:colId xmlns:a16="http://schemas.microsoft.com/office/drawing/2014/main" val="20001"/>
                    </a:ext>
                  </a:extLst>
                </a:gridCol>
                <a:gridCol w="889298">
                  <a:extLst>
                    <a:ext uri="{9D8B030D-6E8A-4147-A177-3AD203B41FA5}">
                      <a16:colId xmlns:a16="http://schemas.microsoft.com/office/drawing/2014/main" val="20002"/>
                    </a:ext>
                  </a:extLst>
                </a:gridCol>
                <a:gridCol w="951706">
                  <a:extLst>
                    <a:ext uri="{9D8B030D-6E8A-4147-A177-3AD203B41FA5}">
                      <a16:colId xmlns:a16="http://schemas.microsoft.com/office/drawing/2014/main" val="20003"/>
                    </a:ext>
                  </a:extLst>
                </a:gridCol>
                <a:gridCol w="994621">
                  <a:extLst>
                    <a:ext uri="{9D8B030D-6E8A-4147-A177-3AD203B41FA5}">
                      <a16:colId xmlns:a16="http://schemas.microsoft.com/office/drawing/2014/main" val="20004"/>
                    </a:ext>
                  </a:extLst>
                </a:gridCol>
                <a:gridCol w="908789">
                  <a:extLst>
                    <a:ext uri="{9D8B030D-6E8A-4147-A177-3AD203B41FA5}">
                      <a16:colId xmlns:a16="http://schemas.microsoft.com/office/drawing/2014/main" val="20005"/>
                    </a:ext>
                  </a:extLst>
                </a:gridCol>
              </a:tblGrid>
              <a:tr h="504056">
                <a:tc>
                  <a:txBody>
                    <a:bodyPr/>
                    <a:lstStyle/>
                    <a:p>
                      <a:pPr algn="ctr" rtl="0" fontAlgn="ctr"/>
                      <a:r>
                        <a:rPr lang="ru-RU" sz="1400" u="none" strike="noStrike" dirty="0">
                          <a:solidFill>
                            <a:schemeClr val="bg2">
                              <a:lumMod val="25000"/>
                            </a:schemeClr>
                          </a:solidFill>
                          <a:latin typeface="Times New Roman" pitchFamily="18" charset="0"/>
                          <a:cs typeface="Times New Roman" pitchFamily="18" charset="0"/>
                        </a:rPr>
                        <a:t>Наименование </a:t>
                      </a:r>
                      <a:endParaRPr lang="ru-RU" sz="1400" b="1" i="0" u="none" strike="noStrike" dirty="0">
                        <a:solidFill>
                          <a:schemeClr val="bg2">
                            <a:lumMod val="25000"/>
                          </a:schemeClr>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ru-RU" sz="1400" u="none" strike="noStrike" dirty="0" smtClean="0">
                          <a:solidFill>
                            <a:schemeClr val="bg2">
                              <a:lumMod val="25000"/>
                            </a:schemeClr>
                          </a:solidFill>
                          <a:latin typeface="Times New Roman" pitchFamily="18" charset="0"/>
                          <a:cs typeface="Times New Roman" pitchFamily="18" charset="0"/>
                        </a:rPr>
                        <a:t>201</a:t>
                      </a:r>
                      <a:r>
                        <a:rPr lang="ru-RU" sz="1400" u="none" strike="noStrike" baseline="0" dirty="0" smtClean="0">
                          <a:solidFill>
                            <a:schemeClr val="bg2">
                              <a:lumMod val="25000"/>
                            </a:schemeClr>
                          </a:solidFill>
                          <a:latin typeface="Times New Roman" pitchFamily="18" charset="0"/>
                          <a:cs typeface="Times New Roman" pitchFamily="18" charset="0"/>
                        </a:rPr>
                        <a:t>9 </a:t>
                      </a:r>
                      <a:r>
                        <a:rPr lang="ru-RU" sz="1400" u="none" strike="noStrike" dirty="0" smtClean="0">
                          <a:solidFill>
                            <a:schemeClr val="bg2">
                              <a:lumMod val="25000"/>
                            </a:schemeClr>
                          </a:solidFill>
                          <a:latin typeface="Times New Roman" pitchFamily="18" charset="0"/>
                          <a:cs typeface="Times New Roman" pitchFamily="18" charset="0"/>
                        </a:rPr>
                        <a:t>год</a:t>
                      </a:r>
                      <a:endParaRPr lang="ru-RU" sz="1400" b="1" i="0" u="none" strike="noStrike" dirty="0">
                        <a:solidFill>
                          <a:schemeClr val="bg2">
                            <a:lumMod val="25000"/>
                          </a:schemeClr>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ru-RU" sz="1400" u="none" strike="noStrike" dirty="0" smtClean="0">
                          <a:solidFill>
                            <a:schemeClr val="bg2">
                              <a:lumMod val="25000"/>
                            </a:schemeClr>
                          </a:solidFill>
                          <a:latin typeface="Times New Roman" pitchFamily="18" charset="0"/>
                          <a:cs typeface="Times New Roman" pitchFamily="18" charset="0"/>
                        </a:rPr>
                        <a:t>2020 год прогноз</a:t>
                      </a:r>
                      <a:endParaRPr lang="ru-RU" sz="1400" b="1" i="0" u="none" strike="noStrike" dirty="0">
                        <a:solidFill>
                          <a:schemeClr val="bg2">
                            <a:lumMod val="25000"/>
                          </a:schemeClr>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ru-RU" sz="1400" u="none" strike="noStrike" dirty="0" smtClean="0">
                          <a:solidFill>
                            <a:schemeClr val="bg2">
                              <a:lumMod val="25000"/>
                            </a:schemeClr>
                          </a:solidFill>
                          <a:latin typeface="Times New Roman" pitchFamily="18" charset="0"/>
                          <a:cs typeface="Times New Roman" pitchFamily="18" charset="0"/>
                        </a:rPr>
                        <a:t>2021 год</a:t>
                      </a:r>
                      <a:endParaRPr lang="ru-RU" sz="1400" b="1" i="0" u="none" strike="noStrike" dirty="0">
                        <a:solidFill>
                          <a:schemeClr val="bg2">
                            <a:lumMod val="25000"/>
                          </a:schemeClr>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ru-RU" sz="1400" u="none" strike="noStrike" dirty="0" smtClean="0">
                          <a:solidFill>
                            <a:schemeClr val="bg2">
                              <a:lumMod val="25000"/>
                            </a:schemeClr>
                          </a:solidFill>
                          <a:latin typeface="Times New Roman" pitchFamily="18" charset="0"/>
                          <a:cs typeface="Times New Roman" pitchFamily="18" charset="0"/>
                        </a:rPr>
                        <a:t>2022 год </a:t>
                      </a:r>
                      <a:endParaRPr lang="ru-RU" sz="1400" b="1" i="0" u="none" strike="noStrike" dirty="0" smtClean="0">
                        <a:solidFill>
                          <a:schemeClr val="bg2">
                            <a:lumMod val="25000"/>
                          </a:schemeClr>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ru-RU" sz="1400" u="none" strike="noStrike" dirty="0" smtClean="0">
                          <a:solidFill>
                            <a:schemeClr val="bg2">
                              <a:lumMod val="25000"/>
                            </a:schemeClr>
                          </a:solidFill>
                          <a:latin typeface="Times New Roman" pitchFamily="18" charset="0"/>
                          <a:cs typeface="Times New Roman" pitchFamily="18" charset="0"/>
                        </a:rPr>
                        <a:t>2023 </a:t>
                      </a:r>
                      <a:r>
                        <a:rPr lang="ru-RU" sz="1400" u="none" strike="noStrike" dirty="0">
                          <a:solidFill>
                            <a:schemeClr val="bg2">
                              <a:lumMod val="25000"/>
                            </a:schemeClr>
                          </a:solidFill>
                          <a:latin typeface="Times New Roman" pitchFamily="18" charset="0"/>
                          <a:cs typeface="Times New Roman" pitchFamily="18" charset="0"/>
                        </a:rPr>
                        <a:t>год </a:t>
                      </a:r>
                      <a:endParaRPr lang="ru-RU" sz="1400" b="1" i="0" u="none" strike="noStrike" dirty="0">
                        <a:solidFill>
                          <a:schemeClr val="bg2">
                            <a:lumMod val="25000"/>
                          </a:schemeClr>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0"/>
                  </a:ext>
                </a:extLst>
              </a:tr>
              <a:tr h="214336">
                <a:tc>
                  <a:txBody>
                    <a:bodyPr/>
                    <a:lstStyle/>
                    <a:p>
                      <a:pPr algn="ctr" rtl="0" fontAlgn="b"/>
                      <a:r>
                        <a:rPr lang="ru-RU" sz="1600" b="1" u="none" strike="noStrike" dirty="0" smtClean="0">
                          <a:latin typeface="Times New Roman" pitchFamily="18" charset="0"/>
                          <a:cs typeface="Times New Roman" pitchFamily="18" charset="0"/>
                        </a:rPr>
                        <a:t>Расходы, всего</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600" b="1" i="0" u="none" strike="noStrike" dirty="0">
                          <a:solidFill>
                            <a:srgbClr val="000000"/>
                          </a:solidFill>
                          <a:latin typeface="Times New Roman"/>
                        </a:rPr>
                        <a:t>628664,9</a:t>
                      </a:r>
                    </a:p>
                  </a:txBody>
                  <a:tcPr marL="9525" marR="9525" marT="9525" marB="0" anchor="b"/>
                </a:tc>
                <a:tc>
                  <a:txBody>
                    <a:bodyPr/>
                    <a:lstStyle/>
                    <a:p>
                      <a:pPr algn="ctr" fontAlgn="ctr"/>
                      <a:r>
                        <a:rPr lang="ru-RU" sz="1600" b="1" i="0" u="none" strike="noStrike" dirty="0">
                          <a:solidFill>
                            <a:srgbClr val="000000"/>
                          </a:solidFill>
                          <a:latin typeface="Times New Roman"/>
                        </a:rPr>
                        <a:t>821 387,4</a:t>
                      </a:r>
                    </a:p>
                  </a:txBody>
                  <a:tcPr marL="9525" marR="9525" marT="9525" marB="0" anchor="ctr"/>
                </a:tc>
                <a:tc>
                  <a:txBody>
                    <a:bodyPr/>
                    <a:lstStyle/>
                    <a:p>
                      <a:pPr algn="ctr" fontAlgn="ctr"/>
                      <a:r>
                        <a:rPr lang="ru-RU" sz="1600" b="1" i="0" u="none" strike="noStrike" dirty="0">
                          <a:solidFill>
                            <a:srgbClr val="000000"/>
                          </a:solidFill>
                          <a:latin typeface="Times New Roman"/>
                        </a:rPr>
                        <a:t>721 850,0</a:t>
                      </a:r>
                    </a:p>
                  </a:txBody>
                  <a:tcPr marL="9525" marR="9525" marT="9525" marB="0" anchor="ctr"/>
                </a:tc>
                <a:tc>
                  <a:txBody>
                    <a:bodyPr/>
                    <a:lstStyle/>
                    <a:p>
                      <a:pPr algn="ctr" fontAlgn="ctr"/>
                      <a:r>
                        <a:rPr lang="ru-RU" sz="1600" b="1" i="0" u="none" strike="noStrike" dirty="0">
                          <a:solidFill>
                            <a:srgbClr val="000000"/>
                          </a:solidFill>
                          <a:latin typeface="Times New Roman"/>
                        </a:rPr>
                        <a:t>737 459,1</a:t>
                      </a:r>
                    </a:p>
                  </a:txBody>
                  <a:tcPr marL="9525" marR="9525" marT="9525" marB="0" anchor="ctr"/>
                </a:tc>
                <a:tc>
                  <a:txBody>
                    <a:bodyPr/>
                    <a:lstStyle/>
                    <a:p>
                      <a:pPr algn="ctr" fontAlgn="ctr"/>
                      <a:r>
                        <a:rPr lang="ru-RU" sz="1600" b="1" i="0" u="none" strike="noStrike" dirty="0">
                          <a:solidFill>
                            <a:srgbClr val="000000"/>
                          </a:solidFill>
                          <a:latin typeface="Times New Roman"/>
                        </a:rPr>
                        <a:t>677 467,9</a:t>
                      </a:r>
                    </a:p>
                  </a:txBody>
                  <a:tcPr marL="9525" marR="9525" marT="9525" marB="0" anchor="ctr"/>
                </a:tc>
                <a:extLst>
                  <a:ext uri="{0D108BD9-81ED-4DB2-BD59-A6C34878D82A}">
                    <a16:rowId xmlns:a16="http://schemas.microsoft.com/office/drawing/2014/main" val="10001"/>
                  </a:ext>
                </a:extLst>
              </a:tr>
              <a:tr h="276314">
                <a:tc>
                  <a:txBody>
                    <a:bodyPr/>
                    <a:lstStyle/>
                    <a:p>
                      <a:pPr algn="l" rtl="0" fontAlgn="b"/>
                      <a:r>
                        <a:rPr lang="ru-RU" sz="1400" b="0" i="1" u="none" strike="noStrike" dirty="0">
                          <a:solidFill>
                            <a:schemeClr val="tx1"/>
                          </a:solidFill>
                          <a:latin typeface="Times New Roman" pitchFamily="18" charset="0"/>
                          <a:cs typeface="Times New Roman" pitchFamily="18" charset="0"/>
                        </a:rPr>
                        <a:t>в процентах к общему объему расходов </a:t>
                      </a:r>
                    </a:p>
                  </a:txBody>
                  <a:tcPr marL="9525" marR="9525" marT="9525" marB="0" anchor="b"/>
                </a:tc>
                <a:tc>
                  <a:txBody>
                    <a:bodyPr/>
                    <a:lstStyle/>
                    <a:p>
                      <a:pPr algn="ctr" fontAlgn="ctr"/>
                      <a:r>
                        <a:rPr lang="ru-RU" sz="1400" b="0" i="1" u="none" strike="noStrike" dirty="0" smtClean="0">
                          <a:solidFill>
                            <a:schemeClr val="tx1"/>
                          </a:solidFill>
                          <a:latin typeface="Times New Roman"/>
                        </a:rPr>
                        <a:t>94,8</a:t>
                      </a:r>
                      <a:endParaRPr lang="ru-RU" sz="1400" b="0" i="1" u="none" strike="noStrike" dirty="0">
                        <a:solidFill>
                          <a:schemeClr val="tx1"/>
                        </a:solidFill>
                        <a:latin typeface="Times New Roman"/>
                      </a:endParaRPr>
                    </a:p>
                  </a:txBody>
                  <a:tcPr marL="9525" marR="9525" marT="9525" marB="0" anchor="ctr"/>
                </a:tc>
                <a:tc>
                  <a:txBody>
                    <a:bodyPr/>
                    <a:lstStyle/>
                    <a:p>
                      <a:pPr algn="ctr" fontAlgn="ctr"/>
                      <a:r>
                        <a:rPr lang="ru-RU" sz="1400" b="0" i="1" u="none" strike="noStrike" dirty="0" smtClean="0">
                          <a:solidFill>
                            <a:schemeClr val="tx1"/>
                          </a:solidFill>
                          <a:latin typeface="Times New Roman"/>
                        </a:rPr>
                        <a:t>95,0</a:t>
                      </a:r>
                      <a:endParaRPr lang="ru-RU" sz="1400" b="0" i="1" u="none" strike="noStrike" dirty="0">
                        <a:solidFill>
                          <a:schemeClr val="tx1"/>
                        </a:solidFill>
                        <a:latin typeface="Times New Roman"/>
                      </a:endParaRPr>
                    </a:p>
                  </a:txBody>
                  <a:tcPr marL="9525" marR="9525" marT="9525" marB="0" anchor="ctr"/>
                </a:tc>
                <a:tc>
                  <a:txBody>
                    <a:bodyPr/>
                    <a:lstStyle/>
                    <a:p>
                      <a:pPr algn="ctr" fontAlgn="ctr"/>
                      <a:r>
                        <a:rPr lang="ru-RU" sz="1400" b="0" i="1" u="none" strike="noStrike" dirty="0" smtClean="0">
                          <a:solidFill>
                            <a:schemeClr val="tx1"/>
                          </a:solidFill>
                          <a:latin typeface="Times New Roman" pitchFamily="18" charset="0"/>
                          <a:cs typeface="Times New Roman" pitchFamily="18" charset="0"/>
                        </a:rPr>
                        <a:t>94,5</a:t>
                      </a:r>
                      <a:endParaRPr lang="ru-RU" sz="1400" b="0" i="1"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fontAlgn="ctr"/>
                      <a:r>
                        <a:rPr lang="ru-RU" sz="1400" b="0" i="1" u="none" strike="noStrike" dirty="0" smtClean="0">
                          <a:solidFill>
                            <a:schemeClr val="tx1"/>
                          </a:solidFill>
                          <a:latin typeface="Times New Roman" pitchFamily="18" charset="0"/>
                          <a:cs typeface="Times New Roman" pitchFamily="18" charset="0"/>
                        </a:rPr>
                        <a:t>93,5</a:t>
                      </a:r>
                      <a:endParaRPr lang="ru-RU" sz="1400" b="0" i="1"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fontAlgn="ctr"/>
                      <a:r>
                        <a:rPr lang="ru-RU" sz="1400" b="0" i="1" u="none" strike="noStrike" dirty="0" smtClean="0">
                          <a:solidFill>
                            <a:schemeClr val="tx1"/>
                          </a:solidFill>
                          <a:latin typeface="Times New Roman" pitchFamily="18" charset="0"/>
                          <a:cs typeface="Times New Roman" pitchFamily="18" charset="0"/>
                        </a:rPr>
                        <a:t>91,7</a:t>
                      </a:r>
                      <a:endParaRPr lang="ru-RU" sz="1400" b="0" i="1" u="none" strike="noStrike" dirty="0">
                        <a:solidFill>
                          <a:schemeClr val="tx1"/>
                        </a:solidFill>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2"/>
                  </a:ext>
                </a:extLst>
              </a:tr>
              <a:tr h="277562">
                <a:tc>
                  <a:txBody>
                    <a:bodyPr/>
                    <a:lstStyle/>
                    <a:p>
                      <a:pPr algn="l" rtl="0" fontAlgn="b"/>
                      <a:r>
                        <a:rPr lang="ru-RU" sz="1200" u="none" strike="noStrike" dirty="0" smtClean="0">
                          <a:latin typeface="Times New Roman" pitchFamily="18" charset="0"/>
                          <a:cs typeface="Times New Roman" pitchFamily="18" charset="0"/>
                        </a:rPr>
                        <a:t>"Энергосбережение </a:t>
                      </a:r>
                      <a:r>
                        <a:rPr lang="ru-RU" sz="1200" u="none" strike="noStrike" dirty="0">
                          <a:latin typeface="Times New Roman" pitchFamily="18" charset="0"/>
                          <a:cs typeface="Times New Roman" pitchFamily="18" charset="0"/>
                        </a:rPr>
                        <a:t>и развитие ЖКХ</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1526,3</a:t>
                      </a:r>
                    </a:p>
                  </a:txBody>
                  <a:tcPr marL="9525" marR="9525" marT="9525" marB="0" anchor="ctr"/>
                </a:tc>
                <a:tc>
                  <a:txBody>
                    <a:bodyPr/>
                    <a:lstStyle/>
                    <a:p>
                      <a:pPr algn="ctr" fontAlgn="ctr"/>
                      <a:r>
                        <a:rPr lang="ru-RU" sz="1400" b="1" i="0" u="none" strike="noStrike">
                          <a:solidFill>
                            <a:srgbClr val="000000"/>
                          </a:solidFill>
                          <a:latin typeface="Times New Roman"/>
                        </a:rPr>
                        <a:t>4 790,3</a:t>
                      </a:r>
                    </a:p>
                  </a:txBody>
                  <a:tcPr marL="9525" marR="9525" marT="9525" marB="0" anchor="ctr"/>
                </a:tc>
                <a:tc>
                  <a:txBody>
                    <a:bodyPr/>
                    <a:lstStyle/>
                    <a:p>
                      <a:pPr algn="ctr" fontAlgn="ctr"/>
                      <a:r>
                        <a:rPr lang="ru-RU" sz="1400" b="1" i="0" u="none" strike="noStrike" dirty="0">
                          <a:solidFill>
                            <a:srgbClr val="000000"/>
                          </a:solidFill>
                          <a:latin typeface="Times New Roman"/>
                        </a:rPr>
                        <a:t>2 484,8</a:t>
                      </a:r>
                    </a:p>
                  </a:txBody>
                  <a:tcPr marL="9525" marR="9525" marT="9525" marB="0" anchor="ctr"/>
                </a:tc>
                <a:tc>
                  <a:txBody>
                    <a:bodyPr/>
                    <a:lstStyle/>
                    <a:p>
                      <a:pPr algn="ctr" fontAlgn="ctr"/>
                      <a:r>
                        <a:rPr lang="ru-RU" sz="1400" b="1" i="0" u="none" strike="noStrike" dirty="0">
                          <a:solidFill>
                            <a:srgbClr val="000000"/>
                          </a:solidFill>
                          <a:latin typeface="Times New Roman"/>
                        </a:rPr>
                        <a:t>1 889,4</a:t>
                      </a:r>
                    </a:p>
                  </a:txBody>
                  <a:tcPr marL="9525" marR="9525" marT="9525" marB="0" anchor="ctr"/>
                </a:tc>
                <a:tc>
                  <a:txBody>
                    <a:bodyPr/>
                    <a:lstStyle/>
                    <a:p>
                      <a:pPr algn="ctr" fontAlgn="ctr"/>
                      <a:r>
                        <a:rPr lang="ru-RU" sz="1400" b="1" i="0" u="none" strike="noStrike" dirty="0">
                          <a:solidFill>
                            <a:srgbClr val="000000"/>
                          </a:solidFill>
                          <a:latin typeface="Times New Roman"/>
                        </a:rPr>
                        <a:t>2 089,5</a:t>
                      </a:r>
                    </a:p>
                  </a:txBody>
                  <a:tcPr marL="9525" marR="9525" marT="9525" marB="0" anchor="ctr"/>
                </a:tc>
                <a:extLst>
                  <a:ext uri="{0D108BD9-81ED-4DB2-BD59-A6C34878D82A}">
                    <a16:rowId xmlns:a16="http://schemas.microsoft.com/office/drawing/2014/main" val="10003"/>
                  </a:ext>
                </a:extLst>
              </a:tr>
              <a:tr h="276314">
                <a:tc>
                  <a:txBody>
                    <a:bodyPr/>
                    <a:lstStyle/>
                    <a:p>
                      <a:pPr algn="l" rtl="0" fontAlgn="b"/>
                      <a:r>
                        <a:rPr lang="ru-RU" sz="1200" u="none" strike="noStrike" dirty="0" smtClean="0">
                          <a:latin typeface="Times New Roman" pitchFamily="18" charset="0"/>
                          <a:cs typeface="Times New Roman" pitchFamily="18" charset="0"/>
                        </a:rPr>
                        <a:t>"Развитие </a:t>
                      </a:r>
                      <a:r>
                        <a:rPr lang="ru-RU" sz="1200" u="none" strike="noStrike" dirty="0">
                          <a:latin typeface="Times New Roman" pitchFamily="18" charset="0"/>
                          <a:cs typeface="Times New Roman" pitchFamily="18" charset="0"/>
                        </a:rPr>
                        <a:t>физической культуры и спорта </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8778,7</a:t>
                      </a:r>
                    </a:p>
                  </a:txBody>
                  <a:tcPr marL="9525" marR="9525" marT="9525" marB="0" anchor="ctr"/>
                </a:tc>
                <a:tc>
                  <a:txBody>
                    <a:bodyPr/>
                    <a:lstStyle/>
                    <a:p>
                      <a:pPr algn="ctr" fontAlgn="ctr"/>
                      <a:r>
                        <a:rPr lang="ru-RU" sz="1400" b="1" i="0" u="none" strike="noStrike">
                          <a:solidFill>
                            <a:srgbClr val="000000"/>
                          </a:solidFill>
                          <a:latin typeface="Times New Roman"/>
                        </a:rPr>
                        <a:t>7 272,4</a:t>
                      </a:r>
                    </a:p>
                  </a:txBody>
                  <a:tcPr marL="9525" marR="9525" marT="9525" marB="0" anchor="ctr"/>
                </a:tc>
                <a:tc>
                  <a:txBody>
                    <a:bodyPr/>
                    <a:lstStyle/>
                    <a:p>
                      <a:pPr algn="ctr" fontAlgn="ctr"/>
                      <a:r>
                        <a:rPr lang="ru-RU" sz="1400" b="1" i="0" u="none" strike="noStrike">
                          <a:solidFill>
                            <a:srgbClr val="000000"/>
                          </a:solidFill>
                          <a:latin typeface="Times New Roman"/>
                        </a:rPr>
                        <a:t>7 052,0</a:t>
                      </a:r>
                    </a:p>
                  </a:txBody>
                  <a:tcPr marL="9525" marR="9525" marT="9525" marB="0" anchor="ctr"/>
                </a:tc>
                <a:tc>
                  <a:txBody>
                    <a:bodyPr/>
                    <a:lstStyle/>
                    <a:p>
                      <a:pPr algn="ctr" fontAlgn="ctr"/>
                      <a:r>
                        <a:rPr lang="ru-RU" sz="1400" b="1" i="0" u="none" strike="noStrike" dirty="0">
                          <a:solidFill>
                            <a:srgbClr val="000000"/>
                          </a:solidFill>
                          <a:latin typeface="Times New Roman"/>
                        </a:rPr>
                        <a:t>6 836,5</a:t>
                      </a:r>
                    </a:p>
                  </a:txBody>
                  <a:tcPr marL="9525" marR="9525" marT="9525" marB="0" anchor="ctr"/>
                </a:tc>
                <a:tc>
                  <a:txBody>
                    <a:bodyPr/>
                    <a:lstStyle/>
                    <a:p>
                      <a:pPr algn="ctr" fontAlgn="ctr"/>
                      <a:r>
                        <a:rPr lang="ru-RU" sz="1400" b="1" i="0" u="none" strike="noStrike">
                          <a:solidFill>
                            <a:srgbClr val="000000"/>
                          </a:solidFill>
                          <a:latin typeface="Times New Roman"/>
                        </a:rPr>
                        <a:t>6 921,0</a:t>
                      </a:r>
                    </a:p>
                  </a:txBody>
                  <a:tcPr marL="9525" marR="9525" marT="9525" marB="0" anchor="ctr"/>
                </a:tc>
                <a:extLst>
                  <a:ext uri="{0D108BD9-81ED-4DB2-BD59-A6C34878D82A}">
                    <a16:rowId xmlns:a16="http://schemas.microsoft.com/office/drawing/2014/main" val="10004"/>
                  </a:ext>
                </a:extLst>
              </a:tr>
              <a:tr h="277562">
                <a:tc>
                  <a:txBody>
                    <a:bodyPr/>
                    <a:lstStyle/>
                    <a:p>
                      <a:pPr algn="l" rtl="0" fontAlgn="b"/>
                      <a:r>
                        <a:rPr lang="ru-RU" sz="1200" u="none" strike="noStrike" dirty="0">
                          <a:latin typeface="Times New Roman" pitchFamily="18" charset="0"/>
                          <a:cs typeface="Times New Roman" pitchFamily="18" charset="0"/>
                        </a:rPr>
                        <a:t> </a:t>
                      </a:r>
                      <a:r>
                        <a:rPr lang="ru-RU" sz="1200" u="none" strike="noStrike" dirty="0" smtClean="0">
                          <a:latin typeface="Times New Roman" pitchFamily="18" charset="0"/>
                          <a:cs typeface="Times New Roman" pitchFamily="18" charset="0"/>
                        </a:rPr>
                        <a:t>"Социальная </a:t>
                      </a:r>
                      <a:r>
                        <a:rPr lang="ru-RU" sz="1200" u="none" strike="noStrike" dirty="0">
                          <a:latin typeface="Times New Roman" pitchFamily="18" charset="0"/>
                          <a:cs typeface="Times New Roman" pitchFamily="18" charset="0"/>
                        </a:rPr>
                        <a:t>поддержка граждан </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33337,7</a:t>
                      </a:r>
                    </a:p>
                  </a:txBody>
                  <a:tcPr marL="9525" marR="9525" marT="9525" marB="0" anchor="ctr"/>
                </a:tc>
                <a:tc>
                  <a:txBody>
                    <a:bodyPr/>
                    <a:lstStyle/>
                    <a:p>
                      <a:pPr algn="ctr" fontAlgn="ctr"/>
                      <a:r>
                        <a:rPr lang="ru-RU" sz="1400" b="1" i="0" u="none" strike="noStrike">
                          <a:solidFill>
                            <a:srgbClr val="000000"/>
                          </a:solidFill>
                          <a:latin typeface="Times New Roman"/>
                        </a:rPr>
                        <a:t>26 937,8</a:t>
                      </a:r>
                    </a:p>
                  </a:txBody>
                  <a:tcPr marL="9525" marR="9525" marT="9525" marB="0" anchor="ctr"/>
                </a:tc>
                <a:tc>
                  <a:txBody>
                    <a:bodyPr/>
                    <a:lstStyle/>
                    <a:p>
                      <a:pPr algn="ctr" fontAlgn="ctr"/>
                      <a:r>
                        <a:rPr lang="ru-RU" sz="1400" b="1" i="0" u="none" strike="noStrike">
                          <a:solidFill>
                            <a:srgbClr val="000000"/>
                          </a:solidFill>
                          <a:latin typeface="Times New Roman"/>
                        </a:rPr>
                        <a:t>28 534,5</a:t>
                      </a:r>
                    </a:p>
                  </a:txBody>
                  <a:tcPr marL="9525" marR="9525" marT="9525" marB="0" anchor="ctr"/>
                </a:tc>
                <a:tc>
                  <a:txBody>
                    <a:bodyPr/>
                    <a:lstStyle/>
                    <a:p>
                      <a:pPr algn="ctr" fontAlgn="ctr"/>
                      <a:r>
                        <a:rPr lang="ru-RU" sz="1400" b="1" i="0" u="none" strike="noStrike" dirty="0">
                          <a:solidFill>
                            <a:srgbClr val="000000"/>
                          </a:solidFill>
                          <a:latin typeface="Times New Roman"/>
                        </a:rPr>
                        <a:t>28 553,8</a:t>
                      </a:r>
                    </a:p>
                  </a:txBody>
                  <a:tcPr marL="9525" marR="9525" marT="9525" marB="0" anchor="ctr"/>
                </a:tc>
                <a:tc>
                  <a:txBody>
                    <a:bodyPr/>
                    <a:lstStyle/>
                    <a:p>
                      <a:pPr algn="ctr" fontAlgn="ctr"/>
                      <a:r>
                        <a:rPr lang="ru-RU" sz="1400" b="1" i="0" u="none" strike="noStrike">
                          <a:solidFill>
                            <a:srgbClr val="000000"/>
                          </a:solidFill>
                          <a:latin typeface="Times New Roman"/>
                        </a:rPr>
                        <a:t>28 525,1</a:t>
                      </a:r>
                    </a:p>
                  </a:txBody>
                  <a:tcPr marL="9525" marR="9525" marT="9525" marB="0" anchor="ctr"/>
                </a:tc>
                <a:extLst>
                  <a:ext uri="{0D108BD9-81ED-4DB2-BD59-A6C34878D82A}">
                    <a16:rowId xmlns:a16="http://schemas.microsoft.com/office/drawing/2014/main" val="10005"/>
                  </a:ext>
                </a:extLst>
              </a:tr>
              <a:tr h="276314">
                <a:tc>
                  <a:txBody>
                    <a:bodyPr/>
                    <a:lstStyle/>
                    <a:p>
                      <a:pPr algn="l" rtl="0" fontAlgn="b"/>
                      <a:r>
                        <a:rPr lang="ru-RU" sz="1200" u="none" strike="noStrike" dirty="0" smtClean="0">
                          <a:latin typeface="Times New Roman" pitchFamily="18" charset="0"/>
                          <a:cs typeface="Times New Roman" pitchFamily="18" charset="0"/>
                        </a:rPr>
                        <a:t>"Развитие </a:t>
                      </a:r>
                      <a:r>
                        <a:rPr lang="ru-RU" sz="1200" u="none" strike="noStrike" dirty="0">
                          <a:latin typeface="Times New Roman" pitchFamily="18" charset="0"/>
                          <a:cs typeface="Times New Roman" pitchFamily="18" charset="0"/>
                        </a:rPr>
                        <a:t>сферы культуры </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40704,3</a:t>
                      </a:r>
                    </a:p>
                  </a:txBody>
                  <a:tcPr marL="9525" marR="9525" marT="9525" marB="0" anchor="ctr"/>
                </a:tc>
                <a:tc>
                  <a:txBody>
                    <a:bodyPr/>
                    <a:lstStyle/>
                    <a:p>
                      <a:pPr algn="ctr" fontAlgn="ctr"/>
                      <a:r>
                        <a:rPr lang="ru-RU" sz="1400" b="1" i="0" u="none" strike="noStrike">
                          <a:solidFill>
                            <a:srgbClr val="000000"/>
                          </a:solidFill>
                          <a:latin typeface="Times New Roman"/>
                        </a:rPr>
                        <a:t>52 427,8</a:t>
                      </a:r>
                    </a:p>
                  </a:txBody>
                  <a:tcPr marL="9525" marR="9525" marT="9525" marB="0" anchor="ctr"/>
                </a:tc>
                <a:tc>
                  <a:txBody>
                    <a:bodyPr/>
                    <a:lstStyle/>
                    <a:p>
                      <a:pPr algn="ctr" fontAlgn="ctr"/>
                      <a:r>
                        <a:rPr lang="ru-RU" sz="1400" b="1" i="0" u="none" strike="noStrike">
                          <a:solidFill>
                            <a:srgbClr val="000000"/>
                          </a:solidFill>
                          <a:latin typeface="Times New Roman"/>
                        </a:rPr>
                        <a:t>50 034,3</a:t>
                      </a:r>
                    </a:p>
                  </a:txBody>
                  <a:tcPr marL="9525" marR="9525" marT="9525" marB="0" anchor="ctr"/>
                </a:tc>
                <a:tc>
                  <a:txBody>
                    <a:bodyPr/>
                    <a:lstStyle/>
                    <a:p>
                      <a:pPr algn="ctr" fontAlgn="ctr"/>
                      <a:r>
                        <a:rPr lang="ru-RU" sz="1400" b="1" i="0" u="none" strike="noStrike">
                          <a:solidFill>
                            <a:srgbClr val="000000"/>
                          </a:solidFill>
                          <a:latin typeface="Times New Roman"/>
                        </a:rPr>
                        <a:t>50 669,3</a:t>
                      </a:r>
                    </a:p>
                  </a:txBody>
                  <a:tcPr marL="9525" marR="9525" marT="9525" marB="0" anchor="ctr"/>
                </a:tc>
                <a:tc>
                  <a:txBody>
                    <a:bodyPr/>
                    <a:lstStyle/>
                    <a:p>
                      <a:pPr algn="ctr" fontAlgn="ctr"/>
                      <a:r>
                        <a:rPr lang="ru-RU" sz="1400" b="1" i="0" u="none" strike="noStrike" dirty="0">
                          <a:solidFill>
                            <a:srgbClr val="000000"/>
                          </a:solidFill>
                          <a:latin typeface="Times New Roman"/>
                        </a:rPr>
                        <a:t>51 304,3</a:t>
                      </a:r>
                    </a:p>
                  </a:txBody>
                  <a:tcPr marL="9525" marR="9525" marT="9525" marB="0" anchor="ctr"/>
                </a:tc>
                <a:extLst>
                  <a:ext uri="{0D108BD9-81ED-4DB2-BD59-A6C34878D82A}">
                    <a16:rowId xmlns:a16="http://schemas.microsoft.com/office/drawing/2014/main" val="10006"/>
                  </a:ext>
                </a:extLst>
              </a:tr>
              <a:tr h="276314">
                <a:tc>
                  <a:txBody>
                    <a:bodyPr/>
                    <a:lstStyle/>
                    <a:p>
                      <a:pPr algn="l" rtl="0" fontAlgn="b"/>
                      <a:r>
                        <a:rPr lang="ru-RU" sz="1200" u="none" strike="noStrike" dirty="0" smtClean="0">
                          <a:latin typeface="Times New Roman" pitchFamily="18" charset="0"/>
                          <a:cs typeface="Times New Roman" pitchFamily="18" charset="0"/>
                        </a:rPr>
                        <a:t>"Развитие </a:t>
                      </a:r>
                      <a:r>
                        <a:rPr lang="ru-RU" sz="1200" u="none" strike="noStrike" dirty="0">
                          <a:latin typeface="Times New Roman" pitchFamily="18" charset="0"/>
                          <a:cs typeface="Times New Roman" pitchFamily="18" charset="0"/>
                        </a:rPr>
                        <a:t>образования </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443025,6</a:t>
                      </a:r>
                    </a:p>
                  </a:txBody>
                  <a:tcPr marL="9525" marR="9525" marT="9525" marB="0" anchor="ctr"/>
                </a:tc>
                <a:tc>
                  <a:txBody>
                    <a:bodyPr/>
                    <a:lstStyle/>
                    <a:p>
                      <a:pPr algn="ctr" fontAlgn="ctr"/>
                      <a:r>
                        <a:rPr lang="ru-RU" sz="1400" b="1" i="0" u="none" strike="noStrike">
                          <a:solidFill>
                            <a:srgbClr val="000000"/>
                          </a:solidFill>
                          <a:latin typeface="Times New Roman"/>
                        </a:rPr>
                        <a:t>589 669,0</a:t>
                      </a:r>
                    </a:p>
                  </a:txBody>
                  <a:tcPr marL="9525" marR="9525" marT="9525" marB="0" anchor="ctr"/>
                </a:tc>
                <a:tc>
                  <a:txBody>
                    <a:bodyPr/>
                    <a:lstStyle/>
                    <a:p>
                      <a:pPr algn="ctr" fontAlgn="ctr"/>
                      <a:r>
                        <a:rPr lang="ru-RU" sz="1400" b="1" i="0" u="none" strike="noStrike">
                          <a:solidFill>
                            <a:srgbClr val="000000"/>
                          </a:solidFill>
                          <a:latin typeface="Times New Roman"/>
                        </a:rPr>
                        <a:t>528 070,9</a:t>
                      </a:r>
                    </a:p>
                  </a:txBody>
                  <a:tcPr marL="9525" marR="9525" marT="9525" marB="0" anchor="ctr"/>
                </a:tc>
                <a:tc>
                  <a:txBody>
                    <a:bodyPr/>
                    <a:lstStyle/>
                    <a:p>
                      <a:pPr algn="ctr" fontAlgn="ctr"/>
                      <a:r>
                        <a:rPr lang="ru-RU" sz="1400" b="1" i="0" u="none" strike="noStrike" dirty="0">
                          <a:solidFill>
                            <a:srgbClr val="000000"/>
                          </a:solidFill>
                          <a:latin typeface="Times New Roman"/>
                        </a:rPr>
                        <a:t>556 144,1</a:t>
                      </a:r>
                    </a:p>
                  </a:txBody>
                  <a:tcPr marL="9525" marR="9525" marT="9525" marB="0" anchor="ctr"/>
                </a:tc>
                <a:tc>
                  <a:txBody>
                    <a:bodyPr/>
                    <a:lstStyle/>
                    <a:p>
                      <a:pPr algn="ctr" fontAlgn="ctr"/>
                      <a:r>
                        <a:rPr lang="ru-RU" sz="1400" b="1" i="0" u="none" strike="noStrike">
                          <a:solidFill>
                            <a:srgbClr val="000000"/>
                          </a:solidFill>
                          <a:latin typeface="Times New Roman"/>
                        </a:rPr>
                        <a:t>493 508,6</a:t>
                      </a:r>
                    </a:p>
                  </a:txBody>
                  <a:tcPr marL="9525" marR="9525" marT="9525" marB="0" anchor="ctr"/>
                </a:tc>
                <a:extLst>
                  <a:ext uri="{0D108BD9-81ED-4DB2-BD59-A6C34878D82A}">
                    <a16:rowId xmlns:a16="http://schemas.microsoft.com/office/drawing/2014/main" val="10007"/>
                  </a:ext>
                </a:extLst>
              </a:tr>
              <a:tr h="276314">
                <a:tc>
                  <a:txBody>
                    <a:bodyPr/>
                    <a:lstStyle/>
                    <a:p>
                      <a:pPr algn="l" rtl="0" fontAlgn="b"/>
                      <a:r>
                        <a:rPr lang="ru-RU" sz="1200" u="none" strike="noStrike" dirty="0" smtClean="0">
                          <a:latin typeface="Times New Roman" pitchFamily="18" charset="0"/>
                          <a:cs typeface="Times New Roman" pitchFamily="18" charset="0"/>
                        </a:rPr>
                        <a:t>"Обеспечение </a:t>
                      </a:r>
                      <a:r>
                        <a:rPr lang="ru-RU" sz="1200" u="none" strike="noStrike" dirty="0">
                          <a:latin typeface="Times New Roman" pitchFamily="18" charset="0"/>
                          <a:cs typeface="Times New Roman" pitchFamily="18" charset="0"/>
                        </a:rPr>
                        <a:t>законности</a:t>
                      </a:r>
                      <a:r>
                        <a:rPr lang="ru-RU" sz="1200" u="none" strike="noStrike" dirty="0" smtClean="0">
                          <a:latin typeface="Times New Roman" pitchFamily="18" charset="0"/>
                          <a:cs typeface="Times New Roman" pitchFamily="18" charset="0"/>
                        </a:rPr>
                        <a:t>, правопорядка </a:t>
                      </a:r>
                      <a:r>
                        <a:rPr lang="ru-RU" sz="1200" u="none" strike="noStrike" dirty="0">
                          <a:latin typeface="Times New Roman" pitchFamily="18" charset="0"/>
                          <a:cs typeface="Times New Roman" pitchFamily="18" charset="0"/>
                        </a:rPr>
                        <a:t>и общественной безопасности</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1732,5</a:t>
                      </a:r>
                    </a:p>
                  </a:txBody>
                  <a:tcPr marL="9525" marR="9525" marT="9525" marB="0" anchor="ctr"/>
                </a:tc>
                <a:tc>
                  <a:txBody>
                    <a:bodyPr/>
                    <a:lstStyle/>
                    <a:p>
                      <a:pPr algn="ctr" fontAlgn="ctr"/>
                      <a:r>
                        <a:rPr lang="ru-RU" sz="1400" b="1" i="0" u="none" strike="noStrike">
                          <a:solidFill>
                            <a:srgbClr val="000000"/>
                          </a:solidFill>
                          <a:latin typeface="Times New Roman"/>
                        </a:rPr>
                        <a:t>2 172,4</a:t>
                      </a:r>
                    </a:p>
                  </a:txBody>
                  <a:tcPr marL="9525" marR="9525" marT="9525" marB="0" anchor="ctr"/>
                </a:tc>
                <a:tc>
                  <a:txBody>
                    <a:bodyPr/>
                    <a:lstStyle/>
                    <a:p>
                      <a:pPr algn="ctr" fontAlgn="ctr"/>
                      <a:r>
                        <a:rPr lang="ru-RU" sz="1400" b="1" i="0" u="none" strike="noStrike">
                          <a:solidFill>
                            <a:srgbClr val="000000"/>
                          </a:solidFill>
                          <a:latin typeface="Times New Roman"/>
                        </a:rPr>
                        <a:t>1 585,2</a:t>
                      </a:r>
                    </a:p>
                  </a:txBody>
                  <a:tcPr marL="9525" marR="9525" marT="9525" marB="0" anchor="ctr"/>
                </a:tc>
                <a:tc>
                  <a:txBody>
                    <a:bodyPr/>
                    <a:lstStyle/>
                    <a:p>
                      <a:pPr algn="ctr" fontAlgn="ctr"/>
                      <a:r>
                        <a:rPr lang="ru-RU" sz="1400" b="1" i="0" u="none" strike="noStrike" dirty="0">
                          <a:solidFill>
                            <a:srgbClr val="000000"/>
                          </a:solidFill>
                          <a:latin typeface="Times New Roman"/>
                        </a:rPr>
                        <a:t>1 585,2</a:t>
                      </a:r>
                    </a:p>
                  </a:txBody>
                  <a:tcPr marL="9525" marR="9525" marT="9525" marB="0" anchor="ctr"/>
                </a:tc>
                <a:tc>
                  <a:txBody>
                    <a:bodyPr/>
                    <a:lstStyle/>
                    <a:p>
                      <a:pPr algn="ctr" fontAlgn="ctr"/>
                      <a:r>
                        <a:rPr lang="ru-RU" sz="1400" b="1" i="0" u="none" strike="noStrike">
                          <a:solidFill>
                            <a:srgbClr val="000000"/>
                          </a:solidFill>
                          <a:latin typeface="Times New Roman"/>
                        </a:rPr>
                        <a:t>1 585,2</a:t>
                      </a:r>
                    </a:p>
                  </a:txBody>
                  <a:tcPr marL="9525" marR="9525" marT="9525" marB="0" anchor="ctr"/>
                </a:tc>
                <a:extLst>
                  <a:ext uri="{0D108BD9-81ED-4DB2-BD59-A6C34878D82A}">
                    <a16:rowId xmlns:a16="http://schemas.microsoft.com/office/drawing/2014/main" val="10008"/>
                  </a:ext>
                </a:extLst>
              </a:tr>
              <a:tr h="276701">
                <a:tc>
                  <a:txBody>
                    <a:bodyPr/>
                    <a:lstStyle/>
                    <a:p>
                      <a:pPr algn="l" rtl="0" fontAlgn="b"/>
                      <a:r>
                        <a:rPr lang="ru-RU" sz="1200" u="none" strike="noStrike" dirty="0" smtClean="0">
                          <a:latin typeface="Times New Roman" pitchFamily="18" charset="0"/>
                          <a:cs typeface="Times New Roman" pitchFamily="18" charset="0"/>
                        </a:rPr>
                        <a:t>"Экономическое</a:t>
                      </a:r>
                      <a:r>
                        <a:rPr lang="ru-RU" sz="1200" u="none" strike="noStrike" baseline="0" dirty="0" smtClean="0">
                          <a:latin typeface="Times New Roman" pitchFamily="18" charset="0"/>
                          <a:cs typeface="Times New Roman" pitchFamily="18" charset="0"/>
                        </a:rPr>
                        <a:t>  развитие</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1257,8</a:t>
                      </a:r>
                    </a:p>
                  </a:txBody>
                  <a:tcPr marL="9525" marR="9525" marT="9525" marB="0" anchor="ctr"/>
                </a:tc>
                <a:tc>
                  <a:txBody>
                    <a:bodyPr/>
                    <a:lstStyle/>
                    <a:p>
                      <a:pPr algn="ctr" fontAlgn="ctr"/>
                      <a:r>
                        <a:rPr lang="ru-RU" sz="1400" b="1" i="0" u="none" strike="noStrike">
                          <a:solidFill>
                            <a:srgbClr val="000000"/>
                          </a:solidFill>
                          <a:latin typeface="Times New Roman"/>
                        </a:rPr>
                        <a:t>2 541,1</a:t>
                      </a:r>
                    </a:p>
                  </a:txBody>
                  <a:tcPr marL="9525" marR="9525" marT="9525" marB="0" anchor="ctr"/>
                </a:tc>
                <a:tc>
                  <a:txBody>
                    <a:bodyPr/>
                    <a:lstStyle/>
                    <a:p>
                      <a:pPr algn="ctr" fontAlgn="ctr"/>
                      <a:r>
                        <a:rPr lang="ru-RU" sz="1400" b="1" i="0" u="none" strike="noStrike">
                          <a:solidFill>
                            <a:srgbClr val="000000"/>
                          </a:solidFill>
                          <a:latin typeface="Times New Roman"/>
                        </a:rPr>
                        <a:t>5 645,3</a:t>
                      </a:r>
                    </a:p>
                  </a:txBody>
                  <a:tcPr marL="9525" marR="9525" marT="9525" marB="0" anchor="ctr"/>
                </a:tc>
                <a:tc>
                  <a:txBody>
                    <a:bodyPr/>
                    <a:lstStyle/>
                    <a:p>
                      <a:pPr algn="ctr" fontAlgn="ctr"/>
                      <a:r>
                        <a:rPr lang="ru-RU" sz="1400" b="1" i="0" u="none" strike="noStrike" dirty="0">
                          <a:solidFill>
                            <a:srgbClr val="000000"/>
                          </a:solidFill>
                          <a:latin typeface="Times New Roman"/>
                        </a:rPr>
                        <a:t>1 243,9</a:t>
                      </a:r>
                    </a:p>
                  </a:txBody>
                  <a:tcPr marL="9525" marR="9525" marT="9525" marB="0" anchor="ctr"/>
                </a:tc>
                <a:tc>
                  <a:txBody>
                    <a:bodyPr/>
                    <a:lstStyle/>
                    <a:p>
                      <a:pPr algn="ctr" fontAlgn="ctr"/>
                      <a:r>
                        <a:rPr lang="ru-RU" sz="1400" b="1" i="0" u="none" strike="noStrike">
                          <a:solidFill>
                            <a:srgbClr val="000000"/>
                          </a:solidFill>
                          <a:latin typeface="Times New Roman"/>
                        </a:rPr>
                        <a:t>1 443,9</a:t>
                      </a:r>
                    </a:p>
                  </a:txBody>
                  <a:tcPr marL="9525" marR="9525" marT="9525" marB="0" anchor="ctr"/>
                </a:tc>
                <a:extLst>
                  <a:ext uri="{0D108BD9-81ED-4DB2-BD59-A6C34878D82A}">
                    <a16:rowId xmlns:a16="http://schemas.microsoft.com/office/drawing/2014/main" val="10009"/>
                  </a:ext>
                </a:extLst>
              </a:tr>
              <a:tr h="276314">
                <a:tc>
                  <a:txBody>
                    <a:bodyPr/>
                    <a:lstStyle/>
                    <a:p>
                      <a:pPr algn="l" rtl="0" fontAlgn="b"/>
                      <a:r>
                        <a:rPr lang="ru-RU" sz="1200" u="none" strike="noStrike" dirty="0" smtClean="0">
                          <a:latin typeface="Times New Roman" pitchFamily="18" charset="0"/>
                          <a:cs typeface="Times New Roman" pitchFamily="18" charset="0"/>
                        </a:rPr>
                        <a:t>"Комплексное</a:t>
                      </a:r>
                      <a:r>
                        <a:rPr lang="ru-RU" sz="1200" u="none" strike="noStrike" baseline="0" dirty="0" smtClean="0">
                          <a:latin typeface="Times New Roman" pitchFamily="18" charset="0"/>
                          <a:cs typeface="Times New Roman" pitchFamily="18" charset="0"/>
                        </a:rPr>
                        <a:t> </a:t>
                      </a:r>
                      <a:r>
                        <a:rPr lang="ru-RU" sz="1200" u="none" strike="noStrike" dirty="0" smtClean="0">
                          <a:latin typeface="Times New Roman" pitchFamily="18" charset="0"/>
                          <a:cs typeface="Times New Roman" pitchFamily="18" charset="0"/>
                        </a:rPr>
                        <a:t>развитие </a:t>
                      </a:r>
                      <a:r>
                        <a:rPr lang="ru-RU" sz="1200" u="none" strike="noStrike" dirty="0">
                          <a:latin typeface="Times New Roman" pitchFamily="18" charset="0"/>
                          <a:cs typeface="Times New Roman" pitchFamily="18" charset="0"/>
                        </a:rPr>
                        <a:t>сельских территорий </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3469,2</a:t>
                      </a:r>
                    </a:p>
                  </a:txBody>
                  <a:tcPr marL="9525" marR="9525" marT="9525" marB="0" anchor="ctr"/>
                </a:tc>
                <a:tc>
                  <a:txBody>
                    <a:bodyPr/>
                    <a:lstStyle/>
                    <a:p>
                      <a:pPr algn="ctr" fontAlgn="ctr"/>
                      <a:r>
                        <a:rPr lang="ru-RU" sz="1400" b="1" i="0" u="none" strike="noStrike">
                          <a:solidFill>
                            <a:srgbClr val="000000"/>
                          </a:solidFill>
                          <a:latin typeface="Times New Roman"/>
                        </a:rPr>
                        <a:t>20 846,9</a:t>
                      </a:r>
                    </a:p>
                  </a:txBody>
                  <a:tcPr marL="9525" marR="9525" marT="9525" marB="0" anchor="ctr"/>
                </a:tc>
                <a:tc>
                  <a:txBody>
                    <a:bodyPr/>
                    <a:lstStyle/>
                    <a:p>
                      <a:pPr algn="ctr" fontAlgn="ctr"/>
                      <a:r>
                        <a:rPr lang="ru-RU" sz="1400" b="1" i="0" u="none" strike="noStrike">
                          <a:solidFill>
                            <a:srgbClr val="000000"/>
                          </a:solidFill>
                          <a:latin typeface="Times New Roman"/>
                        </a:rPr>
                        <a:t>2 371,4</a:t>
                      </a:r>
                    </a:p>
                  </a:txBody>
                  <a:tcPr marL="9525" marR="9525" marT="9525" marB="0" anchor="ctr"/>
                </a:tc>
                <a:tc>
                  <a:txBody>
                    <a:bodyPr/>
                    <a:lstStyle/>
                    <a:p>
                      <a:pPr algn="ctr" fontAlgn="ctr"/>
                      <a:r>
                        <a:rPr lang="ru-RU" sz="1400" b="1" i="0" u="none" strike="noStrike" dirty="0">
                          <a:solidFill>
                            <a:srgbClr val="000000"/>
                          </a:solidFill>
                          <a:latin typeface="Times New Roman"/>
                        </a:rPr>
                        <a:t>0,0</a:t>
                      </a:r>
                    </a:p>
                  </a:txBody>
                  <a:tcPr marL="9525" marR="9525" marT="9525" marB="0" anchor="ctr"/>
                </a:tc>
                <a:tc>
                  <a:txBody>
                    <a:bodyPr/>
                    <a:lstStyle/>
                    <a:p>
                      <a:pPr algn="ctr" fontAlgn="ctr"/>
                      <a:r>
                        <a:rPr lang="ru-RU" sz="1400" b="1" i="0" u="none" strike="noStrike">
                          <a:solidFill>
                            <a:srgbClr val="000000"/>
                          </a:solidFill>
                          <a:latin typeface="Times New Roman"/>
                        </a:rPr>
                        <a:t>0,0</a:t>
                      </a:r>
                    </a:p>
                  </a:txBody>
                  <a:tcPr marL="9525" marR="9525" marT="9525" marB="0" anchor="ctr"/>
                </a:tc>
                <a:extLst>
                  <a:ext uri="{0D108BD9-81ED-4DB2-BD59-A6C34878D82A}">
                    <a16:rowId xmlns:a16="http://schemas.microsoft.com/office/drawing/2014/main" val="10010"/>
                  </a:ext>
                </a:extLst>
              </a:tr>
              <a:tr h="276314">
                <a:tc>
                  <a:txBody>
                    <a:bodyPr/>
                    <a:lstStyle/>
                    <a:p>
                      <a:pPr algn="l" rtl="0" fontAlgn="b"/>
                      <a:r>
                        <a:rPr lang="ru-RU" sz="1200" u="none" strike="noStrike" dirty="0" smtClean="0">
                          <a:latin typeface="Times New Roman" pitchFamily="18" charset="0"/>
                          <a:cs typeface="Times New Roman" pitchFamily="18" charset="0"/>
                        </a:rPr>
                        <a:t>"Развитие </a:t>
                      </a:r>
                      <a:r>
                        <a:rPr lang="ru-RU" sz="1200" u="none" strike="noStrike" dirty="0">
                          <a:latin typeface="Times New Roman" pitchFamily="18" charset="0"/>
                          <a:cs typeface="Times New Roman" pitchFamily="18" charset="0"/>
                        </a:rPr>
                        <a:t>сети автомобильных дорог общего пользования местного значения</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22727,1</a:t>
                      </a:r>
                    </a:p>
                  </a:txBody>
                  <a:tcPr marL="9525" marR="9525" marT="9525" marB="0" anchor="ctr"/>
                </a:tc>
                <a:tc>
                  <a:txBody>
                    <a:bodyPr/>
                    <a:lstStyle/>
                    <a:p>
                      <a:pPr algn="ctr" fontAlgn="ctr"/>
                      <a:r>
                        <a:rPr lang="ru-RU" sz="1400" b="1" i="0" u="none" strike="noStrike">
                          <a:solidFill>
                            <a:srgbClr val="000000"/>
                          </a:solidFill>
                          <a:latin typeface="Times New Roman"/>
                        </a:rPr>
                        <a:t>39 023,5</a:t>
                      </a:r>
                    </a:p>
                  </a:txBody>
                  <a:tcPr marL="9525" marR="9525" marT="9525" marB="0" anchor="ctr"/>
                </a:tc>
                <a:tc>
                  <a:txBody>
                    <a:bodyPr/>
                    <a:lstStyle/>
                    <a:p>
                      <a:pPr algn="ctr" fontAlgn="ctr"/>
                      <a:r>
                        <a:rPr lang="ru-RU" sz="1400" b="1" i="0" u="none" strike="noStrike">
                          <a:solidFill>
                            <a:srgbClr val="000000"/>
                          </a:solidFill>
                          <a:latin typeface="Times New Roman"/>
                        </a:rPr>
                        <a:t>22 885,9</a:t>
                      </a:r>
                    </a:p>
                  </a:txBody>
                  <a:tcPr marL="9525" marR="9525" marT="9525" marB="0" anchor="ctr"/>
                </a:tc>
                <a:tc>
                  <a:txBody>
                    <a:bodyPr/>
                    <a:lstStyle/>
                    <a:p>
                      <a:pPr algn="ctr" fontAlgn="ctr"/>
                      <a:r>
                        <a:rPr lang="ru-RU" sz="1400" b="1" i="0" u="none" strike="noStrike" dirty="0">
                          <a:solidFill>
                            <a:srgbClr val="000000"/>
                          </a:solidFill>
                          <a:latin typeface="Times New Roman"/>
                        </a:rPr>
                        <a:t>23 334,9</a:t>
                      </a:r>
                    </a:p>
                  </a:txBody>
                  <a:tcPr marL="9525" marR="9525" marT="9525" marB="0" anchor="ctr"/>
                </a:tc>
                <a:tc>
                  <a:txBody>
                    <a:bodyPr/>
                    <a:lstStyle/>
                    <a:p>
                      <a:pPr algn="ctr" fontAlgn="ctr"/>
                      <a:r>
                        <a:rPr lang="ru-RU" sz="1400" b="1" i="0" u="none" strike="noStrike">
                          <a:solidFill>
                            <a:srgbClr val="000000"/>
                          </a:solidFill>
                          <a:latin typeface="Times New Roman"/>
                        </a:rPr>
                        <a:t>24 175,9</a:t>
                      </a:r>
                    </a:p>
                  </a:txBody>
                  <a:tcPr marL="9525" marR="9525" marT="9525" marB="0" anchor="ctr"/>
                </a:tc>
                <a:extLst>
                  <a:ext uri="{0D108BD9-81ED-4DB2-BD59-A6C34878D82A}">
                    <a16:rowId xmlns:a16="http://schemas.microsoft.com/office/drawing/2014/main" val="10011"/>
                  </a:ext>
                </a:extLst>
              </a:tr>
              <a:tr h="276314">
                <a:tc>
                  <a:txBody>
                    <a:bodyPr/>
                    <a:lstStyle/>
                    <a:p>
                      <a:pPr algn="l" rtl="0" fontAlgn="b"/>
                      <a:r>
                        <a:rPr lang="ru-RU" sz="1200" u="none" strike="noStrike" dirty="0" smtClean="0">
                          <a:latin typeface="Times New Roman" pitchFamily="18" charset="0"/>
                          <a:cs typeface="Times New Roman" pitchFamily="18" charset="0"/>
                        </a:rPr>
                        <a:t>"Реализация </a:t>
                      </a:r>
                      <a:r>
                        <a:rPr lang="ru-RU" sz="1200" u="none" strike="noStrike" dirty="0">
                          <a:latin typeface="Times New Roman" pitchFamily="18" charset="0"/>
                          <a:cs typeface="Times New Roman" pitchFamily="18" charset="0"/>
                        </a:rPr>
                        <a:t>молодежной политики</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290,0</a:t>
                      </a:r>
                    </a:p>
                  </a:txBody>
                  <a:tcPr marL="9525" marR="9525" marT="9525" marB="0" anchor="ctr"/>
                </a:tc>
                <a:tc>
                  <a:txBody>
                    <a:bodyPr/>
                    <a:lstStyle/>
                    <a:p>
                      <a:pPr algn="ctr" fontAlgn="ctr"/>
                      <a:r>
                        <a:rPr lang="ru-RU" sz="1400" b="1" i="0" u="none" strike="noStrike">
                          <a:solidFill>
                            <a:srgbClr val="000000"/>
                          </a:solidFill>
                          <a:latin typeface="Times New Roman"/>
                        </a:rPr>
                        <a:t>290,0</a:t>
                      </a:r>
                    </a:p>
                  </a:txBody>
                  <a:tcPr marL="9525" marR="9525" marT="9525" marB="0" anchor="ctr"/>
                </a:tc>
                <a:tc>
                  <a:txBody>
                    <a:bodyPr/>
                    <a:lstStyle/>
                    <a:p>
                      <a:pPr algn="ctr" fontAlgn="ctr"/>
                      <a:r>
                        <a:rPr lang="ru-RU" sz="1400" b="1" i="0" u="none" strike="noStrike">
                          <a:solidFill>
                            <a:srgbClr val="000000"/>
                          </a:solidFill>
                          <a:latin typeface="Times New Roman"/>
                        </a:rPr>
                        <a:t>290,0</a:t>
                      </a:r>
                    </a:p>
                  </a:txBody>
                  <a:tcPr marL="9525" marR="9525" marT="9525" marB="0" anchor="ctr"/>
                </a:tc>
                <a:tc>
                  <a:txBody>
                    <a:bodyPr/>
                    <a:lstStyle/>
                    <a:p>
                      <a:pPr algn="ctr" fontAlgn="ctr"/>
                      <a:r>
                        <a:rPr lang="ru-RU" sz="1400" b="1" i="0" u="none" strike="noStrike" dirty="0">
                          <a:solidFill>
                            <a:srgbClr val="000000"/>
                          </a:solidFill>
                          <a:latin typeface="Times New Roman"/>
                        </a:rPr>
                        <a:t>290,0</a:t>
                      </a:r>
                    </a:p>
                  </a:txBody>
                  <a:tcPr marL="9525" marR="9525" marT="9525" marB="0" anchor="ctr"/>
                </a:tc>
                <a:tc>
                  <a:txBody>
                    <a:bodyPr/>
                    <a:lstStyle/>
                    <a:p>
                      <a:pPr algn="ctr" fontAlgn="ctr"/>
                      <a:r>
                        <a:rPr lang="ru-RU" sz="1400" b="1" i="0" u="none" strike="noStrike">
                          <a:solidFill>
                            <a:srgbClr val="000000"/>
                          </a:solidFill>
                          <a:latin typeface="Times New Roman"/>
                        </a:rPr>
                        <a:t>290,0</a:t>
                      </a:r>
                    </a:p>
                  </a:txBody>
                  <a:tcPr marL="9525" marR="9525" marT="9525" marB="0" anchor="ctr"/>
                </a:tc>
                <a:extLst>
                  <a:ext uri="{0D108BD9-81ED-4DB2-BD59-A6C34878D82A}">
                    <a16:rowId xmlns:a16="http://schemas.microsoft.com/office/drawing/2014/main" val="10012"/>
                  </a:ext>
                </a:extLst>
              </a:tr>
              <a:tr h="278810">
                <a:tc>
                  <a:txBody>
                    <a:bodyPr/>
                    <a:lstStyle/>
                    <a:p>
                      <a:pPr algn="l" rtl="0" fontAlgn="b"/>
                      <a:r>
                        <a:rPr lang="ru-RU" sz="1200" u="none" strike="noStrike" dirty="0" smtClean="0">
                          <a:latin typeface="Times New Roman" pitchFamily="18" charset="0"/>
                          <a:cs typeface="Times New Roman" pitchFamily="18" charset="0"/>
                        </a:rPr>
                        <a:t>"Управление </a:t>
                      </a:r>
                      <a:r>
                        <a:rPr lang="ru-RU" sz="1200" u="none" strike="noStrike" dirty="0">
                          <a:latin typeface="Times New Roman" pitchFamily="18" charset="0"/>
                          <a:cs typeface="Times New Roman" pitchFamily="18" charset="0"/>
                        </a:rPr>
                        <a:t>муниципальными финансами</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68901,7</a:t>
                      </a:r>
                    </a:p>
                  </a:txBody>
                  <a:tcPr marL="9525" marR="9525" marT="9525" marB="0" anchor="ctr"/>
                </a:tc>
                <a:tc>
                  <a:txBody>
                    <a:bodyPr/>
                    <a:lstStyle/>
                    <a:p>
                      <a:pPr algn="ctr" fontAlgn="ctr"/>
                      <a:r>
                        <a:rPr lang="ru-RU" sz="1400" b="1" i="0" u="none" strike="noStrike">
                          <a:solidFill>
                            <a:srgbClr val="000000"/>
                          </a:solidFill>
                          <a:latin typeface="Times New Roman"/>
                        </a:rPr>
                        <a:t>66 849,3</a:t>
                      </a:r>
                    </a:p>
                  </a:txBody>
                  <a:tcPr marL="9525" marR="9525" marT="9525" marB="0" anchor="ctr"/>
                </a:tc>
                <a:tc>
                  <a:txBody>
                    <a:bodyPr/>
                    <a:lstStyle/>
                    <a:p>
                      <a:pPr algn="ctr" fontAlgn="ctr"/>
                      <a:r>
                        <a:rPr lang="ru-RU" sz="1400" b="1" i="0" u="none" strike="noStrike">
                          <a:solidFill>
                            <a:srgbClr val="000000"/>
                          </a:solidFill>
                          <a:latin typeface="Times New Roman"/>
                        </a:rPr>
                        <a:t>63 864,7</a:t>
                      </a:r>
                    </a:p>
                  </a:txBody>
                  <a:tcPr marL="9525" marR="9525" marT="9525" marB="0" anchor="ctr"/>
                </a:tc>
                <a:tc>
                  <a:txBody>
                    <a:bodyPr/>
                    <a:lstStyle/>
                    <a:p>
                      <a:pPr algn="ctr" fontAlgn="ctr"/>
                      <a:r>
                        <a:rPr lang="ru-RU" sz="1400" b="1" i="0" u="none" strike="noStrike" dirty="0">
                          <a:solidFill>
                            <a:srgbClr val="000000"/>
                          </a:solidFill>
                          <a:latin typeface="Times New Roman"/>
                        </a:rPr>
                        <a:t>64 435,9</a:t>
                      </a:r>
                    </a:p>
                  </a:txBody>
                  <a:tcPr marL="9525" marR="9525" marT="9525" marB="0" anchor="ctr"/>
                </a:tc>
                <a:tc>
                  <a:txBody>
                    <a:bodyPr/>
                    <a:lstStyle/>
                    <a:p>
                      <a:pPr algn="ctr" fontAlgn="ctr"/>
                      <a:r>
                        <a:rPr lang="ru-RU" sz="1400" b="1" i="0" u="none" strike="noStrike">
                          <a:solidFill>
                            <a:srgbClr val="000000"/>
                          </a:solidFill>
                          <a:latin typeface="Times New Roman"/>
                        </a:rPr>
                        <a:t>65 148,3</a:t>
                      </a:r>
                    </a:p>
                  </a:txBody>
                  <a:tcPr marL="9525" marR="9525" marT="9525" marB="0" anchor="ctr"/>
                </a:tc>
                <a:extLst>
                  <a:ext uri="{0D108BD9-81ED-4DB2-BD59-A6C34878D82A}">
                    <a16:rowId xmlns:a16="http://schemas.microsoft.com/office/drawing/2014/main" val="10013"/>
                  </a:ext>
                </a:extLst>
              </a:tr>
              <a:tr h="276314">
                <a:tc>
                  <a:txBody>
                    <a:bodyPr/>
                    <a:lstStyle/>
                    <a:p>
                      <a:pPr algn="l" rtl="0" fontAlgn="b"/>
                      <a:r>
                        <a:rPr lang="ru-RU" sz="1200" u="none" strike="noStrike" dirty="0" smtClean="0">
                          <a:latin typeface="Times New Roman" pitchFamily="18" charset="0"/>
                          <a:cs typeface="Times New Roman" pitchFamily="18" charset="0"/>
                        </a:rPr>
                        <a:t>"Кадровая </a:t>
                      </a:r>
                      <a:r>
                        <a:rPr lang="ru-RU" sz="1200" u="none" strike="noStrike" dirty="0">
                          <a:latin typeface="Times New Roman" pitchFamily="18" charset="0"/>
                          <a:cs typeface="Times New Roman" pitchFamily="18" charset="0"/>
                        </a:rPr>
                        <a:t>политика в сфере здравоохранения </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1114,0</a:t>
                      </a:r>
                    </a:p>
                  </a:txBody>
                  <a:tcPr marL="9525" marR="9525" marT="9525" marB="0" anchor="ctr"/>
                </a:tc>
                <a:tc>
                  <a:txBody>
                    <a:bodyPr/>
                    <a:lstStyle/>
                    <a:p>
                      <a:pPr algn="ctr" fontAlgn="ctr"/>
                      <a:r>
                        <a:rPr lang="ru-RU" sz="1400" b="1" i="0" u="none" strike="noStrike">
                          <a:solidFill>
                            <a:srgbClr val="000000"/>
                          </a:solidFill>
                          <a:latin typeface="Times New Roman"/>
                        </a:rPr>
                        <a:t>234,0</a:t>
                      </a:r>
                    </a:p>
                  </a:txBody>
                  <a:tcPr marL="9525" marR="9525" marT="9525" marB="0" anchor="ctr"/>
                </a:tc>
                <a:tc>
                  <a:txBody>
                    <a:bodyPr/>
                    <a:lstStyle/>
                    <a:p>
                      <a:pPr algn="ctr" fontAlgn="ctr"/>
                      <a:r>
                        <a:rPr lang="ru-RU" sz="1400" b="1" i="0" u="none" strike="noStrike">
                          <a:solidFill>
                            <a:srgbClr val="000000"/>
                          </a:solidFill>
                          <a:latin typeface="Times New Roman"/>
                        </a:rPr>
                        <a:t>402,0</a:t>
                      </a:r>
                    </a:p>
                  </a:txBody>
                  <a:tcPr marL="9525" marR="9525" marT="9525" marB="0" anchor="ctr"/>
                </a:tc>
                <a:tc>
                  <a:txBody>
                    <a:bodyPr/>
                    <a:lstStyle/>
                    <a:p>
                      <a:pPr algn="ctr" fontAlgn="ctr"/>
                      <a:r>
                        <a:rPr lang="ru-RU" sz="1400" b="1" i="0" u="none" strike="noStrike" dirty="0">
                          <a:solidFill>
                            <a:srgbClr val="000000"/>
                          </a:solidFill>
                          <a:latin typeface="Times New Roman"/>
                        </a:rPr>
                        <a:t>902,0</a:t>
                      </a:r>
                    </a:p>
                  </a:txBody>
                  <a:tcPr marL="9525" marR="9525" marT="9525" marB="0" anchor="ctr"/>
                </a:tc>
                <a:tc>
                  <a:txBody>
                    <a:bodyPr/>
                    <a:lstStyle/>
                    <a:p>
                      <a:pPr algn="ctr" fontAlgn="ctr"/>
                      <a:r>
                        <a:rPr lang="ru-RU" sz="1400" b="1" i="0" u="none" strike="noStrike">
                          <a:solidFill>
                            <a:srgbClr val="000000"/>
                          </a:solidFill>
                          <a:latin typeface="Times New Roman"/>
                        </a:rPr>
                        <a:t>902,0</a:t>
                      </a:r>
                    </a:p>
                  </a:txBody>
                  <a:tcPr marL="9525" marR="9525" marT="9525" marB="0" anchor="ctr"/>
                </a:tc>
                <a:extLst>
                  <a:ext uri="{0D108BD9-81ED-4DB2-BD59-A6C34878D82A}">
                    <a16:rowId xmlns:a16="http://schemas.microsoft.com/office/drawing/2014/main" val="10014"/>
                  </a:ext>
                </a:extLst>
              </a:tr>
              <a:tr h="276314">
                <a:tc>
                  <a:txBody>
                    <a:bodyPr/>
                    <a:lstStyle/>
                    <a:p>
                      <a:pPr algn="l" rtl="0" fontAlgn="b"/>
                      <a:r>
                        <a:rPr lang="ru-RU" sz="1200" u="none" strike="noStrike" dirty="0" smtClean="0">
                          <a:latin typeface="Times New Roman" pitchFamily="18" charset="0"/>
                          <a:cs typeface="Times New Roman" pitchFamily="18" charset="0"/>
                        </a:rPr>
                        <a:t>"Формирование современной городской среды…"</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1800,0</a:t>
                      </a:r>
                    </a:p>
                  </a:txBody>
                  <a:tcPr marL="9525" marR="9525" marT="9525" marB="0" anchor="ctr"/>
                </a:tc>
                <a:tc>
                  <a:txBody>
                    <a:bodyPr/>
                    <a:lstStyle/>
                    <a:p>
                      <a:pPr algn="ctr" fontAlgn="ctr"/>
                      <a:r>
                        <a:rPr lang="ru-RU" sz="1400" b="1" i="0" u="none" strike="noStrike">
                          <a:solidFill>
                            <a:srgbClr val="000000"/>
                          </a:solidFill>
                          <a:latin typeface="Times New Roman"/>
                        </a:rPr>
                        <a:t>1 775,3</a:t>
                      </a:r>
                    </a:p>
                  </a:txBody>
                  <a:tcPr marL="9525" marR="9525" marT="9525" marB="0" anchor="ctr"/>
                </a:tc>
                <a:tc>
                  <a:txBody>
                    <a:bodyPr/>
                    <a:lstStyle/>
                    <a:p>
                      <a:pPr algn="ctr" fontAlgn="ctr"/>
                      <a:r>
                        <a:rPr lang="ru-RU" sz="1400" b="1" i="0" u="none" strike="noStrike">
                          <a:solidFill>
                            <a:srgbClr val="000000"/>
                          </a:solidFill>
                          <a:latin typeface="Times New Roman"/>
                        </a:rPr>
                        <a:t>1 778,5</a:t>
                      </a:r>
                    </a:p>
                  </a:txBody>
                  <a:tcPr marL="9525" marR="9525" marT="9525" marB="0" anchor="ctr"/>
                </a:tc>
                <a:tc>
                  <a:txBody>
                    <a:bodyPr/>
                    <a:lstStyle/>
                    <a:p>
                      <a:pPr algn="ctr" fontAlgn="ctr"/>
                      <a:r>
                        <a:rPr lang="ru-RU" sz="1400" b="1" i="0" u="none" strike="noStrike" dirty="0">
                          <a:solidFill>
                            <a:srgbClr val="000000"/>
                          </a:solidFill>
                          <a:latin typeface="Times New Roman"/>
                        </a:rPr>
                        <a:t>1 272,6</a:t>
                      </a:r>
                    </a:p>
                  </a:txBody>
                  <a:tcPr marL="9525" marR="9525" marT="9525" marB="0" anchor="ctr"/>
                </a:tc>
                <a:tc>
                  <a:txBody>
                    <a:bodyPr/>
                    <a:lstStyle/>
                    <a:p>
                      <a:pPr algn="ctr" fontAlgn="ctr"/>
                      <a:r>
                        <a:rPr lang="ru-RU" sz="1400" b="1" i="0" u="none" strike="noStrike">
                          <a:solidFill>
                            <a:srgbClr val="000000"/>
                          </a:solidFill>
                          <a:latin typeface="Times New Roman"/>
                        </a:rPr>
                        <a:t>1 272,6</a:t>
                      </a:r>
                    </a:p>
                  </a:txBody>
                  <a:tcPr marL="9525" marR="9525" marT="9525" marB="0" anchor="ctr"/>
                </a:tc>
                <a:extLst>
                  <a:ext uri="{0D108BD9-81ED-4DB2-BD59-A6C34878D82A}">
                    <a16:rowId xmlns:a16="http://schemas.microsoft.com/office/drawing/2014/main" val="10015"/>
                  </a:ext>
                </a:extLst>
              </a:tr>
              <a:tr h="387606">
                <a:tc>
                  <a:txBody>
                    <a:bodyPr/>
                    <a:lstStyle/>
                    <a:p>
                      <a:pPr algn="l" rtl="0" fontAlgn="b"/>
                      <a:r>
                        <a:rPr lang="ru-RU" sz="1200" b="0" i="0" u="none" strike="noStrike" dirty="0" smtClean="0">
                          <a:solidFill>
                            <a:srgbClr val="000000"/>
                          </a:solidFill>
                          <a:latin typeface="Times New Roman" pitchFamily="18" charset="0"/>
                          <a:cs typeface="Times New Roman" pitchFamily="18" charset="0"/>
                        </a:rPr>
                        <a:t>"Поддержка социально ориентированных некоммерческих организаций…</a:t>
                      </a:r>
                      <a:r>
                        <a:rPr lang="ru-RU" sz="1200" u="none" strike="noStrike" dirty="0" smtClean="0">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r>
                        <a:rPr lang="ru-RU" sz="1400" b="1" i="0" u="none" strike="noStrike">
                          <a:solidFill>
                            <a:srgbClr val="000000"/>
                          </a:solidFill>
                          <a:latin typeface="Times New Roman"/>
                        </a:rPr>
                        <a:t> </a:t>
                      </a:r>
                    </a:p>
                  </a:txBody>
                  <a:tcPr marL="9525" marR="9525" marT="9525" marB="0" anchor="ctr"/>
                </a:tc>
                <a:tc>
                  <a:txBody>
                    <a:bodyPr/>
                    <a:lstStyle/>
                    <a:p>
                      <a:pPr algn="ctr" fontAlgn="ctr"/>
                      <a:r>
                        <a:rPr lang="ru-RU" sz="1400" b="1" i="0" u="none" strike="noStrike">
                          <a:solidFill>
                            <a:srgbClr val="000000"/>
                          </a:solidFill>
                          <a:latin typeface="Times New Roman"/>
                        </a:rPr>
                        <a:t>301,5</a:t>
                      </a:r>
                    </a:p>
                  </a:txBody>
                  <a:tcPr marL="9525" marR="9525" marT="9525" marB="0" anchor="ctr"/>
                </a:tc>
                <a:tc>
                  <a:txBody>
                    <a:bodyPr/>
                    <a:lstStyle/>
                    <a:p>
                      <a:pPr algn="ctr" fontAlgn="ctr"/>
                      <a:r>
                        <a:rPr lang="ru-RU" sz="1400" b="1" i="0" u="none" strike="noStrike">
                          <a:solidFill>
                            <a:srgbClr val="000000"/>
                          </a:solidFill>
                          <a:latin typeface="Times New Roman"/>
                        </a:rPr>
                        <a:t>301,5</a:t>
                      </a:r>
                    </a:p>
                  </a:txBody>
                  <a:tcPr marL="9525" marR="9525" marT="9525" marB="0" anchor="ctr"/>
                </a:tc>
                <a:tc>
                  <a:txBody>
                    <a:bodyPr/>
                    <a:lstStyle/>
                    <a:p>
                      <a:pPr algn="ctr" fontAlgn="ctr"/>
                      <a:r>
                        <a:rPr lang="ru-RU" sz="1400" b="1" i="0" u="none" strike="noStrike" dirty="0">
                          <a:solidFill>
                            <a:srgbClr val="000000"/>
                          </a:solidFill>
                          <a:latin typeface="Times New Roman"/>
                        </a:rPr>
                        <a:t>301,5</a:t>
                      </a:r>
                    </a:p>
                  </a:txBody>
                  <a:tcPr marL="9525" marR="9525" marT="9525" marB="0" anchor="ctr"/>
                </a:tc>
                <a:tc>
                  <a:txBody>
                    <a:bodyPr/>
                    <a:lstStyle/>
                    <a:p>
                      <a:pPr algn="ctr" fontAlgn="ctr"/>
                      <a:r>
                        <a:rPr lang="ru-RU" sz="1400" b="1" i="0" u="none" strike="noStrike" dirty="0">
                          <a:solidFill>
                            <a:srgbClr val="000000"/>
                          </a:solidFill>
                          <a:latin typeface="Times New Roman"/>
                        </a:rPr>
                        <a:t>301,5</a:t>
                      </a:r>
                    </a:p>
                  </a:txBody>
                  <a:tcPr marL="9525" marR="9525" marT="9525" marB="0" anchor="ctr"/>
                </a:tc>
                <a:extLst>
                  <a:ext uri="{0D108BD9-81ED-4DB2-BD59-A6C34878D82A}">
                    <a16:rowId xmlns:a16="http://schemas.microsoft.com/office/drawing/2014/main" val="10016"/>
                  </a:ext>
                </a:extLst>
              </a:tr>
              <a:tr h="387606">
                <a:tc>
                  <a:txBody>
                    <a:bodyPr/>
                    <a:lstStyle/>
                    <a:p>
                      <a:pPr algn="l" rtl="0" fontAlgn="b"/>
                      <a:r>
                        <a:rPr lang="ru-RU" sz="1200" b="0" i="0" u="none" strike="noStrike" dirty="0" smtClean="0">
                          <a:solidFill>
                            <a:srgbClr val="000000"/>
                          </a:solidFill>
                          <a:latin typeface="Times New Roman" pitchFamily="18" charset="0"/>
                          <a:cs typeface="Times New Roman" pitchFamily="18" charset="0"/>
                        </a:rPr>
                        <a:t>"Развитие информационного общества…"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ct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b="1" i="0" u="none" strike="noStrike" dirty="0" smtClean="0">
                          <a:solidFill>
                            <a:srgbClr val="000000"/>
                          </a:solidFill>
                          <a:latin typeface="Times New Roman"/>
                        </a:rPr>
                        <a:t>6256,1</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b="1" i="0" u="none" strike="noStrike" dirty="0">
                          <a:solidFill>
                            <a:srgbClr val="000000"/>
                          </a:solidFill>
                          <a:latin typeface="Times New Roman"/>
                        </a:rPr>
                        <a:t>6 549,0</a:t>
                      </a:r>
                    </a:p>
                  </a:txBody>
                  <a:tcPr marL="9525" marR="9525" marT="9525" marB="0" anchor="ctr"/>
                </a:tc>
                <a:tc>
                  <a:txBody>
                    <a:bodyPr/>
                    <a:lstStyle/>
                    <a:p>
                      <a:pPr algn="ctr" fontAlgn="ctr"/>
                      <a:r>
                        <a:rPr lang="ru-RU" sz="1400" b="1" i="0" u="none" strike="noStrike" dirty="0">
                          <a:solidFill>
                            <a:srgbClr val="000000"/>
                          </a:solidFill>
                          <a:latin typeface="Times New Roman"/>
                        </a:rPr>
                        <a:t> </a:t>
                      </a:r>
                    </a:p>
                  </a:txBody>
                  <a:tcPr marL="9525" marR="9525" marT="9525" marB="0" anchor="ctr"/>
                </a:tc>
                <a:tc>
                  <a:txBody>
                    <a:bodyPr/>
                    <a:lstStyle/>
                    <a:p>
                      <a:pPr algn="ctr" fontAlgn="ctr"/>
                      <a:endParaRPr lang="ru-RU" sz="1400" b="0" i="0" u="none" strike="noStrike" dirty="0">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Autofit/>
          </a:bodyPr>
          <a:lstStyle/>
          <a:p>
            <a:pPr algn="ctr"/>
            <a:r>
              <a:rPr lang="ru-RU" sz="2000" dirty="0" smtClean="0"/>
              <a:t>МП "Энергосбережение и развитие жилищно-коммунального хозяйства Никольского муниципального района на 2020-2025 годы"</a:t>
            </a:r>
            <a:endParaRPr lang="ru-RU" sz="2000" dirty="0"/>
          </a:p>
        </p:txBody>
      </p:sp>
      <p:graphicFrame>
        <p:nvGraphicFramePr>
          <p:cNvPr id="7" name="Содержимое 5"/>
          <p:cNvGraphicFramePr>
            <a:graphicFrameLocks noGrp="1"/>
          </p:cNvGraphicFramePr>
          <p:nvPr>
            <p:ph idx="1"/>
          </p:nvPr>
        </p:nvGraphicFramePr>
        <p:xfrm>
          <a:off x="4355976" y="3573016"/>
          <a:ext cx="4355976"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3" name="Номер слайда 2"/>
          <p:cNvSpPr>
            <a:spLocks noGrp="1"/>
          </p:cNvSpPr>
          <p:nvPr>
            <p:ph type="sldNum" sz="quarter" idx="12"/>
          </p:nvPr>
        </p:nvSpPr>
        <p:spPr/>
        <p:txBody>
          <a:bodyPr/>
          <a:lstStyle/>
          <a:p>
            <a:fld id="{755BFA3A-DD53-4A4B-AFCA-F591FFEBCE99}" type="slidenum">
              <a:rPr lang="ru-RU" smtClean="0"/>
              <a:pPr/>
              <a:t>29</a:t>
            </a:fld>
            <a:endParaRPr lang="ru-RU"/>
          </a:p>
        </p:txBody>
      </p:sp>
      <p:sp>
        <p:nvSpPr>
          <p:cNvPr id="5" name="Прямоугольник 4"/>
          <p:cNvSpPr/>
          <p:nvPr/>
        </p:nvSpPr>
        <p:spPr>
          <a:xfrm>
            <a:off x="2411760" y="1124744"/>
            <a:ext cx="6552728" cy="1015663"/>
          </a:xfrm>
          <a:prstGeom prst="rect">
            <a:avLst/>
          </a:prstGeom>
        </p:spPr>
        <p:txBody>
          <a:bodyPr wrap="square">
            <a:spAutoFit/>
          </a:bodyPr>
          <a:lstStyle/>
          <a:p>
            <a:pPr algn="just"/>
            <a:r>
              <a:rPr lang="ru-RU" sz="1200" b="1" i="1" dirty="0" smtClean="0">
                <a:solidFill>
                  <a:schemeClr val="accent1">
                    <a:lumMod val="50000"/>
                  </a:schemeClr>
                </a:solidFill>
                <a:latin typeface="Times New Roman" pitchFamily="18" charset="0"/>
                <a:cs typeface="Times New Roman" pitchFamily="18" charset="0"/>
              </a:rPr>
              <a:t>    ЦЕЛЬ МУНИЦИПАЛЬНОЙ ПРОГРАММЫ - </a:t>
            </a:r>
            <a:r>
              <a:rPr lang="ru-RU" sz="1200" dirty="0" smtClean="0">
                <a:latin typeface="Times New Roman" pitchFamily="18" charset="0"/>
                <a:cs typeface="Times New Roman" pitchFamily="18" charset="0"/>
              </a:rPr>
              <a:t> повышение энергетической эффективности при производстве, передаче и потребления энергетических ресурсов; создание условий для перевода экономики и бюджетной сферы муниципального образования на энергосберегающий путь развития; снижение антропогенного влияния на окружающую среду и обеспечение экологической безопасности граждан в Никольском  муниципальном районе.</a:t>
            </a:r>
            <a:endParaRPr lang="ru-RU" sz="1200" dirty="0" smtClean="0">
              <a:solidFill>
                <a:schemeClr val="accent1">
                  <a:lumMod val="50000"/>
                </a:schemeClr>
              </a:solidFill>
              <a:latin typeface="Times New Roman" pitchFamily="18" charset="0"/>
              <a:cs typeface="Times New Roman" pitchFamily="18" charset="0"/>
            </a:endParaRPr>
          </a:p>
        </p:txBody>
      </p:sp>
      <p:sp>
        <p:nvSpPr>
          <p:cNvPr id="6" name="Прямоугольник 5"/>
          <p:cNvSpPr/>
          <p:nvPr/>
        </p:nvSpPr>
        <p:spPr>
          <a:xfrm>
            <a:off x="251520" y="2060848"/>
            <a:ext cx="8784976" cy="646331"/>
          </a:xfrm>
          <a:prstGeom prst="rect">
            <a:avLst/>
          </a:prstGeom>
        </p:spPr>
        <p:txBody>
          <a:bodyPr wrap="square">
            <a:spAutoFit/>
          </a:bodyPr>
          <a:lstStyle/>
          <a:p>
            <a:r>
              <a:rPr lang="ru-RU" sz="1200" dirty="0" smtClean="0">
                <a:latin typeface="Times New Roman" pitchFamily="18" charset="0"/>
                <a:cs typeface="Times New Roman" pitchFamily="18" charset="0"/>
              </a:rPr>
              <a:t>     Муниципальная программа включает в себя 2 подпрограммы:</a:t>
            </a:r>
          </a:p>
          <a:p>
            <a:r>
              <a:rPr lang="ru-RU" sz="1200" dirty="0" smtClean="0">
                <a:latin typeface="Times New Roman" pitchFamily="18" charset="0"/>
                <a:cs typeface="Times New Roman" pitchFamily="18" charset="0"/>
              </a:rPr>
              <a:t>1."Энергосбережение Никольского муниципального района на 2020-2025 годы" </a:t>
            </a:r>
          </a:p>
          <a:p>
            <a:r>
              <a:rPr lang="ru-RU" sz="1200" dirty="0" smtClean="0">
                <a:latin typeface="Times New Roman" pitchFamily="18" charset="0"/>
                <a:cs typeface="Times New Roman" pitchFamily="18" charset="0"/>
              </a:rPr>
              <a:t>2."Рациональное природопользование и охрана окружающей среды  Никольского муниципального района на 2020-2025 годы".</a:t>
            </a:r>
            <a:endParaRPr lang="ru-RU" sz="1200" dirty="0">
              <a:latin typeface="Times New Roman" pitchFamily="18" charset="0"/>
              <a:cs typeface="Times New Roman" pitchFamily="18" charset="0"/>
            </a:endParaRPr>
          </a:p>
        </p:txBody>
      </p:sp>
      <p:pic>
        <p:nvPicPr>
          <p:cNvPr id="10" name="Picture 4" descr="D:\Мои документы\КРАСИКОВА ОЛЯ\ИСПОЛНЕНИЕ БЮДЖЕТА 2018\ФОТО 2018 по бюджету\энергосбережение\обустр. площадок.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592" y="4171772"/>
            <a:ext cx="3203848" cy="2194225"/>
          </a:xfrm>
          <a:prstGeom prst="rect">
            <a:avLst/>
          </a:prstGeom>
          <a:noFill/>
          <a:effectLst>
            <a:softEdge rad="127000"/>
          </a:effectLst>
        </p:spPr>
      </p:pic>
      <p:sp>
        <p:nvSpPr>
          <p:cNvPr id="11" name="Прямоугольник 10"/>
          <p:cNvSpPr/>
          <p:nvPr/>
        </p:nvSpPr>
        <p:spPr>
          <a:xfrm>
            <a:off x="179512" y="2636912"/>
            <a:ext cx="8712968" cy="1200329"/>
          </a:xfrm>
          <a:prstGeom prst="rect">
            <a:avLst/>
          </a:prstGeom>
        </p:spPr>
        <p:txBody>
          <a:bodyPr wrap="square">
            <a:spAutoFit/>
          </a:bodyPr>
          <a:lstStyle/>
          <a:p>
            <a:pPr algn="just"/>
            <a:r>
              <a:rPr lang="ru-RU" sz="1200" dirty="0" smtClean="0">
                <a:latin typeface="Times New Roman" pitchFamily="18" charset="0"/>
                <a:cs typeface="Times New Roman" pitchFamily="18" charset="0"/>
              </a:rPr>
              <a:t>      В рамках программы планируются следующие мероприятия: аттестация персонала (кочегары, операторы котельных), проверка приборов учета тепловой энергии,  измерение сопротивления изоляции электрооборудования, повышение тепловой защиты зданий, замена энергоемкого насосного оборудования, ремонт ветхих водопроводных сетей, строительство общественных  шахтных колодцев, мероприятия по ликвидации несанкционированных свалок, мероприятия по экологическому просвещению,  реализация полномочий по экологическому надзору и по отлову безнадзорных животных. </a:t>
            </a:r>
          </a:p>
          <a:p>
            <a:pPr algn="just"/>
            <a:endParaRPr lang="ru-RU" sz="1200" dirty="0"/>
          </a:p>
        </p:txBody>
      </p:sp>
      <p:sp>
        <p:nvSpPr>
          <p:cNvPr id="2050" name="AutoShape 2" descr="https://www.siliconindia.com/images/simag_images/uploaded_images/newstransfer/d6rqk.cleantec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C:\Documents and Settings\Е.Н.Баданина.K14\Рабочий стол\пi.jpeg"/>
          <p:cNvPicPr>
            <a:picLocks noChangeAspect="1" noChangeArrowheads="1"/>
          </p:cNvPicPr>
          <p:nvPr/>
        </p:nvPicPr>
        <p:blipFill>
          <a:blip r:embed="rId5" cstate="print"/>
          <a:srcRect/>
          <a:stretch>
            <a:fillRect/>
          </a:stretch>
        </p:blipFill>
        <p:spPr bwMode="auto">
          <a:xfrm>
            <a:off x="323528" y="836712"/>
            <a:ext cx="2088232" cy="1296144"/>
          </a:xfrm>
          <a:prstGeom prst="rect">
            <a:avLst/>
          </a:prstGeom>
          <a:noFill/>
        </p:spPr>
      </p:pic>
      <p:sp>
        <p:nvSpPr>
          <p:cNvPr id="17" name="Прямоугольник 16"/>
          <p:cNvSpPr/>
          <p:nvPr/>
        </p:nvSpPr>
        <p:spPr>
          <a:xfrm>
            <a:off x="179512" y="3573016"/>
            <a:ext cx="4464496" cy="646331"/>
          </a:xfrm>
          <a:prstGeom prst="rect">
            <a:avLst/>
          </a:prstGeom>
        </p:spPr>
        <p:txBody>
          <a:bodyPr wrap="square">
            <a:spAutoFit/>
          </a:bodyPr>
          <a:lstStyle/>
          <a:p>
            <a:r>
              <a:rPr lang="ru-RU" sz="1200" dirty="0" smtClean="0">
                <a:latin typeface="Times New Roman" pitchFamily="18" charset="0"/>
                <a:cs typeface="Times New Roman" pitchFamily="18" charset="0"/>
              </a:rPr>
              <a:t>   Всего в рамках программы на 2021 год утверждены расходы в </a:t>
            </a:r>
          </a:p>
          <a:p>
            <a:r>
              <a:rPr lang="ru-RU" sz="1200" dirty="0" smtClean="0">
                <a:latin typeface="Times New Roman" pitchFamily="18" charset="0"/>
                <a:cs typeface="Times New Roman" pitchFamily="18" charset="0"/>
              </a:rPr>
              <a:t>сумме 2484,8 тыс. рублей, на 2022 год – 1889,4 тыс. рублей, на </a:t>
            </a:r>
          </a:p>
          <a:p>
            <a:r>
              <a:rPr lang="ru-RU" sz="1200" dirty="0" smtClean="0">
                <a:latin typeface="Times New Roman" pitchFamily="18" charset="0"/>
                <a:cs typeface="Times New Roman" pitchFamily="18" charset="0"/>
              </a:rPr>
              <a:t>2023 год  - 2089,5 тыс. рублей.</a:t>
            </a:r>
            <a:endParaRPr lang="ru-RU" sz="1200" dirty="0"/>
          </a:p>
        </p:txBody>
      </p:sp>
      <p:sp>
        <p:nvSpPr>
          <p:cNvPr id="13" name="Прямоугольник 12"/>
          <p:cNvSpPr/>
          <p:nvPr/>
        </p:nvSpPr>
        <p:spPr>
          <a:xfrm>
            <a:off x="6300192" y="3717032"/>
            <a:ext cx="957059" cy="261610"/>
          </a:xfrm>
          <a:prstGeom prst="rect">
            <a:avLst/>
          </a:prstGeom>
        </p:spPr>
        <p:txBody>
          <a:bodyPr wrap="square">
            <a:spAutoFit/>
          </a:bodyPr>
          <a:lstStyle/>
          <a:p>
            <a:r>
              <a:rPr lang="ru-RU" sz="1100" b="1" dirty="0" smtClean="0">
                <a:latin typeface="Times New Roman" pitchFamily="18" charset="0"/>
                <a:cs typeface="Times New Roman" pitchFamily="18" charset="0"/>
              </a:rPr>
              <a:t>Тыс.  руб.</a:t>
            </a:r>
            <a:endParaRPr lang="ru-RU" sz="11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79512" y="980728"/>
            <a:ext cx="8640960" cy="2088232"/>
          </a:xfrm>
          <a:prstGeom prst="rect">
            <a:avLst/>
          </a:prstGeom>
          <a:solidFill>
            <a:schemeClr val="accent1">
              <a:lumMod val="20000"/>
              <a:lumOff val="8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79512" y="980728"/>
            <a:ext cx="8640960" cy="584775"/>
          </a:xfrm>
          <a:prstGeom prst="rect">
            <a:avLst/>
          </a:prstGeom>
          <a:noFill/>
          <a:effectLst>
            <a:glow rad="228600">
              <a:schemeClr val="accent6">
                <a:satMod val="175000"/>
                <a:alpha val="40000"/>
              </a:schemeClr>
            </a:glow>
          </a:effectLst>
        </p:spPr>
        <p:txBody>
          <a:bodyPr wrap="square" rtlCol="0">
            <a:spAutoFit/>
          </a:bodyPr>
          <a:lstStyle/>
          <a:p>
            <a:pPr algn="ctr"/>
            <a:r>
              <a:rPr lang="ru-RU" sz="3200" dirty="0" smtClean="0">
                <a:solidFill>
                  <a:srgbClr val="002060"/>
                </a:solidFill>
              </a:rPr>
              <a:t>Российская Федерация</a:t>
            </a:r>
            <a:endParaRPr lang="ru-RU" sz="3200" dirty="0">
              <a:solidFill>
                <a:srgbClr val="002060"/>
              </a:solidFill>
            </a:endParaRPr>
          </a:p>
        </p:txBody>
      </p:sp>
      <p:sp>
        <p:nvSpPr>
          <p:cNvPr id="15" name="Скругленный прямоугольник 14"/>
          <p:cNvSpPr/>
          <p:nvPr/>
        </p:nvSpPr>
        <p:spPr>
          <a:xfrm>
            <a:off x="251520" y="1556792"/>
            <a:ext cx="4176464"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rPr>
              <a:t>Федеральный бюджет</a:t>
            </a:r>
            <a:endParaRPr lang="ru-RU" sz="3200" dirty="0">
              <a:solidFill>
                <a:schemeClr val="tx1"/>
              </a:solidFill>
            </a:endParaRPr>
          </a:p>
        </p:txBody>
      </p:sp>
      <p:sp>
        <p:nvSpPr>
          <p:cNvPr id="16" name="Скругленный прямоугольник 15"/>
          <p:cNvSpPr/>
          <p:nvPr/>
        </p:nvSpPr>
        <p:spPr>
          <a:xfrm>
            <a:off x="4572000" y="1556792"/>
            <a:ext cx="4176464"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государственных внебюджетных фондов российской Федерации</a:t>
            </a:r>
          </a:p>
          <a:p>
            <a:pPr algn="ctr"/>
            <a:r>
              <a:rPr lang="ru-RU" sz="1200" dirty="0" smtClean="0">
                <a:solidFill>
                  <a:schemeClr val="tx1"/>
                </a:solidFill>
              </a:rPr>
              <a:t>(Пенсионный фонд, Федеральный фонд обязательного медицинского страхования, Фонд социального страхования)</a:t>
            </a:r>
            <a:endParaRPr lang="ru-RU" sz="1200" dirty="0"/>
          </a:p>
        </p:txBody>
      </p:sp>
      <p:sp>
        <p:nvSpPr>
          <p:cNvPr id="17" name="Прямоугольник 16"/>
          <p:cNvSpPr/>
          <p:nvPr/>
        </p:nvSpPr>
        <p:spPr>
          <a:xfrm>
            <a:off x="179512" y="3212976"/>
            <a:ext cx="6480720" cy="1656184"/>
          </a:xfrm>
          <a:prstGeom prst="rect">
            <a:avLst/>
          </a:prstGeom>
          <a:solidFill>
            <a:schemeClr val="accent1">
              <a:lumMod val="20000"/>
              <a:lumOff val="8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179512" y="3140968"/>
            <a:ext cx="6480720" cy="461665"/>
          </a:xfrm>
          <a:prstGeom prst="rect">
            <a:avLst/>
          </a:prstGeom>
          <a:noFill/>
        </p:spPr>
        <p:txBody>
          <a:bodyPr wrap="square" rtlCol="0">
            <a:spAutoFit/>
          </a:bodyPr>
          <a:lstStyle/>
          <a:p>
            <a:pPr algn="ctr"/>
            <a:r>
              <a:rPr lang="ru-RU" sz="2400" dirty="0" smtClean="0">
                <a:solidFill>
                  <a:srgbClr val="002060"/>
                </a:solidFill>
              </a:rPr>
              <a:t>Субъекты Российской Федерации</a:t>
            </a:r>
            <a:endParaRPr lang="ru-RU" sz="2400" dirty="0">
              <a:solidFill>
                <a:srgbClr val="002060"/>
              </a:solidFill>
            </a:endParaRPr>
          </a:p>
        </p:txBody>
      </p:sp>
      <p:sp>
        <p:nvSpPr>
          <p:cNvPr id="22" name="Скругленный прямоугольник 21"/>
          <p:cNvSpPr/>
          <p:nvPr/>
        </p:nvSpPr>
        <p:spPr>
          <a:xfrm>
            <a:off x="179512" y="3573016"/>
            <a:ext cx="3096344" cy="1224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республик, областей, краев, автономной области, автономных округов</a:t>
            </a:r>
            <a:endParaRPr lang="ru-RU" dirty="0">
              <a:solidFill>
                <a:schemeClr val="tx1"/>
              </a:solidFill>
            </a:endParaRPr>
          </a:p>
        </p:txBody>
      </p:sp>
      <p:sp>
        <p:nvSpPr>
          <p:cNvPr id="23" name="Скругленный прямоугольник 22"/>
          <p:cNvSpPr/>
          <p:nvPr/>
        </p:nvSpPr>
        <p:spPr>
          <a:xfrm>
            <a:off x="3419872" y="3573016"/>
            <a:ext cx="3096344" cy="1224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трех городов федерального значения (Москвы, Санкт-Петербурга и Севастополя)</a:t>
            </a:r>
            <a:endParaRPr lang="ru-RU" dirty="0">
              <a:solidFill>
                <a:schemeClr val="tx1"/>
              </a:solidFill>
            </a:endParaRPr>
          </a:p>
        </p:txBody>
      </p:sp>
      <p:sp>
        <p:nvSpPr>
          <p:cNvPr id="24" name="Скругленный прямоугольник 23"/>
          <p:cNvSpPr/>
          <p:nvPr/>
        </p:nvSpPr>
        <p:spPr>
          <a:xfrm>
            <a:off x="6732240" y="3212976"/>
            <a:ext cx="2160240" cy="1656184"/>
          </a:xfrm>
          <a:prstGeom prst="roundRect">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территориальных фондов обязательного медицинского страхования</a:t>
            </a:r>
            <a:endParaRPr lang="ru-RU" dirty="0">
              <a:solidFill>
                <a:schemeClr val="tx1"/>
              </a:solidFill>
            </a:endParaRPr>
          </a:p>
        </p:txBody>
      </p:sp>
      <p:sp>
        <p:nvSpPr>
          <p:cNvPr id="25" name="Прямоугольник 24"/>
          <p:cNvSpPr/>
          <p:nvPr/>
        </p:nvSpPr>
        <p:spPr>
          <a:xfrm>
            <a:off x="179512" y="4941168"/>
            <a:ext cx="8640960" cy="1800200"/>
          </a:xfrm>
          <a:prstGeom prst="rect">
            <a:avLst/>
          </a:prstGeom>
          <a:solidFill>
            <a:schemeClr val="accent1">
              <a:lumMod val="20000"/>
              <a:lumOff val="8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TextBox 25"/>
          <p:cNvSpPr txBox="1"/>
          <p:nvPr/>
        </p:nvSpPr>
        <p:spPr>
          <a:xfrm>
            <a:off x="179512" y="4941168"/>
            <a:ext cx="8640960" cy="400110"/>
          </a:xfrm>
          <a:prstGeom prst="rect">
            <a:avLst/>
          </a:prstGeom>
          <a:noFill/>
        </p:spPr>
        <p:txBody>
          <a:bodyPr wrap="square" rtlCol="0">
            <a:spAutoFit/>
          </a:bodyPr>
          <a:lstStyle/>
          <a:p>
            <a:pPr algn="ctr"/>
            <a:r>
              <a:rPr lang="ru-RU" sz="2000" dirty="0" smtClean="0">
                <a:solidFill>
                  <a:srgbClr val="002060"/>
                </a:solidFill>
              </a:rPr>
              <a:t>Местное самоуправление</a:t>
            </a:r>
            <a:endParaRPr lang="ru-RU" sz="2000" dirty="0">
              <a:solidFill>
                <a:srgbClr val="002060"/>
              </a:solidFill>
            </a:endParaRPr>
          </a:p>
        </p:txBody>
      </p:sp>
      <p:sp>
        <p:nvSpPr>
          <p:cNvPr id="27" name="Скругленный прямоугольник 26"/>
          <p:cNvSpPr/>
          <p:nvPr/>
        </p:nvSpPr>
        <p:spPr>
          <a:xfrm>
            <a:off x="179512" y="5301208"/>
            <a:ext cx="1925928"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муниципальных районов</a:t>
            </a:r>
            <a:endParaRPr lang="ru-RU" dirty="0">
              <a:solidFill>
                <a:schemeClr val="tx1"/>
              </a:solidFill>
            </a:endParaRPr>
          </a:p>
        </p:txBody>
      </p:sp>
      <p:sp>
        <p:nvSpPr>
          <p:cNvPr id="28" name="Скругленный прямоугольник 27"/>
          <p:cNvSpPr/>
          <p:nvPr/>
        </p:nvSpPr>
        <p:spPr>
          <a:xfrm>
            <a:off x="2195736" y="5301208"/>
            <a:ext cx="1800200"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поселений: </a:t>
            </a:r>
          </a:p>
          <a:p>
            <a:pPr algn="ctr">
              <a:buFontTx/>
              <a:buChar char="-"/>
            </a:pPr>
            <a:r>
              <a:rPr lang="ru-RU" dirty="0" smtClean="0">
                <a:solidFill>
                  <a:schemeClr val="tx1"/>
                </a:solidFill>
              </a:rPr>
              <a:t>Городских</a:t>
            </a:r>
          </a:p>
          <a:p>
            <a:pPr algn="ctr">
              <a:buFontTx/>
              <a:buChar char="-"/>
            </a:pPr>
            <a:r>
              <a:rPr lang="ru-RU" dirty="0" smtClean="0">
                <a:solidFill>
                  <a:schemeClr val="tx1"/>
                </a:solidFill>
              </a:rPr>
              <a:t>сельских</a:t>
            </a:r>
            <a:endParaRPr lang="ru-RU" dirty="0">
              <a:solidFill>
                <a:schemeClr val="tx1"/>
              </a:solidFill>
            </a:endParaRPr>
          </a:p>
        </p:txBody>
      </p:sp>
      <p:sp>
        <p:nvSpPr>
          <p:cNvPr id="29" name="Скругленный прямоугольник 28"/>
          <p:cNvSpPr/>
          <p:nvPr/>
        </p:nvSpPr>
        <p:spPr>
          <a:xfrm>
            <a:off x="4067944" y="5301208"/>
            <a:ext cx="194421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городских округов</a:t>
            </a:r>
            <a:endParaRPr lang="ru-RU" dirty="0">
              <a:solidFill>
                <a:schemeClr val="tx1"/>
              </a:solidFill>
            </a:endParaRPr>
          </a:p>
        </p:txBody>
      </p:sp>
      <p:sp>
        <p:nvSpPr>
          <p:cNvPr id="30" name="Скругленный прямоугольник 29"/>
          <p:cNvSpPr/>
          <p:nvPr/>
        </p:nvSpPr>
        <p:spPr>
          <a:xfrm>
            <a:off x="6084168" y="5301208"/>
            <a:ext cx="266429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внутригородских муниципальных образований городов федерального значения</a:t>
            </a:r>
            <a:endParaRPr lang="ru-RU" dirty="0">
              <a:solidFill>
                <a:schemeClr val="tx1"/>
              </a:solidFill>
            </a:endParaRPr>
          </a:p>
        </p:txBody>
      </p:sp>
      <p:sp>
        <p:nvSpPr>
          <p:cNvPr id="31" name="Номер слайда 30"/>
          <p:cNvSpPr>
            <a:spLocks noGrp="1"/>
          </p:cNvSpPr>
          <p:nvPr>
            <p:ph type="sldNum" sz="quarter" idx="12"/>
          </p:nvPr>
        </p:nvSpPr>
        <p:spPr/>
        <p:txBody>
          <a:bodyPr/>
          <a:lstStyle/>
          <a:p>
            <a:fld id="{755BFA3A-DD53-4A4B-AFCA-F591FFEBCE99}" type="slidenum">
              <a:rPr lang="ru-RU" smtClean="0"/>
              <a:pPr/>
              <a:t>3</a:t>
            </a:fld>
            <a:endParaRPr lang="ru-RU" dirty="0"/>
          </a:p>
        </p:txBody>
      </p:sp>
      <p:sp>
        <p:nvSpPr>
          <p:cNvPr id="36" name="Заголовок 1"/>
          <p:cNvSpPr txBox="1">
            <a:spLocks/>
          </p:cNvSpPr>
          <p:nvPr/>
        </p:nvSpPr>
        <p:spPr>
          <a:xfrm>
            <a:off x="395536" y="0"/>
            <a:ext cx="8229600" cy="612304"/>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noProof="0" dirty="0" smtClean="0">
                <a:solidFill>
                  <a:schemeClr val="tx2"/>
                </a:solidFill>
                <a:latin typeface="+mj-lt"/>
                <a:ea typeface="+mj-ea"/>
                <a:cs typeface="+mj-cs"/>
              </a:rPr>
              <a:t>Структура бюджетной системы Российской Федерации </a:t>
            </a:r>
            <a:endParaRPr kumimoji="0" lang="ru-RU"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Autofit/>
          </a:bodyPr>
          <a:lstStyle/>
          <a:p>
            <a:pPr algn="ctr"/>
            <a:r>
              <a:rPr lang="ru-RU" sz="2400" dirty="0" smtClean="0"/>
              <a:t>МП "Развитие физической культуры и спорта в Никольском муниципальном районе на 2020-2025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30</a:t>
            </a:fld>
            <a:endParaRPr lang="ru-RU"/>
          </a:p>
        </p:txBody>
      </p:sp>
      <p:sp>
        <p:nvSpPr>
          <p:cNvPr id="4" name="Прямоугольник 3"/>
          <p:cNvSpPr/>
          <p:nvPr/>
        </p:nvSpPr>
        <p:spPr>
          <a:xfrm>
            <a:off x="179512" y="980728"/>
            <a:ext cx="6840760" cy="523220"/>
          </a:xfrm>
          <a:prstGeom prst="rect">
            <a:avLst/>
          </a:prstGeom>
        </p:spPr>
        <p:txBody>
          <a:bodyPr wrap="square">
            <a:spAutoFit/>
          </a:bodyPr>
          <a:lstStyle/>
          <a:p>
            <a:pPr marL="18288" algn="just"/>
            <a:r>
              <a:rPr lang="ru-RU" sz="1200" b="1" i="1" dirty="0" smtClean="0">
                <a:latin typeface="Times New Roman" pitchFamily="18" charset="0"/>
                <a:cs typeface="Times New Roman" pitchFamily="18" charset="0"/>
              </a:rPr>
              <a:t>     ЦЕЛЬ МУНИЦИПАЛЬНОЙ ПРОГРАММЫ </a:t>
            </a:r>
            <a:r>
              <a:rPr lang="ru-RU" sz="1400" b="1"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обеспечение развития физической культуры и спорта на территории Никольского муниципального района.</a:t>
            </a:r>
            <a:endParaRPr lang="ru" sz="1050" dirty="0" smtClean="0">
              <a:latin typeface="Times New Roman" pitchFamily="18" charset="0"/>
              <a:cs typeface="Times New Roman" pitchFamily="18" charset="0"/>
            </a:endParaRPr>
          </a:p>
        </p:txBody>
      </p:sp>
      <p:pic>
        <p:nvPicPr>
          <p:cNvPr id="68610" name="Picture 2" descr="C:\Documents and Settings\Е.Н.Баданина.K14\Рабочий стол\1570605376_sport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6296" y="1124744"/>
            <a:ext cx="1718402" cy="1368152"/>
          </a:xfrm>
          <a:prstGeom prst="rect">
            <a:avLst/>
          </a:prstGeom>
          <a:noFill/>
        </p:spPr>
      </p:pic>
      <p:graphicFrame>
        <p:nvGraphicFramePr>
          <p:cNvPr id="6" name="Содержимое 5"/>
          <p:cNvGraphicFramePr>
            <a:graphicFrameLocks/>
          </p:cNvGraphicFramePr>
          <p:nvPr/>
        </p:nvGraphicFramePr>
        <p:xfrm>
          <a:off x="-396552" y="2780928"/>
          <a:ext cx="9540552" cy="2871341"/>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179512" y="1484784"/>
            <a:ext cx="6984776" cy="1231106"/>
          </a:xfrm>
          <a:prstGeom prst="rect">
            <a:avLst/>
          </a:prstGeom>
        </p:spPr>
        <p:txBody>
          <a:bodyPr wrap="square">
            <a:spAutoFit/>
          </a:bodyPr>
          <a:lstStyle/>
          <a:p>
            <a:pPr algn="just"/>
            <a:r>
              <a:rPr lang="ru" sz="1400" dirty="0" smtClean="0">
                <a:latin typeface="Times New Roman" pitchFamily="18" charset="0"/>
                <a:cs typeface="Times New Roman" pitchFamily="18" charset="0"/>
              </a:rPr>
              <a:t>     </a:t>
            </a:r>
            <a:r>
              <a:rPr lang="ru" sz="1200" dirty="0" smtClean="0">
                <a:latin typeface="Times New Roman" pitchFamily="18" charset="0"/>
                <a:cs typeface="Times New Roman" pitchFamily="18" charset="0"/>
              </a:rPr>
              <a:t>В рамках программы  на 2020-2022 годы предусматривается реализация  комплексных, массовых и направленных на популяризацию физической культуры  и здорового образа жизни, развитие ветеранского спортивного движения, проведение Всероссийского физкультурно-спортивного комплекса "ГТО", совершенствование системы подготовки спортивного резерва  и материально-технической базы физической культуры и спорта.</a:t>
            </a:r>
            <a:r>
              <a:rPr lang="ru-RU" sz="1200" dirty="0" smtClean="0">
                <a:latin typeface="Times New Roman" pitchFamily="18" charset="0"/>
                <a:cs typeface="Times New Roman" pitchFamily="18" charset="0"/>
              </a:rPr>
              <a:t> Всего в рамках муниципальной программы на 2021 год утверждены расходы  в сумме 7052,0 тыс. рублей, на 2022 год- 6836,5 тыс. рублей, на 2023 год – 6921,0 тыс. рублей..</a:t>
            </a:r>
            <a:endParaRPr lang="ru-RU" sz="1200" dirty="0"/>
          </a:p>
        </p:txBody>
      </p:sp>
      <p:sp>
        <p:nvSpPr>
          <p:cNvPr id="11" name="Прямоугольник 10"/>
          <p:cNvSpPr/>
          <p:nvPr/>
        </p:nvSpPr>
        <p:spPr>
          <a:xfrm>
            <a:off x="8172400" y="4725144"/>
            <a:ext cx="774571" cy="261610"/>
          </a:xfrm>
          <a:prstGeom prst="rect">
            <a:avLst/>
          </a:prstGeom>
        </p:spPr>
        <p:txBody>
          <a:bodyPr wrap="none">
            <a:spAutoFit/>
          </a:bodyPr>
          <a:lstStyle/>
          <a:p>
            <a:r>
              <a:rPr lang="ru-RU" sz="1100" b="1" dirty="0" smtClean="0"/>
              <a:t>Тыс.  руб.</a:t>
            </a:r>
            <a:endParaRPr lang="ru-RU" sz="1100" b="1" dirty="0"/>
          </a:p>
        </p:txBody>
      </p:sp>
      <p:pic>
        <p:nvPicPr>
          <p:cNvPr id="1027" name="Picture 3" descr="D:\Мои документы\КРАСИКОВА ОЛЯ\ИСПОЛНЕНИЕ БЮДЖЕТА 2020\ФОТО\фок\хоккейный корт.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1840" y="5157192"/>
            <a:ext cx="2520280" cy="1700808"/>
          </a:xfrm>
          <a:prstGeom prst="rect">
            <a:avLst/>
          </a:prstGeom>
          <a:noFill/>
          <a:effectLst>
            <a:softEdge rad="127000"/>
          </a:effectLst>
        </p:spPr>
      </p:pic>
      <p:pic>
        <p:nvPicPr>
          <p:cNvPr id="1029" name="Picture 5" descr="C:\Documents and Settings\Е.Н.Баданина.K14\Рабочий стол\mBFsP1ebDw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4168" y="5157192"/>
            <a:ext cx="2744534" cy="1559916"/>
          </a:xfrm>
          <a:prstGeom prst="rect">
            <a:avLst/>
          </a:prstGeom>
          <a:noFill/>
          <a:effectLst>
            <a:softEdge rad="127000"/>
          </a:effectLst>
        </p:spPr>
      </p:pic>
      <p:pic>
        <p:nvPicPr>
          <p:cNvPr id="1031" name="Picture 7" descr="C:\Documents and Settings\Е.Н.Баданина.K14\Рабочий стол\2jj94BQ6H-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7584" y="5141592"/>
            <a:ext cx="2016224" cy="1716408"/>
          </a:xfrm>
          <a:prstGeom prst="rect">
            <a:avLst/>
          </a:prstGeom>
          <a:noFill/>
          <a:effectLst>
            <a:softEdge rad="1270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C:\Documents and Settings\Е.Н.Баданина.K14\Рабочий стол\unname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692696"/>
            <a:ext cx="1872208" cy="1008112"/>
          </a:xfrm>
          <a:prstGeom prst="rect">
            <a:avLst/>
          </a:prstGeom>
          <a:noFill/>
        </p:spPr>
      </p:pic>
      <p:sp>
        <p:nvSpPr>
          <p:cNvPr id="2" name="Заголовок 1"/>
          <p:cNvSpPr>
            <a:spLocks noGrp="1"/>
          </p:cNvSpPr>
          <p:nvPr>
            <p:ph type="title"/>
          </p:nvPr>
        </p:nvSpPr>
        <p:spPr>
          <a:xfrm>
            <a:off x="467544" y="0"/>
            <a:ext cx="8229600" cy="836712"/>
          </a:xfrm>
        </p:spPr>
        <p:txBody>
          <a:bodyPr>
            <a:noAutofit/>
          </a:bodyPr>
          <a:lstStyle/>
          <a:p>
            <a:pPr algn="ctr"/>
            <a:r>
              <a:rPr lang="ru-RU" sz="2400" dirty="0" smtClean="0"/>
              <a:t>МП "Социальная поддержка граждан Никольского муниципального района на 2020-2025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31</a:t>
            </a:fld>
            <a:endParaRPr lang="ru-RU"/>
          </a:p>
        </p:txBody>
      </p:sp>
      <p:sp>
        <p:nvSpPr>
          <p:cNvPr id="4" name="Прямоугольник 3"/>
          <p:cNvSpPr/>
          <p:nvPr/>
        </p:nvSpPr>
        <p:spPr>
          <a:xfrm>
            <a:off x="2123728" y="1124744"/>
            <a:ext cx="7344816" cy="523220"/>
          </a:xfrm>
          <a:prstGeom prst="rect">
            <a:avLst/>
          </a:prstGeom>
        </p:spPr>
        <p:txBody>
          <a:bodyPr wrap="square">
            <a:spAutoFit/>
          </a:bodyPr>
          <a:lstStyle/>
          <a:p>
            <a:pPr marL="18288"/>
            <a:r>
              <a:rPr lang="ru-RU" sz="1400" b="1" i="1" dirty="0" smtClean="0">
                <a:latin typeface="Times New Roman" pitchFamily="18" charset="0"/>
                <a:cs typeface="Times New Roman" pitchFamily="18" charset="0"/>
              </a:rPr>
              <a:t>ЦЕЛЬ МУНИЦИПАЛЬНОЙ ПРОГРАММЫ -  </a:t>
            </a:r>
            <a:r>
              <a:rPr lang="ru-RU" sz="1400" dirty="0" smtClean="0">
                <a:latin typeface="Times New Roman" pitchFamily="18" charset="0"/>
                <a:cs typeface="Times New Roman" pitchFamily="18" charset="0"/>
              </a:rPr>
              <a:t>создание условий для развития системы социальной защиты населения в Никольском муниципальном районе.</a:t>
            </a:r>
            <a:r>
              <a:rPr lang="ru" sz="1400" b="1" i="1" dirty="0" smtClean="0">
                <a:latin typeface="Times New Roman" pitchFamily="18" charset="0"/>
                <a:cs typeface="Times New Roman" pitchFamily="18" charset="0"/>
              </a:rPr>
              <a:t> </a:t>
            </a:r>
            <a:endParaRPr lang="ru-RU" sz="1400" b="1" i="1" dirty="0" smtClean="0"/>
          </a:p>
        </p:txBody>
      </p:sp>
      <p:graphicFrame>
        <p:nvGraphicFramePr>
          <p:cNvPr id="6" name="Диаграмма 5"/>
          <p:cNvGraphicFramePr/>
          <p:nvPr/>
        </p:nvGraphicFramePr>
        <p:xfrm>
          <a:off x="179512" y="4221088"/>
          <a:ext cx="8640960" cy="2952328"/>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179512" y="1628800"/>
            <a:ext cx="5760640" cy="1569660"/>
          </a:xfrm>
          <a:prstGeom prst="rect">
            <a:avLst/>
          </a:prstGeom>
        </p:spPr>
        <p:txBody>
          <a:bodyPr wrap="square">
            <a:spAutoFit/>
          </a:bodyPr>
          <a:lstStyle/>
          <a:p>
            <a:pPr algn="just"/>
            <a:r>
              <a:rPr lang="ru-RU" sz="1200" dirty="0" smtClean="0">
                <a:latin typeface="Times New Roman" pitchFamily="18" charset="0"/>
                <a:cs typeface="Times New Roman" pitchFamily="18" charset="0"/>
              </a:rPr>
              <a:t>    В рамках муниципальной программы планируется реализация следующих мероприятий: выплата ЕДК отдельным категориям граждан на оплату ЖКУ; ЕДВ  взамен предоставления земельного участка; доплата к пенсии лицам, замещавшим муниципальные должности; выплаты лицам, имеющим звание "Почетный гражданин Никольского района"; мероприятия по оздоровлению детей и их временному трудоустройству.</a:t>
            </a:r>
          </a:p>
          <a:p>
            <a:pPr algn="just"/>
            <a:r>
              <a:rPr lang="ru-RU" sz="1200" dirty="0" smtClean="0">
                <a:latin typeface="Times New Roman" pitchFamily="18" charset="0"/>
                <a:cs typeface="Times New Roman" pitchFamily="18" charset="0"/>
              </a:rPr>
              <a:t>   Кроме того, муниципальной программой предусмотрены средства на содержание органа по опеке и попечительству и МБУ "ДОЛ им. А.Я.Яшина". </a:t>
            </a:r>
          </a:p>
        </p:txBody>
      </p:sp>
      <p:sp>
        <p:nvSpPr>
          <p:cNvPr id="9" name="Прямоугольник 8"/>
          <p:cNvSpPr/>
          <p:nvPr/>
        </p:nvSpPr>
        <p:spPr>
          <a:xfrm>
            <a:off x="107504" y="3212976"/>
            <a:ext cx="5688632" cy="738664"/>
          </a:xfrm>
          <a:prstGeom prst="rect">
            <a:avLst/>
          </a:prstGeom>
        </p:spPr>
        <p:txBody>
          <a:bodyPr wrap="square">
            <a:spAutoFit/>
          </a:bodyPr>
          <a:lstStyle/>
          <a:p>
            <a:pPr algn="just"/>
            <a:r>
              <a:rPr lang="ru-RU" sz="1400" dirty="0" smtClean="0">
                <a:latin typeface="Times New Roman" pitchFamily="18" charset="0"/>
                <a:cs typeface="Times New Roman" pitchFamily="18" charset="0"/>
              </a:rPr>
              <a:t>    На реализацию муниципальной программы на 2021 год предусмотрено 28534,5 тыс. рублей, на 2022 год  - 28553,8  тыс. рублей, на 2023 год  -28525,1 тыс. рублей.</a:t>
            </a:r>
            <a:endParaRPr lang="ru-RU" sz="1400" dirty="0">
              <a:latin typeface="Times New Roman" pitchFamily="18" charset="0"/>
              <a:cs typeface="Times New Roman" pitchFamily="18" charset="0"/>
            </a:endParaRPr>
          </a:p>
        </p:txBody>
      </p:sp>
      <p:pic>
        <p:nvPicPr>
          <p:cNvPr id="2051" name="Picture 3" descr="D:\Мои документы\КРАСИКОВА ОЛЯ\ИСПОЛНЕНИЕ БЮДЖЕТА 2020\ФОТО\зем сертиф\Копия _Uyo4e_on7I.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2159" y="1700808"/>
            <a:ext cx="3101159" cy="2448272"/>
          </a:xfrm>
          <a:prstGeom prst="rect">
            <a:avLst/>
          </a:prstGeom>
          <a:noFill/>
          <a:effectLst>
            <a:softEdge rad="1270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Documents and Settings\Е.Н.Баданина.K14\Рабочий стол\iSdcSC.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288" y="908720"/>
            <a:ext cx="1823864" cy="1728192"/>
          </a:xfrm>
          <a:prstGeom prst="rect">
            <a:avLst/>
          </a:prstGeom>
          <a:noFill/>
        </p:spPr>
      </p:pic>
      <p:sp>
        <p:nvSpPr>
          <p:cNvPr id="2" name="Заголовок 1"/>
          <p:cNvSpPr>
            <a:spLocks noGrp="1"/>
          </p:cNvSpPr>
          <p:nvPr>
            <p:ph type="title"/>
          </p:nvPr>
        </p:nvSpPr>
        <p:spPr>
          <a:xfrm>
            <a:off x="323528" y="0"/>
            <a:ext cx="8676456" cy="752128"/>
          </a:xfrm>
        </p:spPr>
        <p:txBody>
          <a:bodyPr>
            <a:noAutofit/>
          </a:bodyPr>
          <a:lstStyle/>
          <a:p>
            <a:pPr algn="ctr"/>
            <a:r>
              <a:rPr lang="ru-RU" sz="2400" dirty="0" smtClean="0"/>
              <a:t>МП "Развитие сферы культуры и архивного дела Никольского муниципального района на 2020-2025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32</a:t>
            </a:fld>
            <a:endParaRPr lang="ru-RU" dirty="0"/>
          </a:p>
        </p:txBody>
      </p:sp>
      <p:sp>
        <p:nvSpPr>
          <p:cNvPr id="5" name="Прямоугольник 4"/>
          <p:cNvSpPr/>
          <p:nvPr/>
        </p:nvSpPr>
        <p:spPr>
          <a:xfrm>
            <a:off x="179512" y="908720"/>
            <a:ext cx="6840760" cy="954107"/>
          </a:xfrm>
          <a:prstGeom prst="rect">
            <a:avLst/>
          </a:prstGeom>
        </p:spPr>
        <p:txBody>
          <a:bodyPr wrap="square">
            <a:spAutoFit/>
          </a:bodyPr>
          <a:lstStyle/>
          <a:p>
            <a:pPr marL="18288" algn="just"/>
            <a:r>
              <a:rPr lang="ru-RU" sz="1400" b="1" i="1" dirty="0" smtClean="0">
                <a:solidFill>
                  <a:schemeClr val="accent1">
                    <a:lumMod val="50000"/>
                  </a:schemeClr>
                </a:solidFill>
                <a:latin typeface="Times New Roman" pitchFamily="18" charset="0"/>
                <a:cs typeface="Times New Roman" pitchFamily="18" charset="0"/>
              </a:rPr>
              <a:t>    </a:t>
            </a:r>
            <a:r>
              <a:rPr lang="en-US" sz="1400" b="1" i="1" dirty="0" smtClean="0">
                <a:solidFill>
                  <a:schemeClr val="accent1">
                    <a:lumMod val="50000"/>
                  </a:schemeClr>
                </a:solidFill>
                <a:latin typeface="Times New Roman" pitchFamily="18" charset="0"/>
                <a:cs typeface="Times New Roman" pitchFamily="18" charset="0"/>
              </a:rPr>
              <a:t>  </a:t>
            </a:r>
            <a:r>
              <a:rPr lang="ru-RU" sz="1400" b="1" i="1" dirty="0" smtClean="0">
                <a:solidFill>
                  <a:schemeClr val="accent1">
                    <a:lumMod val="50000"/>
                  </a:schemeClr>
                </a:solidFill>
                <a:latin typeface="Times New Roman" pitchFamily="18" charset="0"/>
                <a:cs typeface="Times New Roman" pitchFamily="18" charset="0"/>
              </a:rPr>
              <a:t>ЦЕЛЬ МУНИЦИПАЛЬНОЙ ПРОГРАММЫ  -  </a:t>
            </a:r>
            <a:r>
              <a:rPr lang="ru-RU" sz="1400" dirty="0" smtClean="0">
                <a:latin typeface="Times New Roman" pitchFamily="18" charset="0"/>
                <a:cs typeface="Times New Roman" pitchFamily="18" charset="0"/>
              </a:rPr>
              <a:t>сохранение и развитие культурного потенциала, обеспечение процесса воспроизводства культурных ценностей, создание правовой, организационной, финансово-экономической основы развития культуры Никольского муниципального района.</a:t>
            </a:r>
          </a:p>
        </p:txBody>
      </p:sp>
      <p:sp>
        <p:nvSpPr>
          <p:cNvPr id="23554" name="AutoShape 2" descr="https://sun9-56.userapi.com/c857336/v857336926/51d05/PKvhaRv0rkQ.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57" name="Rectangle 1"/>
          <p:cNvSpPr>
            <a:spLocks noChangeArrowheads="1"/>
          </p:cNvSpPr>
          <p:nvPr/>
        </p:nvSpPr>
        <p:spPr bwMode="auto">
          <a:xfrm>
            <a:off x="4355976" y="2564904"/>
            <a:ext cx="4536504"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300" dirty="0" smtClean="0">
                <a:solidFill>
                  <a:srgbClr val="000000"/>
                </a:solidFill>
                <a:latin typeface="Times New Roman" pitchFamily="18" charset="0"/>
                <a:cs typeface="Times New Roman" pitchFamily="18" charset="0"/>
              </a:rPr>
              <a:t>     Муниципальной программой утверждены расходы на осуществление деятельности и проведение мероприятий МБУК "РДК Никольского муниципального района", МБУК "Информационно-методический центр культуры и туризма Никольского муниципального района", </a:t>
            </a:r>
            <a:r>
              <a:rPr lang="ru-RU" sz="1300" dirty="0" smtClean="0">
                <a:latin typeface="Times New Roman" pitchFamily="18" charset="0"/>
                <a:cs typeface="Times New Roman" pitchFamily="18" charset="0"/>
              </a:rPr>
              <a:t>филиал "Центр традиционной народной культуры», МКУК</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"МЦБС", МБУ ДО "Никольская детская школа искусств",  МБУК "Историко-мемориальный музей А.Я.Яшина Никольского муниципального района", МКУ  "Центр бюджетного учёта и отчётности Никольского муниципального района», архивного отдела администрации Никольского муниципального района.</a:t>
            </a:r>
          </a:p>
        </p:txBody>
      </p:sp>
      <p:sp>
        <p:nvSpPr>
          <p:cNvPr id="11" name="Прямоугольник 10"/>
          <p:cNvSpPr/>
          <p:nvPr/>
        </p:nvSpPr>
        <p:spPr>
          <a:xfrm>
            <a:off x="3635896" y="5301208"/>
            <a:ext cx="5112568" cy="954107"/>
          </a:xfrm>
          <a:prstGeom prst="rect">
            <a:avLst/>
          </a:prstGeom>
        </p:spPr>
        <p:txBody>
          <a:bodyPr wrap="square">
            <a:spAutoFit/>
          </a:bodyPr>
          <a:lstStyle/>
          <a:p>
            <a:pPr algn="just"/>
            <a:r>
              <a:rPr lang="ru-RU" sz="1400" dirty="0" smtClean="0">
                <a:latin typeface="Times New Roman" pitchFamily="18" charset="0"/>
                <a:cs typeface="Times New Roman" pitchFamily="18" charset="0"/>
              </a:rPr>
              <a:t>    Всего на реализацию муниципальной программы в проекте районного бюджета утверждены расходы в сумме на 2021 год – 50034,3 тыс. руб.,  на 2022 год – 50669,3 тыс. руб., на 2023 год – 51304,3 тыс. руб.</a:t>
            </a:r>
            <a:endParaRPr lang="ru-RU" sz="1400" dirty="0"/>
          </a:p>
        </p:txBody>
      </p:sp>
      <p:pic>
        <p:nvPicPr>
          <p:cNvPr id="3074" name="Picture 2" descr="D:\Мои документы\КРАСИКОВА ОЛЯ\ИСПОЛНЕНИЕ БЮДЖЕТА 2020\ФОТО\культура\1Yq9oR3t3E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592" y="1988840"/>
            <a:ext cx="3384376" cy="2232248"/>
          </a:xfrm>
          <a:prstGeom prst="rect">
            <a:avLst/>
          </a:prstGeom>
          <a:noFill/>
          <a:effectLst>
            <a:softEdge rad="127000"/>
          </a:effectLst>
        </p:spPr>
      </p:pic>
      <p:pic>
        <p:nvPicPr>
          <p:cNvPr id="3076" name="Picture 4" descr="D:\Мои документы\КРАСИКОВА ОЛЯ\ИСПОЛНЕНИЕ БЮДЖЕТА 2020\ФОТО\культура\кружево.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512" y="4293096"/>
            <a:ext cx="3240360" cy="2358277"/>
          </a:xfrm>
          <a:prstGeom prst="rect">
            <a:avLst/>
          </a:prstGeom>
          <a:noFill/>
          <a:effectLst>
            <a:softEdge rad="1270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683568" y="0"/>
            <a:ext cx="8229600" cy="836712"/>
          </a:xfrm>
        </p:spPr>
        <p:txBody>
          <a:bodyPr>
            <a:noAutofit/>
          </a:bodyPr>
          <a:lstStyle/>
          <a:p>
            <a:pPr algn="ctr"/>
            <a:r>
              <a:rPr lang="ru-RU" sz="2400" dirty="0" smtClean="0"/>
              <a:t>МП "Развитие сферы культуры Никольского муниципального района на 2020-2025 годы", тыс.руб.</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33</a:t>
            </a:fld>
            <a:endParaRPr lang="ru-RU"/>
          </a:p>
        </p:txBody>
      </p:sp>
      <p:graphicFrame>
        <p:nvGraphicFramePr>
          <p:cNvPr id="4" name="Диаграмма 3"/>
          <p:cNvGraphicFramePr/>
          <p:nvPr/>
        </p:nvGraphicFramePr>
        <p:xfrm>
          <a:off x="5652120" y="764704"/>
          <a:ext cx="3736508"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5868144" y="3573016"/>
          <a:ext cx="3520484" cy="3486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684584" y="1124744"/>
          <a:ext cx="6912768" cy="57332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C:\Documents and Settings\Е.Н.Баданина.K14\Рабочий стол\scale_1200.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80312" y="404664"/>
            <a:ext cx="1763688" cy="1368152"/>
          </a:xfrm>
          <a:prstGeom prst="rect">
            <a:avLst/>
          </a:prstGeom>
          <a:noFill/>
        </p:spPr>
      </p:pic>
      <p:sp>
        <p:nvSpPr>
          <p:cNvPr id="5" name="Заголовок 1"/>
          <p:cNvSpPr>
            <a:spLocks noGrp="1"/>
          </p:cNvSpPr>
          <p:nvPr>
            <p:ph type="title"/>
          </p:nvPr>
        </p:nvSpPr>
        <p:spPr>
          <a:xfrm>
            <a:off x="467544" y="0"/>
            <a:ext cx="8229600" cy="764704"/>
          </a:xfrm>
        </p:spPr>
        <p:txBody>
          <a:bodyPr>
            <a:normAutofit fontScale="90000"/>
          </a:bodyPr>
          <a:lstStyle/>
          <a:p>
            <a:pPr algn="ctr"/>
            <a:r>
              <a:rPr lang="ru-RU" sz="2400" dirty="0" smtClean="0"/>
              <a:t>МП "Развитие образования Никольского муниципального района на 2020-2025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34</a:t>
            </a:fld>
            <a:endParaRPr lang="ru-RU"/>
          </a:p>
        </p:txBody>
      </p:sp>
      <p:sp>
        <p:nvSpPr>
          <p:cNvPr id="4" name="Прямоугольник 3"/>
          <p:cNvSpPr/>
          <p:nvPr/>
        </p:nvSpPr>
        <p:spPr>
          <a:xfrm>
            <a:off x="467544" y="1052736"/>
            <a:ext cx="7056784" cy="648072"/>
          </a:xfrm>
          <a:prstGeom prst="rect">
            <a:avLst/>
          </a:prstGeom>
        </p:spPr>
        <p:txBody>
          <a:bodyPr lIns="0" tIns="0" rIns="0" bIns="0">
            <a:noAutofit/>
          </a:bodyPr>
          <a:lstStyle/>
          <a:p>
            <a:pPr marL="18288" indent="0"/>
            <a:r>
              <a:rPr lang="ru" sz="1400" b="1" i="1" dirty="0" smtClean="0">
                <a:solidFill>
                  <a:schemeClr val="accent1">
                    <a:lumMod val="50000"/>
                  </a:schemeClr>
                </a:solidFill>
              </a:rPr>
              <a:t>   </a:t>
            </a:r>
            <a:r>
              <a:rPr lang="ru" sz="1200" b="1" i="1" dirty="0" smtClean="0">
                <a:solidFill>
                  <a:schemeClr val="accent1">
                    <a:lumMod val="50000"/>
                  </a:schemeClr>
                </a:solidFill>
                <a:latin typeface="Times New Roman" pitchFamily="18" charset="0"/>
                <a:cs typeface="Times New Roman" pitchFamily="18" charset="0"/>
              </a:rPr>
              <a:t>ЦЕЛЬ </a:t>
            </a:r>
            <a:r>
              <a:rPr lang="ru" sz="1200" b="1" i="1" dirty="0">
                <a:solidFill>
                  <a:schemeClr val="accent1">
                    <a:lumMod val="50000"/>
                  </a:schemeClr>
                </a:solidFill>
                <a:latin typeface="Times New Roman" pitchFamily="18" charset="0"/>
                <a:cs typeface="Times New Roman" pitchFamily="18" charset="0"/>
              </a:rPr>
              <a:t>МУНИЦИПАЛЬНОЙ </a:t>
            </a:r>
            <a:r>
              <a:rPr lang="ru" sz="1200" b="1" i="1" dirty="0" smtClean="0">
                <a:solidFill>
                  <a:schemeClr val="accent1">
                    <a:lumMod val="50000"/>
                  </a:schemeClr>
                </a:solidFill>
                <a:latin typeface="Times New Roman" pitchFamily="18" charset="0"/>
                <a:cs typeface="Times New Roman" pitchFamily="18" charset="0"/>
              </a:rPr>
              <a:t>ПРОГРАММЫ </a:t>
            </a:r>
            <a:r>
              <a:rPr lang="ru" sz="1200" b="1" i="1" dirty="0" smtClean="0">
                <a:solidFill>
                  <a:schemeClr val="accent1">
                    <a:lumMod val="50000"/>
                  </a:schemeClr>
                </a:solidFill>
              </a:rPr>
              <a:t>- </a:t>
            </a:r>
            <a:r>
              <a:rPr lang="ru" sz="1200" dirty="0" smtClean="0">
                <a:solidFill>
                  <a:schemeClr val="accent1">
                    <a:lumMod val="50000"/>
                  </a:schemeClr>
                </a:solidFill>
                <a:latin typeface="Times New Roman" pitchFamily="18" charset="0"/>
                <a:cs typeface="Times New Roman" pitchFamily="18" charset="0"/>
              </a:rPr>
              <a:t>о</a:t>
            </a:r>
            <a:r>
              <a:rPr lang="ru" sz="1200" dirty="0" smtClean="0">
                <a:latin typeface="Times New Roman"/>
              </a:rPr>
              <a:t>беспечение  государственных  гарантий   доступности  и  равных  возможностей получения  качественного  образования всех уровней для формирования успешной, социально активной личности, отвечающей требованиям современного общества и экономики.</a:t>
            </a:r>
            <a:endParaRPr lang="ru" sz="1400" dirty="0" smtClean="0">
              <a:latin typeface="Times New Roman"/>
            </a:endParaRPr>
          </a:p>
        </p:txBody>
      </p:sp>
      <p:graphicFrame>
        <p:nvGraphicFramePr>
          <p:cNvPr id="10" name="Диаграмма 9"/>
          <p:cNvGraphicFramePr/>
          <p:nvPr/>
        </p:nvGraphicFramePr>
        <p:xfrm>
          <a:off x="827584" y="3789040"/>
          <a:ext cx="7776864" cy="2664296"/>
        </p:xfrm>
        <a:graphic>
          <a:graphicData uri="http://schemas.openxmlformats.org/drawingml/2006/chart">
            <c:chart xmlns:c="http://schemas.openxmlformats.org/drawingml/2006/chart" xmlns:r="http://schemas.openxmlformats.org/officeDocument/2006/relationships" r:id="rId3"/>
          </a:graphicData>
        </a:graphic>
      </p:graphicFrame>
      <p:sp>
        <p:nvSpPr>
          <p:cNvPr id="20482" name="AutoShape 2" descr="https://sun9-56.userapi.com/c857336/v857336926/51d05/PKvhaRv0rkQ.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51520" y="1700808"/>
            <a:ext cx="8461448" cy="1015663"/>
          </a:xfrm>
          <a:prstGeom prst="rect">
            <a:avLst/>
          </a:prstGeom>
        </p:spPr>
        <p:txBody>
          <a:bodyPr wrap="square">
            <a:spAutoFit/>
          </a:bodyPr>
          <a:lstStyle/>
          <a:p>
            <a:pPr lvl="0" indent="449263" algn="just" fontAlgn="base">
              <a:spcBef>
                <a:spcPct val="0"/>
              </a:spcBef>
              <a:spcAft>
                <a:spcPct val="0"/>
              </a:spcAft>
            </a:pPr>
            <a:r>
              <a:rPr lang="ru-RU" sz="1200" dirty="0" smtClean="0">
                <a:latin typeface="Times New Roman" pitchFamily="18" charset="0"/>
                <a:ea typeface="Calibri" pitchFamily="34" charset="0"/>
                <a:cs typeface="Times New Roman" pitchFamily="18" charset="0"/>
              </a:rPr>
              <a:t>По состоянию на 1 сентября 2019 года образовательное пространство Никольского района включает 28 муниципальных образовательных учреждений:</a:t>
            </a:r>
          </a:p>
          <a:p>
            <a:pPr lvl="0" indent="449263" algn="just" fontAlgn="base">
              <a:spcBef>
                <a:spcPct val="0"/>
              </a:spcBef>
              <a:spcAft>
                <a:spcPct val="0"/>
              </a:spcAft>
            </a:pPr>
            <a:r>
              <a:rPr lang="ru-RU" sz="1200" dirty="0" smtClean="0">
                <a:latin typeface="Times New Roman" pitchFamily="18" charset="0"/>
                <a:ea typeface="Calibri" pitchFamily="34" charset="0"/>
                <a:cs typeface="Times New Roman" pitchFamily="18" charset="0"/>
              </a:rPr>
              <a:t>- 11 дошкольных образовательных учреждений и 4 дошкольные группы при  общеобразовательных  учреждениях;</a:t>
            </a:r>
          </a:p>
          <a:p>
            <a:pPr lvl="0" indent="449263" algn="just" fontAlgn="base">
              <a:spcBef>
                <a:spcPct val="0"/>
              </a:spcBef>
              <a:spcAft>
                <a:spcPct val="0"/>
              </a:spcAft>
            </a:pPr>
            <a:r>
              <a:rPr lang="ru-RU" sz="1200" dirty="0" smtClean="0">
                <a:latin typeface="Times New Roman" pitchFamily="18" charset="0"/>
                <a:ea typeface="Calibri" pitchFamily="34" charset="0"/>
                <a:cs typeface="Times New Roman" pitchFamily="18" charset="0"/>
              </a:rPr>
              <a:t>- 15 общеобразовательных учреждений: 4  средних, 10 основных, 1-ОШИ с ОВЗ;</a:t>
            </a:r>
          </a:p>
          <a:p>
            <a:pPr lvl="0" indent="449263" algn="just" fontAlgn="base">
              <a:spcBef>
                <a:spcPct val="0"/>
              </a:spcBef>
              <a:spcAft>
                <a:spcPct val="0"/>
              </a:spcAft>
            </a:pPr>
            <a:r>
              <a:rPr lang="ru-RU" sz="1200" dirty="0" smtClean="0">
                <a:latin typeface="Times New Roman" pitchFamily="18" charset="0"/>
                <a:ea typeface="Calibri" pitchFamily="34" charset="0"/>
                <a:cs typeface="Times New Roman" pitchFamily="18" charset="0"/>
              </a:rPr>
              <a:t>- 2 учреждения дополнительного образования детей.</a:t>
            </a:r>
          </a:p>
        </p:txBody>
      </p:sp>
      <p:sp>
        <p:nvSpPr>
          <p:cNvPr id="12" name="Прямоугольник 11"/>
          <p:cNvSpPr/>
          <p:nvPr/>
        </p:nvSpPr>
        <p:spPr>
          <a:xfrm>
            <a:off x="899592" y="2780928"/>
            <a:ext cx="8028384" cy="523220"/>
          </a:xfrm>
          <a:prstGeom prst="rect">
            <a:avLst/>
          </a:prstGeom>
        </p:spPr>
        <p:txBody>
          <a:bodyPr wrap="square">
            <a:spAutoFit/>
          </a:bodyPr>
          <a:lstStyle/>
          <a:p>
            <a:pPr lvl="0" indent="449263" algn="just" fontAlgn="base">
              <a:spcBef>
                <a:spcPct val="0"/>
              </a:spcBef>
              <a:spcAft>
                <a:spcPct val="0"/>
              </a:spcAft>
            </a:pPr>
            <a:r>
              <a:rPr lang="ru-RU" sz="1400" dirty="0" smtClean="0">
                <a:latin typeface="Times New Roman" pitchFamily="18" charset="0"/>
                <a:ea typeface="Calibri" pitchFamily="34" charset="0"/>
                <a:cs typeface="Times New Roman" pitchFamily="18" charset="0"/>
              </a:rPr>
              <a:t>На реализацию муниципальной программы утверждены расходы в сумме 528070,9 тыс. руб. на 2021 год, на 2022 год – 556144,1 тыс. руб., на 2023 год – 493508,6 тыс. руб.</a:t>
            </a:r>
          </a:p>
        </p:txBody>
      </p:sp>
      <p:sp>
        <p:nvSpPr>
          <p:cNvPr id="13" name="Прямоугольник 12"/>
          <p:cNvSpPr/>
          <p:nvPr/>
        </p:nvSpPr>
        <p:spPr>
          <a:xfrm>
            <a:off x="971600" y="3501008"/>
            <a:ext cx="774571" cy="261610"/>
          </a:xfrm>
          <a:prstGeom prst="rect">
            <a:avLst/>
          </a:prstGeom>
        </p:spPr>
        <p:txBody>
          <a:bodyPr wrap="none">
            <a:spAutoFit/>
          </a:bodyPr>
          <a:lstStyle/>
          <a:p>
            <a:r>
              <a:rPr lang="ru-RU" sz="1100" b="1" dirty="0" smtClean="0"/>
              <a:t>Тыс.  руб.</a:t>
            </a:r>
            <a:endParaRPr lang="ru-RU" sz="11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764704"/>
          </a:xfrm>
        </p:spPr>
        <p:txBody>
          <a:bodyPr>
            <a:noAutofit/>
          </a:bodyPr>
          <a:lstStyle/>
          <a:p>
            <a:pPr algn="ctr"/>
            <a:r>
              <a:rPr lang="ru-RU" sz="2400" dirty="0" smtClean="0"/>
              <a:t>МП "Развитие образования Никольского муниципального района на 2020-2025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35</a:t>
            </a:fld>
            <a:endParaRPr lang="ru-RU"/>
          </a:p>
        </p:txBody>
      </p:sp>
      <p:sp>
        <p:nvSpPr>
          <p:cNvPr id="10" name="Прямоугольник 9"/>
          <p:cNvSpPr/>
          <p:nvPr/>
        </p:nvSpPr>
        <p:spPr>
          <a:xfrm>
            <a:off x="1115616" y="764704"/>
            <a:ext cx="4176464" cy="2954655"/>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 рамках муниципальной программы на 2021-2023  годы предусмотрены следующие капитальные расходы:</a:t>
            </a:r>
          </a:p>
          <a:p>
            <a:pPr algn="just">
              <a:buFont typeface="Wingdings" pitchFamily="2" charset="2"/>
              <a:buChar char="ü"/>
            </a:pPr>
            <a:r>
              <a:rPr lang="ru-RU" sz="1400" dirty="0" smtClean="0">
                <a:latin typeface="Times New Roman" pitchFamily="18" charset="0"/>
                <a:cs typeface="Times New Roman" pitchFamily="18" charset="0"/>
              </a:rPr>
              <a:t> Строительство, реконструкция, капитальный ремонт и ремонт общеобразовательных организаций  на 2021 и 2022 годы  39523,3 тыс. руб. ежегодно;</a:t>
            </a:r>
          </a:p>
          <a:p>
            <a:pPr algn="just">
              <a:buFont typeface="Wingdings" pitchFamily="2" charset="2"/>
              <a:buChar char="ü"/>
            </a:pPr>
            <a:r>
              <a:rPr lang="ru-RU" sz="1400" dirty="0" smtClean="0">
                <a:latin typeface="Times New Roman" pitchFamily="18" charset="0"/>
                <a:cs typeface="Times New Roman" pitchFamily="18" charset="0"/>
              </a:rPr>
              <a:t>Реализация регионального проекта "Современная школа" на 2021 год – 1127,2 тыс.руб., на 2022 год – 5934,2 тыс.руб.;</a:t>
            </a:r>
          </a:p>
          <a:p>
            <a:pPr algn="just">
              <a:buFont typeface="Wingdings" pitchFamily="2" charset="2"/>
              <a:buChar char="ü"/>
            </a:pPr>
            <a:r>
              <a:rPr lang="ru-RU" sz="1400" dirty="0" smtClean="0">
                <a:latin typeface="Times New Roman" pitchFamily="18" charset="0"/>
                <a:cs typeface="Times New Roman" pitchFamily="18" charset="0"/>
              </a:rPr>
              <a:t>Реализация регионального проекта "Цифровая образовательная среда" на 2022 год – 20882,0 тыс. руб.</a:t>
            </a:r>
          </a:p>
        </p:txBody>
      </p:sp>
      <p:pic>
        <p:nvPicPr>
          <p:cNvPr id="5123" name="Picture 3" descr="D:\Мои документы\КРАСИКОВА ОЛЯ\ИСПОЛНЕНИЕ БЮДЖЕТА 2020\ФОТО\школа\qNNclLPA8H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8104" y="980728"/>
            <a:ext cx="3514463" cy="2410701"/>
          </a:xfrm>
          <a:prstGeom prst="rect">
            <a:avLst/>
          </a:prstGeom>
          <a:noFill/>
          <a:effectLst>
            <a:softEdge rad="127000"/>
          </a:effectLst>
        </p:spPr>
      </p:pic>
      <p:pic>
        <p:nvPicPr>
          <p:cNvPr id="5125" name="Picture 5" descr="D:\Мои документы\КРАСИКОВА ОЛЯ\ИСПОЛНЕНИЕ БЮДЖЕТА 2020\ФОТО\школа\G15lECvvPl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3928" y="3789040"/>
            <a:ext cx="4843012" cy="2561948"/>
          </a:xfrm>
          <a:prstGeom prst="rect">
            <a:avLst/>
          </a:prstGeom>
          <a:noFill/>
          <a:effectLst>
            <a:softEdge rad="127000"/>
          </a:effectLst>
        </p:spPr>
      </p:pic>
      <p:pic>
        <p:nvPicPr>
          <p:cNvPr id="5126" name="Picture 6" descr="D:\Мои документы\КРАСИКОВА ОЛЯ\ИСПОЛНЕНИЕ БЮДЖЕТА 2020\ФОТО\школа\uHUmj0XcZkc.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560" y="3717032"/>
            <a:ext cx="3168352" cy="3009934"/>
          </a:xfrm>
          <a:prstGeom prst="rect">
            <a:avLst/>
          </a:prstGeom>
          <a:noFill/>
          <a:effectLst>
            <a:softEdge rad="1270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14400"/>
          </a:xfrm>
        </p:spPr>
        <p:txBody>
          <a:bodyPr>
            <a:noAutofit/>
          </a:bodyPr>
          <a:lstStyle/>
          <a:p>
            <a:pPr algn="ctr"/>
            <a:r>
              <a:rPr lang="ru-RU" sz="2000" dirty="0" smtClean="0"/>
              <a:t>МП "Развитие сети автомобильных дорог общего пользования местного значения на территории Никольского муниципального района на период 2020-2025 годы"</a:t>
            </a:r>
            <a:endParaRPr lang="ru-RU" sz="20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36</a:t>
            </a:fld>
            <a:endParaRPr lang="ru-RU" dirty="0"/>
          </a:p>
        </p:txBody>
      </p:sp>
      <p:sp>
        <p:nvSpPr>
          <p:cNvPr id="5" name="Прямоугольник 4"/>
          <p:cNvSpPr/>
          <p:nvPr/>
        </p:nvSpPr>
        <p:spPr>
          <a:xfrm>
            <a:off x="179512" y="980728"/>
            <a:ext cx="8640960" cy="769441"/>
          </a:xfrm>
          <a:prstGeom prst="rect">
            <a:avLst/>
          </a:prstGeom>
        </p:spPr>
        <p:txBody>
          <a:bodyPr wrap="square">
            <a:spAutoFit/>
          </a:bodyPr>
          <a:lstStyle/>
          <a:p>
            <a:pPr algn="just"/>
            <a:r>
              <a:rPr lang="ru-RU" sz="1200" b="1" i="1" dirty="0" smtClean="0">
                <a:latin typeface="Times New Roman" pitchFamily="18" charset="0"/>
                <a:cs typeface="Times New Roman" pitchFamily="18" charset="0"/>
              </a:rPr>
              <a:t>    ЦЕЛЬ МУНИЦИПАЛЬНОЙ ПРОГРАММЫ </a:t>
            </a:r>
            <a:r>
              <a:rPr lang="ru-RU" sz="1600" b="1"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обеспечение сохранности существующей сети автомобильных дорог общего пользования местного значения, а также развитие сети автодорог общего пользования в соответствии с потребностями населения и экономики района.</a:t>
            </a:r>
            <a:endParaRPr lang="ru-RU" sz="1600" dirty="0" smtClean="0">
              <a:latin typeface="Times New Roman" pitchFamily="18" charset="0"/>
              <a:cs typeface="Times New Roman" pitchFamily="18" charset="0"/>
            </a:endParaRPr>
          </a:p>
        </p:txBody>
      </p:sp>
      <p:graphicFrame>
        <p:nvGraphicFramePr>
          <p:cNvPr id="6" name="Диаграмма 5"/>
          <p:cNvGraphicFramePr/>
          <p:nvPr/>
        </p:nvGraphicFramePr>
        <p:xfrm>
          <a:off x="179512" y="1772816"/>
          <a:ext cx="6228184"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179512" y="4869160"/>
            <a:ext cx="5688632"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    Содержание муниципальных дорог и искусственных сооружений предусматривает комплекс круглогодичных работ по всей сети дорог: подсыпка песком, </a:t>
            </a:r>
            <a:r>
              <a:rPr lang="ru-RU" sz="1400" dirty="0" err="1" smtClean="0">
                <a:latin typeface="Times New Roman" pitchFamily="18" charset="0"/>
                <a:cs typeface="Times New Roman" pitchFamily="18" charset="0"/>
              </a:rPr>
              <a:t>грейдирование</a:t>
            </a:r>
            <a:r>
              <a:rPr lang="ru-RU" sz="1400" dirty="0" smtClean="0">
                <a:latin typeface="Times New Roman" pitchFamily="18" charset="0"/>
                <a:cs typeface="Times New Roman" pitchFamily="18" charset="0"/>
              </a:rPr>
              <a:t>, расчистка от снега и наледи.</a:t>
            </a:r>
          </a:p>
          <a:p>
            <a:pPr algn="just"/>
            <a:r>
              <a:rPr lang="ru-RU" sz="1400" dirty="0" smtClean="0">
                <a:latin typeface="Times New Roman" pitchFamily="18" charset="0"/>
                <a:cs typeface="Times New Roman" pitchFamily="18" charset="0"/>
              </a:rPr>
              <a:t>    В рамках ремонта предусматривается ремонт муниципальных автомобильных дорог и мостов, ремонт дорог  улично-дорожной сети поселений.</a:t>
            </a:r>
            <a:endParaRPr lang="ru-RU" sz="1400" dirty="0"/>
          </a:p>
        </p:txBody>
      </p:sp>
      <p:pic>
        <p:nvPicPr>
          <p:cNvPr id="6146" name="Picture 2" descr="D:\Мои документы\КРАСИКОВА ОЛЯ\ИСПОЛНЕНИЕ БЮДЖЕТА 2020\ФОТО\дороги\советская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8144" y="1700808"/>
            <a:ext cx="2971672" cy="2376264"/>
          </a:xfrm>
          <a:prstGeom prst="rect">
            <a:avLst/>
          </a:prstGeom>
          <a:noFill/>
          <a:effectLst>
            <a:softEdge rad="127000"/>
          </a:effectLst>
        </p:spPr>
      </p:pic>
      <p:pic>
        <p:nvPicPr>
          <p:cNvPr id="6150" name="Picture 6" descr="D:\Мои документы\КРАСИКОВА ОЛЯ\ИСПОЛНЕНИЕ БЮДЖЕТА 2020\ФОТО\дороги\конева канавы.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5" y="4149080"/>
            <a:ext cx="3096344" cy="2304256"/>
          </a:xfrm>
          <a:prstGeom prst="rect">
            <a:avLst/>
          </a:prstGeom>
          <a:noFill/>
          <a:effectLst>
            <a:softEdge rad="1270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548680"/>
          </a:xfrm>
        </p:spPr>
        <p:txBody>
          <a:bodyPr>
            <a:noAutofit/>
          </a:bodyPr>
          <a:lstStyle/>
          <a:p>
            <a:pPr algn="ctr"/>
            <a:r>
              <a:rPr lang="ru-RU" sz="2400" dirty="0" smtClean="0"/>
              <a:t>Реализация других муниципальных программ</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37</a:t>
            </a:fld>
            <a:endParaRPr lang="ru-RU"/>
          </a:p>
        </p:txBody>
      </p:sp>
      <p:graphicFrame>
        <p:nvGraphicFramePr>
          <p:cNvPr id="4" name="Содержимое 5"/>
          <p:cNvGraphicFramePr>
            <a:graphicFrameLocks/>
          </p:cNvGraphicFramePr>
          <p:nvPr/>
        </p:nvGraphicFramePr>
        <p:xfrm>
          <a:off x="5255568" y="1052736"/>
          <a:ext cx="3888432"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0" y="1124744"/>
            <a:ext cx="5652120" cy="2123658"/>
          </a:xfrm>
          <a:prstGeom prst="rect">
            <a:avLst/>
          </a:prstGeom>
        </p:spPr>
        <p:txBody>
          <a:bodyPr wrap="square">
            <a:spAutoFit/>
          </a:bodyPr>
          <a:lstStyle/>
          <a:p>
            <a:pPr marL="18288" algn="just"/>
            <a:r>
              <a:rPr lang="ru-RU" sz="1200" i="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Целью муниципальной программы </a:t>
            </a:r>
            <a:r>
              <a:rPr lang="ru-RU" sz="1200" b="1" dirty="0" smtClean="0">
                <a:latin typeface="Times New Roman" pitchFamily="18" charset="0"/>
                <a:cs typeface="Times New Roman" pitchFamily="18" charset="0"/>
              </a:rPr>
              <a:t>"Обеспечение законности, правопорядка и общественной безопасности в Никольском муниципальном районе на 2020-2025 годы" </a:t>
            </a:r>
            <a:r>
              <a:rPr lang="ru-RU" sz="1200" dirty="0" smtClean="0">
                <a:latin typeface="Times New Roman" pitchFamily="18" charset="0"/>
                <a:cs typeface="Times New Roman" pitchFamily="18" charset="0"/>
              </a:rPr>
              <a:t>является повышение уровня социальной безопасности граждан на территории района.</a:t>
            </a:r>
          </a:p>
          <a:p>
            <a:pPr marL="18288" algn="just"/>
            <a:r>
              <a:rPr lang="ru-RU" sz="1200" dirty="0" smtClean="0">
                <a:latin typeface="Times New Roman" pitchFamily="18" charset="0"/>
                <a:cs typeface="Times New Roman" pitchFamily="18" charset="0"/>
              </a:rPr>
              <a:t>   В рамках программы проводятся мероприятия, направленные на профилактику употребления алкогольной продукции, наркомании, мероприятия по соблюдению правил дорожного движения (информационное оповещение на листовках, буклетах, беседы и классные часы в школах), профилактика правонарушений несовершеннолетними детьми (осуществление деятельности Комиссии по делам несовершеннолетних). На реализацию муниципальной программы на 2021-2023 годы утверждены расходы по 1585,2 тыс. руб.  ежегодно.</a:t>
            </a:r>
            <a:endParaRPr lang="ru" sz="1200" dirty="0" smtClean="0">
              <a:latin typeface="Times New Roman" pitchFamily="18" charset="0"/>
              <a:cs typeface="Times New Roman" pitchFamily="18" charset="0"/>
            </a:endParaRPr>
          </a:p>
        </p:txBody>
      </p:sp>
      <p:sp>
        <p:nvSpPr>
          <p:cNvPr id="15" name="Прямоугольник 14"/>
          <p:cNvSpPr/>
          <p:nvPr/>
        </p:nvSpPr>
        <p:spPr>
          <a:xfrm>
            <a:off x="0" y="3356992"/>
            <a:ext cx="5652120" cy="1200329"/>
          </a:xfrm>
          <a:prstGeom prst="rect">
            <a:avLst/>
          </a:prstGeom>
        </p:spPr>
        <p:txBody>
          <a:bodyPr wrap="square">
            <a:spAutoFit/>
          </a:bodyPr>
          <a:lstStyle/>
          <a:p>
            <a:pPr algn="just"/>
            <a:r>
              <a:rPr lang="ru-RU" sz="1200" dirty="0" smtClean="0">
                <a:latin typeface="Times New Roman" pitchFamily="18" charset="0"/>
                <a:cs typeface="Times New Roman" pitchFamily="18" charset="0"/>
              </a:rPr>
              <a:t>   Муниципальной программой </a:t>
            </a:r>
            <a:r>
              <a:rPr lang="ru-RU" sz="1200" b="1" dirty="0" smtClean="0">
                <a:latin typeface="Times New Roman" pitchFamily="18" charset="0"/>
                <a:cs typeface="Times New Roman" pitchFamily="18" charset="0"/>
              </a:rPr>
              <a:t>"Поддержка социально ориентированных некоммерческих организаций в Никольском муниципальном районе на 2020-2025 годы"</a:t>
            </a:r>
            <a:r>
              <a:rPr lang="ru-RU" sz="1200" dirty="0" smtClean="0">
                <a:latin typeface="Times New Roman" pitchFamily="18" charset="0"/>
                <a:cs typeface="Times New Roman" pitchFamily="18" charset="0"/>
              </a:rPr>
              <a:t> утверждены  расходы</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на 2021-2023 годы </a:t>
            </a:r>
            <a:r>
              <a:rPr lang="ru-RU" sz="1200" b="1" dirty="0" smtClean="0">
                <a:latin typeface="Times New Roman" pitchFamily="18" charset="0"/>
                <a:cs typeface="Times New Roman" pitchFamily="18" charset="0"/>
              </a:rPr>
              <a:t>по 301,5 тыс. руб. </a:t>
            </a:r>
            <a:r>
              <a:rPr lang="ru-RU" sz="1200" dirty="0" smtClean="0">
                <a:latin typeface="Times New Roman" pitchFamily="18" charset="0"/>
                <a:cs typeface="Times New Roman" pitchFamily="18" charset="0"/>
              </a:rPr>
              <a:t>ежегодно на содержание Никольского районного отделения Всероссийской Общественной Организации Ветеранов (Пенсионеров) войны, труда, Вооруженных Сил и правоохранительных Органов и проведение мероприятий с ветеранами.</a:t>
            </a:r>
            <a:endParaRPr lang="ru-RU" sz="1200" dirty="0">
              <a:latin typeface="Times New Roman" pitchFamily="18" charset="0"/>
              <a:cs typeface="Times New Roman" pitchFamily="18" charset="0"/>
            </a:endParaRPr>
          </a:p>
        </p:txBody>
      </p:sp>
      <p:sp>
        <p:nvSpPr>
          <p:cNvPr id="11" name="Прямоугольник 10"/>
          <p:cNvSpPr/>
          <p:nvPr/>
        </p:nvSpPr>
        <p:spPr>
          <a:xfrm>
            <a:off x="8327879" y="1052736"/>
            <a:ext cx="816121" cy="276999"/>
          </a:xfrm>
          <a:prstGeom prst="rect">
            <a:avLst/>
          </a:prstGeom>
        </p:spPr>
        <p:txBody>
          <a:bodyPr wrap="none">
            <a:spAutoFit/>
          </a:bodyPr>
          <a:lstStyle/>
          <a:p>
            <a:r>
              <a:rPr lang="ru-RU" sz="1200" b="1" dirty="0" smtClean="0"/>
              <a:t>Тыс.  руб.</a:t>
            </a:r>
            <a:endParaRPr lang="ru-RU" sz="1200" b="1" dirty="0"/>
          </a:p>
        </p:txBody>
      </p:sp>
      <p:graphicFrame>
        <p:nvGraphicFramePr>
          <p:cNvPr id="12" name="Диаграмма 11"/>
          <p:cNvGraphicFramePr/>
          <p:nvPr/>
        </p:nvGraphicFramePr>
        <p:xfrm>
          <a:off x="251520" y="4509120"/>
          <a:ext cx="3528392" cy="2104008"/>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descr="C:\Documents and Settings\Е.Н.Баданина.K14\Рабочий стол\piUg7HszCv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0032" y="4581128"/>
            <a:ext cx="2880320" cy="2155323"/>
          </a:xfrm>
          <a:prstGeom prst="rect">
            <a:avLst/>
          </a:prstGeom>
          <a:noFill/>
          <a:effectLst>
            <a:softEdge rad="1270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48072"/>
          </a:xfrm>
        </p:spPr>
        <p:txBody>
          <a:bodyPr>
            <a:noAutofit/>
          </a:bodyPr>
          <a:lstStyle/>
          <a:p>
            <a:pPr algn="ctr"/>
            <a:r>
              <a:rPr lang="ru-RU" sz="2400" dirty="0" smtClean="0"/>
              <a:t>Реализация других муниципальных программ </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38</a:t>
            </a:fld>
            <a:endParaRPr lang="ru-RU"/>
          </a:p>
        </p:txBody>
      </p:sp>
      <p:graphicFrame>
        <p:nvGraphicFramePr>
          <p:cNvPr id="4" name="Диаграмма 3"/>
          <p:cNvGraphicFramePr/>
          <p:nvPr/>
        </p:nvGraphicFramePr>
        <p:xfrm>
          <a:off x="0" y="1196752"/>
          <a:ext cx="2880320"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5940152" y="1340768"/>
            <a:ext cx="2880320" cy="1754326"/>
          </a:xfrm>
          <a:prstGeom prst="rect">
            <a:avLst/>
          </a:prstGeom>
        </p:spPr>
        <p:txBody>
          <a:bodyPr wrap="square">
            <a:spAutoFit/>
          </a:bodyPr>
          <a:lstStyle/>
          <a:p>
            <a:pPr algn="just"/>
            <a:r>
              <a:rPr lang="ru-RU" sz="1200" dirty="0" smtClean="0">
                <a:latin typeface="Times New Roman" pitchFamily="18" charset="0"/>
                <a:cs typeface="Times New Roman" pitchFamily="18" charset="0"/>
              </a:rPr>
              <a:t>   В рамках муниципальной программы </a:t>
            </a:r>
            <a:r>
              <a:rPr lang="ru-RU" sz="1200" b="1" dirty="0" smtClean="0">
                <a:latin typeface="Times New Roman" pitchFamily="18" charset="0"/>
                <a:cs typeface="Times New Roman" pitchFamily="18" charset="0"/>
              </a:rPr>
              <a:t>"Комплексное развитие сельских территорий Никольского муниципального района Вологодской области на 2020-2025 годы" </a:t>
            </a:r>
            <a:r>
              <a:rPr lang="ru-RU" sz="1200" dirty="0" smtClean="0">
                <a:latin typeface="Times New Roman" pitchFamily="18" charset="0"/>
                <a:cs typeface="Times New Roman" pitchFamily="18" charset="0"/>
              </a:rPr>
              <a:t>на 2021 год предусмотрены расходы на улучшение жилищных условий граждан, проживающих на сельских территориях на сумму 2371,4 тыс. рублей.</a:t>
            </a:r>
            <a:endParaRPr lang="ru-RU" sz="1200" dirty="0">
              <a:latin typeface="Times New Roman" pitchFamily="18" charset="0"/>
              <a:cs typeface="Times New Roman" pitchFamily="18" charset="0"/>
            </a:endParaRPr>
          </a:p>
        </p:txBody>
      </p:sp>
      <p:sp>
        <p:nvSpPr>
          <p:cNvPr id="10" name="Прямоугольник 9"/>
          <p:cNvSpPr/>
          <p:nvPr/>
        </p:nvSpPr>
        <p:spPr>
          <a:xfrm>
            <a:off x="0" y="3429000"/>
            <a:ext cx="3995936" cy="2862322"/>
          </a:xfrm>
          <a:prstGeom prst="rect">
            <a:avLst/>
          </a:prstGeom>
        </p:spPr>
        <p:txBody>
          <a:bodyPr wrap="square">
            <a:spAutoFit/>
          </a:bodyPr>
          <a:lstStyle/>
          <a:p>
            <a:pPr algn="just"/>
            <a:r>
              <a:rPr lang="ru-RU" sz="1200" dirty="0" smtClean="0">
                <a:latin typeface="Times New Roman" pitchFamily="18" charset="0"/>
                <a:cs typeface="Times New Roman" pitchFamily="18" charset="0"/>
              </a:rPr>
              <a:t>   По муниципальной программе </a:t>
            </a:r>
            <a:r>
              <a:rPr lang="ru-RU" sz="1200" b="1" dirty="0" smtClean="0">
                <a:latin typeface="Times New Roman" pitchFamily="18" charset="0"/>
                <a:cs typeface="Times New Roman" pitchFamily="18" charset="0"/>
              </a:rPr>
              <a:t>"Реализация молодежной политики на территории Никольского муниципального района на 2020-2025 годы", </a:t>
            </a:r>
            <a:r>
              <a:rPr lang="ru-RU" sz="1200" dirty="0" smtClean="0">
                <a:latin typeface="Times New Roman" pitchFamily="18" charset="0"/>
                <a:cs typeface="Times New Roman" pitchFamily="18" charset="0"/>
              </a:rPr>
              <a:t>целью которой является создание системы мер и условий для успешной социализации и эффективной самореализации молодежи,</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предусмотрены расходы на 2021-2023 годы по 290,0 тыс. руб. ежегодно. </a:t>
            </a:r>
          </a:p>
          <a:p>
            <a:pPr algn="just"/>
            <a:r>
              <a:rPr lang="ru-RU" sz="1200" dirty="0" smtClean="0">
                <a:latin typeface="Times New Roman" pitchFamily="18" charset="0"/>
                <a:cs typeface="Times New Roman" pitchFamily="18" charset="0"/>
              </a:rPr>
              <a:t>   Муниципальной программой утверждены мероприятия для детей и молодежи, направленные на развитие условий для патриотического воспитания граждан; активации и развития волонтерского  движения на территории района; повышение социальной активности молодежи; поддержку общественных и молодежных объединений. В рамках мероприятий проводятся различные акции, конкурсы, слеты, форумы, участие в проектах различного уровня</a:t>
            </a:r>
            <a:endParaRPr lang="ru-RU" sz="1200" dirty="0">
              <a:latin typeface="Times New Roman" pitchFamily="18" charset="0"/>
              <a:cs typeface="Times New Roman" pitchFamily="18" charset="0"/>
            </a:endParaRPr>
          </a:p>
        </p:txBody>
      </p:sp>
      <p:graphicFrame>
        <p:nvGraphicFramePr>
          <p:cNvPr id="11" name="Диаграмма 10"/>
          <p:cNvGraphicFramePr/>
          <p:nvPr/>
        </p:nvGraphicFramePr>
        <p:xfrm>
          <a:off x="3923928" y="3573016"/>
          <a:ext cx="2555776"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2123728" y="1124744"/>
            <a:ext cx="774571" cy="261610"/>
          </a:xfrm>
          <a:prstGeom prst="rect">
            <a:avLst/>
          </a:prstGeom>
        </p:spPr>
        <p:txBody>
          <a:bodyPr wrap="none">
            <a:spAutoFit/>
          </a:bodyPr>
          <a:lstStyle/>
          <a:p>
            <a:r>
              <a:rPr lang="ru-RU" sz="1100" b="1" dirty="0" smtClean="0"/>
              <a:t>Тыс.  руб.</a:t>
            </a:r>
            <a:endParaRPr lang="ru-RU" sz="1100" b="1" dirty="0"/>
          </a:p>
        </p:txBody>
      </p:sp>
      <p:pic>
        <p:nvPicPr>
          <p:cNvPr id="7170" name="Picture 2" descr="D:\Мои документы\КРАСИКОВА ОЛЯ\ИСПОЛНЕНИЕ БЮДЖЕТА 2020\ФОТО\КРСТ\img_20201019_141640_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87824" y="1196752"/>
            <a:ext cx="3024336" cy="2160240"/>
          </a:xfrm>
          <a:prstGeom prst="rect">
            <a:avLst/>
          </a:prstGeom>
          <a:noFill/>
          <a:effectLst>
            <a:softEdge rad="127000"/>
          </a:effectLst>
        </p:spPr>
      </p:pic>
      <p:pic>
        <p:nvPicPr>
          <p:cNvPr id="7171" name="Picture 3" descr="D:\Мои документы\КРАСИКОВА ОЛЯ\ИСПОЛНЕНИЕ БЮДЖЕТА 2020\ФОТО\молодежная политика\QYJbrAeMg2Y.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28184" y="3717032"/>
            <a:ext cx="2808312" cy="2232248"/>
          </a:xfrm>
          <a:prstGeom prst="rect">
            <a:avLst/>
          </a:prstGeom>
          <a:noFill/>
          <a:effectLst>
            <a:softEdge rad="1270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548680"/>
          </a:xfrm>
        </p:spPr>
        <p:txBody>
          <a:bodyPr>
            <a:noAutofit/>
          </a:bodyPr>
          <a:lstStyle/>
          <a:p>
            <a:pPr algn="ctr"/>
            <a:r>
              <a:rPr lang="ru-RU" sz="2000" dirty="0" smtClean="0"/>
              <a:t>Реализация других муниципальных программ </a:t>
            </a:r>
            <a:endParaRPr lang="ru-RU" sz="20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39</a:t>
            </a:fld>
            <a:endParaRPr lang="ru-RU"/>
          </a:p>
        </p:txBody>
      </p:sp>
      <p:graphicFrame>
        <p:nvGraphicFramePr>
          <p:cNvPr id="12" name="Диаграмма 11"/>
          <p:cNvGraphicFramePr/>
          <p:nvPr/>
        </p:nvGraphicFramePr>
        <p:xfrm>
          <a:off x="-108520" y="908720"/>
          <a:ext cx="4176464"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18" name="Прямоугольник 17"/>
          <p:cNvSpPr/>
          <p:nvPr/>
        </p:nvSpPr>
        <p:spPr>
          <a:xfrm>
            <a:off x="3851920" y="1196752"/>
            <a:ext cx="2880320" cy="1938992"/>
          </a:xfrm>
          <a:prstGeom prst="rect">
            <a:avLst/>
          </a:prstGeom>
        </p:spPr>
        <p:txBody>
          <a:bodyPr wrap="square">
            <a:spAutoFit/>
          </a:bodyPr>
          <a:lstStyle/>
          <a:p>
            <a:pPr algn="just"/>
            <a:r>
              <a:rPr lang="ru-RU" sz="1200" dirty="0" smtClean="0">
                <a:latin typeface="Times New Roman" pitchFamily="18" charset="0"/>
                <a:cs typeface="Times New Roman" pitchFamily="18" charset="0"/>
              </a:rPr>
              <a:t>   Муниципальной программой "</a:t>
            </a:r>
            <a:r>
              <a:rPr lang="ru-RU" sz="1200" b="1" dirty="0" smtClean="0">
                <a:latin typeface="Times New Roman" pitchFamily="18" charset="0"/>
                <a:cs typeface="Times New Roman" pitchFamily="18" charset="0"/>
              </a:rPr>
              <a:t>Формирование современной городской среды на территории Никольского муниципального района на 2018-2022 годы" </a:t>
            </a:r>
            <a:r>
              <a:rPr lang="ru-RU" sz="1200" dirty="0" smtClean="0">
                <a:latin typeface="Times New Roman" pitchFamily="18" charset="0"/>
                <a:cs typeface="Times New Roman" pitchFamily="18" charset="0"/>
              </a:rPr>
              <a:t>утверждены расходы на благоустройство дворовых и общественных территорий Никольского района на 2021 год в сумме 1778,5 тыс. руб., на 2022 год – 1272,6 тыс. руб., на 2023 год – 1272,6 тыс. руб. </a:t>
            </a:r>
            <a:endParaRPr lang="ru-RU" sz="1200" dirty="0">
              <a:latin typeface="Times New Roman" pitchFamily="18" charset="0"/>
              <a:cs typeface="Times New Roman" pitchFamily="18" charset="0"/>
            </a:endParaRPr>
          </a:p>
        </p:txBody>
      </p:sp>
      <p:pic>
        <p:nvPicPr>
          <p:cNvPr id="2050" name="Picture 2" descr="D:\Мои документы\КРАСИКОВА ОЛЯ\ИСПОЛНЕНИЕ БЮДЖЕТА 2020\ФОТО\комф среда\7OIsxWDA5nc.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44142" y="3789040"/>
            <a:ext cx="2926972" cy="2339245"/>
          </a:xfrm>
          <a:prstGeom prst="rect">
            <a:avLst/>
          </a:prstGeom>
          <a:noFill/>
          <a:effectLst>
            <a:softEdge rad="127000"/>
          </a:effectLst>
        </p:spPr>
      </p:pic>
      <p:pic>
        <p:nvPicPr>
          <p:cNvPr id="2051" name="Picture 3" descr="D:\Мои документы\КРАСИКОВА ОЛЯ\ИСПОЛНЕНИЕ БЮДЖЕТА 2020\ФОТО\комф среда\BqCa1VfRJj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04248" y="1268760"/>
            <a:ext cx="2044620" cy="2534139"/>
          </a:xfrm>
          <a:prstGeom prst="rect">
            <a:avLst/>
          </a:prstGeom>
          <a:noFill/>
          <a:effectLst>
            <a:softEdge rad="127000"/>
          </a:effectLst>
        </p:spPr>
      </p:pic>
      <p:sp>
        <p:nvSpPr>
          <p:cNvPr id="10" name="Прямоугольник 9"/>
          <p:cNvSpPr/>
          <p:nvPr/>
        </p:nvSpPr>
        <p:spPr>
          <a:xfrm>
            <a:off x="251520" y="3501008"/>
            <a:ext cx="5544616" cy="830997"/>
          </a:xfrm>
          <a:prstGeom prst="rect">
            <a:avLst/>
          </a:prstGeom>
        </p:spPr>
        <p:txBody>
          <a:bodyPr wrap="square">
            <a:spAutoFit/>
          </a:bodyPr>
          <a:lstStyle/>
          <a:p>
            <a:pPr algn="just"/>
            <a:r>
              <a:rPr lang="ru-RU" sz="1200" dirty="0" smtClean="0">
                <a:latin typeface="Times New Roman" pitchFamily="18" charset="0"/>
                <a:cs typeface="Times New Roman" pitchFamily="18" charset="0"/>
              </a:rPr>
              <a:t>Муниципальной программой </a:t>
            </a:r>
            <a:r>
              <a:rPr lang="ru-RU" sz="1200" b="1" dirty="0" smtClean="0">
                <a:latin typeface="Times New Roman" pitchFamily="18" charset="0"/>
                <a:cs typeface="Times New Roman" pitchFamily="18" charset="0"/>
              </a:rPr>
              <a:t>«Развитие информационного общества в Никольском муниципальном районе на 2020-2025 годы»  </a:t>
            </a:r>
            <a:r>
              <a:rPr lang="ru-RU" sz="1200" dirty="0" smtClean="0">
                <a:latin typeface="Times New Roman" pitchFamily="18" charset="0"/>
                <a:cs typeface="Times New Roman" pitchFamily="18" charset="0"/>
              </a:rPr>
              <a:t>утверждены расходы на реализацию мероприятий по строительству объектов инженерной инфраструктуры связи на 2021 год в сумме 6549,0 тыс. рублей.</a:t>
            </a:r>
            <a:r>
              <a:rPr lang="ru-RU" sz="1200" b="1" dirty="0" smtClean="0">
                <a:latin typeface="Times New Roman" pitchFamily="18" charset="0"/>
                <a:cs typeface="Times New Roman" pitchFamily="18" charset="0"/>
              </a:rPr>
              <a:t> </a:t>
            </a:r>
            <a:endParaRPr lang="ru-RU" sz="1200" dirty="0"/>
          </a:p>
        </p:txBody>
      </p:sp>
      <p:graphicFrame>
        <p:nvGraphicFramePr>
          <p:cNvPr id="13" name="Диаграмма 12"/>
          <p:cNvGraphicFramePr/>
          <p:nvPr/>
        </p:nvGraphicFramePr>
        <p:xfrm>
          <a:off x="1115616" y="4221088"/>
          <a:ext cx="3600400" cy="21760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nvGraphicFramePr>
        <p:xfrm>
          <a:off x="971600" y="980728"/>
          <a:ext cx="784887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Номер слайда 8"/>
          <p:cNvSpPr>
            <a:spLocks noGrp="1"/>
          </p:cNvSpPr>
          <p:nvPr>
            <p:ph type="sldNum" sz="quarter" idx="12"/>
          </p:nvPr>
        </p:nvSpPr>
        <p:spPr/>
        <p:txBody>
          <a:bodyPr/>
          <a:lstStyle/>
          <a:p>
            <a:fld id="{755BFA3A-DD53-4A4B-AFCA-F591FFEBCE99}" type="slidenum">
              <a:rPr lang="ru-RU" smtClean="0"/>
              <a:pPr/>
              <a:t>4</a:t>
            </a:fld>
            <a:endParaRPr lang="ru-RU"/>
          </a:p>
        </p:txBody>
      </p:sp>
      <p:sp>
        <p:nvSpPr>
          <p:cNvPr id="13" name="Заголовок 1"/>
          <p:cNvSpPr txBox="1">
            <a:spLocks/>
          </p:cNvSpPr>
          <p:nvPr/>
        </p:nvSpPr>
        <p:spPr>
          <a:xfrm>
            <a:off x="539552" y="188640"/>
            <a:ext cx="8229600" cy="6123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noProof="0" dirty="0" smtClean="0">
                <a:solidFill>
                  <a:schemeClr val="tx2"/>
                </a:solidFill>
                <a:latin typeface="+mj-lt"/>
                <a:ea typeface="+mj-ea"/>
                <a:cs typeface="+mj-cs"/>
              </a:rPr>
              <a:t>Структура бюджетной системы Никольского муниципального района</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548680"/>
          </a:xfrm>
        </p:spPr>
        <p:txBody>
          <a:bodyPr>
            <a:noAutofit/>
          </a:bodyPr>
          <a:lstStyle/>
          <a:p>
            <a:pPr algn="ctr"/>
            <a:r>
              <a:rPr lang="ru-RU" sz="2000" dirty="0" smtClean="0"/>
              <a:t>Реализация других муниципальных программ </a:t>
            </a:r>
            <a:endParaRPr lang="ru-RU" sz="20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40</a:t>
            </a:fld>
            <a:endParaRPr lang="ru-RU"/>
          </a:p>
        </p:txBody>
      </p:sp>
      <p:sp>
        <p:nvSpPr>
          <p:cNvPr id="14" name="Прямоугольник 13"/>
          <p:cNvSpPr/>
          <p:nvPr/>
        </p:nvSpPr>
        <p:spPr>
          <a:xfrm>
            <a:off x="107504" y="764704"/>
            <a:ext cx="3419872" cy="2677656"/>
          </a:xfrm>
          <a:prstGeom prst="rect">
            <a:avLst/>
          </a:prstGeom>
        </p:spPr>
        <p:txBody>
          <a:bodyPr wrap="square">
            <a:spAutoFit/>
          </a:bodyPr>
          <a:lstStyle/>
          <a:p>
            <a:pPr algn="just"/>
            <a:r>
              <a:rPr lang="ru-RU" sz="11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В рамках муниципальной программы </a:t>
            </a:r>
            <a:r>
              <a:rPr lang="ru-RU" sz="1200" b="1" dirty="0" smtClean="0">
                <a:latin typeface="Times New Roman" pitchFamily="18" charset="0"/>
                <a:cs typeface="Times New Roman" pitchFamily="18" charset="0"/>
              </a:rPr>
              <a:t>"Экономическое развитие Никольского муниципального района на 2020-2025 годы</a:t>
            </a:r>
            <a:r>
              <a:rPr lang="ru-RU" sz="1200" dirty="0" smtClean="0">
                <a:latin typeface="Times New Roman" pitchFamily="18" charset="0"/>
                <a:cs typeface="Times New Roman" pitchFamily="18" charset="0"/>
              </a:rPr>
              <a:t>" предусматривается реализовать  мероприятия, направленные на формирование положительного образа предпринимателя и содействию развития предпринимательства в приоритетных отраслях, организация и проведение кадастровых работ, мероприятия по созданию условий для развития мобильной торговли в малонаселенных и труднодоступных населенных пунктах,  организации транспортного обслуживания населения на маршрутах регулярных перевозок.</a:t>
            </a:r>
          </a:p>
          <a:p>
            <a:pPr algn="just"/>
            <a:r>
              <a:rPr lang="ru-RU" sz="1200" dirty="0" smtClean="0">
                <a:latin typeface="Times New Roman" pitchFamily="18" charset="0"/>
                <a:cs typeface="Times New Roman" pitchFamily="18" charset="0"/>
              </a:rPr>
              <a:t> </a:t>
            </a:r>
            <a:endParaRPr lang="ru-RU" sz="1200" dirty="0"/>
          </a:p>
        </p:txBody>
      </p:sp>
      <p:graphicFrame>
        <p:nvGraphicFramePr>
          <p:cNvPr id="15" name="Диаграмма 14"/>
          <p:cNvGraphicFramePr/>
          <p:nvPr/>
        </p:nvGraphicFramePr>
        <p:xfrm>
          <a:off x="3383360" y="836712"/>
          <a:ext cx="5760640" cy="4077072"/>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5724128" y="4149080"/>
            <a:ext cx="3240360" cy="2123658"/>
          </a:xfrm>
          <a:prstGeom prst="rect">
            <a:avLst/>
          </a:prstGeom>
        </p:spPr>
        <p:txBody>
          <a:bodyPr wrap="square">
            <a:spAutoFit/>
          </a:bodyPr>
          <a:lstStyle/>
          <a:p>
            <a:pPr algn="just"/>
            <a:r>
              <a:rPr lang="ru-RU" sz="1200" dirty="0" smtClean="0">
                <a:latin typeface="Times New Roman" pitchFamily="18" charset="0"/>
                <a:cs typeface="Times New Roman" pitchFamily="18" charset="0"/>
              </a:rPr>
              <a:t>   По муниципальной программе </a:t>
            </a:r>
            <a:r>
              <a:rPr lang="ru-RU" sz="1200" b="1" dirty="0" smtClean="0">
                <a:latin typeface="Times New Roman" pitchFamily="18" charset="0"/>
                <a:cs typeface="Times New Roman" pitchFamily="18" charset="0"/>
              </a:rPr>
              <a:t>"Кадровая политика в сфере здравоохранения Никольского муниципального района на 2020-2025 годы" </a:t>
            </a:r>
            <a:r>
              <a:rPr lang="ru-RU" sz="1200" dirty="0" smtClean="0">
                <a:latin typeface="Times New Roman" pitchFamily="18" charset="0"/>
                <a:cs typeface="Times New Roman" pitchFamily="18" charset="0"/>
              </a:rPr>
              <a:t>запланированы расходы на приобретение жилья для медицинских работников, а также на оказание социальной помощи студентам и  специалистам сферы здравоохранения  (выплата стипендии, возмещение расходов по переезду) на 2021 год в сумме 402,0 тыс. руб., на 2022  и 2023 годы – по 902,0 тыс.руб. ежегодно.</a:t>
            </a:r>
            <a:endParaRPr lang="ru-RU" sz="1200" dirty="0">
              <a:latin typeface="Times New Roman" pitchFamily="18" charset="0"/>
              <a:cs typeface="Times New Roman" pitchFamily="18" charset="0"/>
            </a:endParaRPr>
          </a:p>
        </p:txBody>
      </p:sp>
      <p:graphicFrame>
        <p:nvGraphicFramePr>
          <p:cNvPr id="9" name="Диаграмма 8"/>
          <p:cNvGraphicFramePr/>
          <p:nvPr/>
        </p:nvGraphicFramePr>
        <p:xfrm>
          <a:off x="1907704" y="3284984"/>
          <a:ext cx="3816424" cy="3024336"/>
        </p:xfrm>
        <a:graphic>
          <a:graphicData uri="http://schemas.openxmlformats.org/drawingml/2006/chart">
            <c:chart xmlns:c="http://schemas.openxmlformats.org/drawingml/2006/chart" xmlns:r="http://schemas.openxmlformats.org/officeDocument/2006/relationships" r:id="rId3"/>
          </a:graphicData>
        </a:graphic>
      </p:graphicFrame>
      <p:pic>
        <p:nvPicPr>
          <p:cNvPr id="3076" name="Picture 4" descr="C:\Documents and Settings\Е.Н.Баданина.K14\Рабочий стол\1584707817_Twc97LB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3789040"/>
            <a:ext cx="2350617" cy="2185715"/>
          </a:xfrm>
          <a:prstGeom prst="rect">
            <a:avLst/>
          </a:prstGeom>
          <a:noFill/>
          <a:effectLst>
            <a:softEdge rad="1270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467544" y="0"/>
            <a:ext cx="8229600" cy="648072"/>
          </a:xfrm>
        </p:spPr>
        <p:txBody>
          <a:bodyPr>
            <a:noAutofit/>
          </a:bodyPr>
          <a:lstStyle/>
          <a:p>
            <a:pPr algn="ctr"/>
            <a:r>
              <a:rPr lang="ru-RU" sz="2400" dirty="0" smtClean="0"/>
              <a:t>Реализация других муниципальных программ </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41</a:t>
            </a:fld>
            <a:endParaRPr lang="ru-RU"/>
          </a:p>
        </p:txBody>
      </p:sp>
      <p:sp>
        <p:nvSpPr>
          <p:cNvPr id="13" name="Прямоугольник 12"/>
          <p:cNvSpPr/>
          <p:nvPr/>
        </p:nvSpPr>
        <p:spPr>
          <a:xfrm>
            <a:off x="1115616" y="908720"/>
            <a:ext cx="7776864" cy="2031325"/>
          </a:xfrm>
          <a:prstGeom prst="rect">
            <a:avLst/>
          </a:prstGeom>
        </p:spPr>
        <p:txBody>
          <a:bodyPr wrap="square">
            <a:spAutoFit/>
          </a:bodyPr>
          <a:lstStyle/>
          <a:p>
            <a:pPr algn="just"/>
            <a:r>
              <a:rPr lang="ru-RU" sz="1400" dirty="0" smtClean="0">
                <a:latin typeface="Times New Roman" pitchFamily="18" charset="0"/>
                <a:cs typeface="Times New Roman" pitchFamily="18" charset="0"/>
              </a:rPr>
              <a:t>    Целью муниципальной программы </a:t>
            </a:r>
            <a:r>
              <a:rPr lang="ru-RU" sz="1400" b="1" dirty="0" smtClean="0">
                <a:latin typeface="Times New Roman" pitchFamily="18" charset="0"/>
                <a:cs typeface="Times New Roman" pitchFamily="18" charset="0"/>
              </a:rPr>
              <a:t>"Управление муниципальными финансами Никольского муниципального района на 2020-2025 годы" </a:t>
            </a:r>
            <a:r>
              <a:rPr lang="ru-RU" sz="1400" dirty="0" smtClean="0">
                <a:latin typeface="Times New Roman" pitchFamily="18" charset="0"/>
                <a:cs typeface="Times New Roman" pitchFamily="18" charset="0"/>
              </a:rPr>
              <a:t>является обеспечение долгосрочной сбалансированности и устойчивости бюджета района.     </a:t>
            </a:r>
          </a:p>
          <a:p>
            <a:pPr algn="just"/>
            <a:r>
              <a:rPr lang="ru-RU" sz="1400" dirty="0" smtClean="0">
                <a:latin typeface="Times New Roman" pitchFamily="18" charset="0"/>
                <a:cs typeface="Times New Roman" pitchFamily="18" charset="0"/>
              </a:rPr>
              <a:t>    Реализация программы  позволит  обеспечить выполнение принятых расходных обязательств, повысить эффективность бюджетных расходов, снизить объем муниципального долга района.  Кроме того, в рамках программы осуществляется обеспечение деятельности Финансового управления и МКУ</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«Центр бюджетного учета и отчетности Никольского муниципального района».</a:t>
            </a:r>
          </a:p>
          <a:p>
            <a:pPr algn="just"/>
            <a:r>
              <a:rPr lang="ru-RU" sz="1400" dirty="0" smtClean="0">
                <a:latin typeface="Times New Roman" pitchFamily="18" charset="0"/>
                <a:cs typeface="Times New Roman" pitchFamily="18" charset="0"/>
              </a:rPr>
              <a:t>   Всего на реализацию муниципальной программы утверждены расходы на 2021 годы в сумме 63864,7 тыс. руб., на 2022 год – 64435,9 тыс. руб., на 2023 год  – 65148,3 тыс. руб.</a:t>
            </a:r>
            <a:endParaRPr lang="ru-RU" sz="1400" dirty="0"/>
          </a:p>
        </p:txBody>
      </p:sp>
      <p:graphicFrame>
        <p:nvGraphicFramePr>
          <p:cNvPr id="14" name="Диаграмма 13"/>
          <p:cNvGraphicFramePr/>
          <p:nvPr/>
        </p:nvGraphicFramePr>
        <p:xfrm>
          <a:off x="755576" y="2924944"/>
          <a:ext cx="8712968"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755BFA3A-DD53-4A4B-AFCA-F591FFEBCE99}" type="slidenum">
              <a:rPr lang="ru-RU" smtClean="0"/>
              <a:pPr/>
              <a:t>42</a:t>
            </a:fld>
            <a:endParaRPr lang="ru-RU"/>
          </a:p>
        </p:txBody>
      </p:sp>
      <p:sp>
        <p:nvSpPr>
          <p:cNvPr id="5" name="Прямоугольник 4"/>
          <p:cNvSpPr/>
          <p:nvPr/>
        </p:nvSpPr>
        <p:spPr>
          <a:xfrm>
            <a:off x="251520" y="1052736"/>
            <a:ext cx="3528392" cy="600164"/>
          </a:xfrm>
          <a:prstGeom prst="rect">
            <a:avLst/>
          </a:prstGeom>
        </p:spPr>
        <p:txBody>
          <a:bodyPr wrap="square">
            <a:spAutoFit/>
          </a:bodyPr>
          <a:lstStyle/>
          <a:p>
            <a:pPr algn="ctr"/>
            <a:r>
              <a:rPr lang="ru-RU" sz="1100" b="1" dirty="0" smtClean="0">
                <a:latin typeface="Times New Roman" pitchFamily="18" charset="0"/>
                <a:cs typeface="Times New Roman" pitchFamily="18" charset="0"/>
              </a:rPr>
              <a:t>Строительство, реконструкция, капитальный ремонт и ремонт общеобразовательных организаций</a:t>
            </a:r>
            <a:endParaRPr lang="ru-RU" sz="1100" b="1" dirty="0">
              <a:latin typeface="Times New Roman" pitchFamily="18" charset="0"/>
              <a:cs typeface="Times New Roman" pitchFamily="18" charset="0"/>
            </a:endParaRPr>
          </a:p>
        </p:txBody>
      </p:sp>
      <p:graphicFrame>
        <p:nvGraphicFramePr>
          <p:cNvPr id="7" name="Диаграмма 6"/>
          <p:cNvGraphicFramePr/>
          <p:nvPr/>
        </p:nvGraphicFramePr>
        <p:xfrm>
          <a:off x="0" y="3861048"/>
          <a:ext cx="3744416" cy="2996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nvGraphicFramePr>
        <p:xfrm>
          <a:off x="6300192" y="980728"/>
          <a:ext cx="2843808"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nvGraphicFramePr>
        <p:xfrm>
          <a:off x="5796136" y="3833664"/>
          <a:ext cx="3528392"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nvGraphicFramePr>
        <p:xfrm>
          <a:off x="3347864" y="1052736"/>
          <a:ext cx="3347864" cy="2880320"/>
        </p:xfrm>
        <a:graphic>
          <a:graphicData uri="http://schemas.openxmlformats.org/drawingml/2006/chart">
            <c:chart xmlns:c="http://schemas.openxmlformats.org/drawingml/2006/chart" xmlns:r="http://schemas.openxmlformats.org/officeDocument/2006/relationships" r:id="rId5"/>
          </a:graphicData>
        </a:graphic>
      </p:graphicFrame>
      <p:sp>
        <p:nvSpPr>
          <p:cNvPr id="12" name="Заголовок 1"/>
          <p:cNvSpPr txBox="1">
            <a:spLocks/>
          </p:cNvSpPr>
          <p:nvPr/>
        </p:nvSpPr>
        <p:spPr>
          <a:xfrm>
            <a:off x="899592" y="260648"/>
            <a:ext cx="7776864" cy="576064"/>
          </a:xfrm>
          <a:prstGeom prst="rect">
            <a:avLst/>
          </a:prstGeom>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Сведения о реализуемых общественно-значимых проектах на 2021-2023 годы</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1" name="Диаграмма 10"/>
          <p:cNvGraphicFramePr/>
          <p:nvPr/>
        </p:nvGraphicFramePr>
        <p:xfrm>
          <a:off x="0" y="1628800"/>
          <a:ext cx="3419872" cy="22322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Диаграмма 12"/>
          <p:cNvGraphicFramePr/>
          <p:nvPr/>
        </p:nvGraphicFramePr>
        <p:xfrm>
          <a:off x="3347864" y="4005064"/>
          <a:ext cx="2903984" cy="285293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0" y="188640"/>
            <a:ext cx="8676456" cy="648072"/>
          </a:xfrm>
        </p:spPr>
        <p:txBody>
          <a:bodyPr>
            <a:noAutofit/>
          </a:bodyPr>
          <a:lstStyle/>
          <a:p>
            <a:pPr algn="ctr"/>
            <a:r>
              <a:rPr lang="ru-RU" sz="2400" dirty="0" smtClean="0"/>
              <a:t>Сведения о реализуемых общественно-значимых проектах на 2021-2023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43</a:t>
            </a:fld>
            <a:endParaRPr lang="ru-RU"/>
          </a:p>
        </p:txBody>
      </p:sp>
      <p:graphicFrame>
        <p:nvGraphicFramePr>
          <p:cNvPr id="4" name="Диаграмма 3"/>
          <p:cNvGraphicFramePr/>
          <p:nvPr/>
        </p:nvGraphicFramePr>
        <p:xfrm>
          <a:off x="0" y="1196752"/>
          <a:ext cx="360040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3059832" y="1124744"/>
          <a:ext cx="3168352" cy="2780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6084168" y="1196752"/>
          <a:ext cx="2915816" cy="26800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3059832" y="4049688"/>
          <a:ext cx="2952328" cy="28083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nvGraphicFramePr>
        <p:xfrm>
          <a:off x="6012160" y="3933056"/>
          <a:ext cx="2952328" cy="27363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Диаграмма 11"/>
          <p:cNvGraphicFramePr/>
          <p:nvPr/>
        </p:nvGraphicFramePr>
        <p:xfrm>
          <a:off x="107504" y="3933056"/>
          <a:ext cx="2736304" cy="292494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0" y="188640"/>
            <a:ext cx="8676456" cy="648072"/>
          </a:xfrm>
        </p:spPr>
        <p:txBody>
          <a:bodyPr>
            <a:noAutofit/>
          </a:bodyPr>
          <a:lstStyle/>
          <a:p>
            <a:pPr algn="ctr"/>
            <a:r>
              <a:rPr lang="ru-RU" sz="2400" dirty="0" smtClean="0"/>
              <a:t>Сведения о реализуемых общественно-значимых проектах на 2021-2023 годы</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44</a:t>
            </a:fld>
            <a:endParaRPr lang="ru-RU"/>
          </a:p>
        </p:txBody>
      </p:sp>
      <p:graphicFrame>
        <p:nvGraphicFramePr>
          <p:cNvPr id="4" name="Диаграмма 3"/>
          <p:cNvGraphicFramePr/>
          <p:nvPr/>
        </p:nvGraphicFramePr>
        <p:xfrm>
          <a:off x="0" y="1196752"/>
          <a:ext cx="360040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nvGraphicFramePr>
        <p:xfrm>
          <a:off x="3131840" y="1196752"/>
          <a:ext cx="2903984" cy="2852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p:nvPr/>
        </p:nvGraphicFramePr>
        <p:xfrm>
          <a:off x="6084168" y="1196752"/>
          <a:ext cx="2915816" cy="26800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p:cNvGraphicFramePr/>
          <p:nvPr/>
        </p:nvGraphicFramePr>
        <p:xfrm>
          <a:off x="2771800" y="4077072"/>
          <a:ext cx="3312368"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Диаграмма 14"/>
          <p:cNvGraphicFramePr/>
          <p:nvPr/>
        </p:nvGraphicFramePr>
        <p:xfrm>
          <a:off x="0" y="3933056"/>
          <a:ext cx="3384376"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Диаграмма 15"/>
          <p:cNvGraphicFramePr/>
          <p:nvPr/>
        </p:nvGraphicFramePr>
        <p:xfrm>
          <a:off x="5724128" y="3789040"/>
          <a:ext cx="4032448" cy="288032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581528" cy="648072"/>
          </a:xfrm>
        </p:spPr>
        <p:txBody>
          <a:bodyPr>
            <a:noAutofit/>
          </a:bodyPr>
          <a:lstStyle/>
          <a:p>
            <a:pPr algn="ctr"/>
            <a:r>
              <a:rPr lang="ru-RU" sz="2400" dirty="0" smtClean="0"/>
              <a:t>Сведения о реализуемых мероприятиях  с учетом целевых групп</a:t>
            </a:r>
            <a:endParaRPr lang="ru-RU" sz="24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45</a:t>
            </a:fld>
            <a:endParaRPr lang="ru-RU"/>
          </a:p>
        </p:txBody>
      </p:sp>
      <p:sp>
        <p:nvSpPr>
          <p:cNvPr id="6" name="Содержимое 2"/>
          <p:cNvSpPr txBox="1">
            <a:spLocks/>
          </p:cNvSpPr>
          <p:nvPr/>
        </p:nvSpPr>
        <p:spPr>
          <a:xfrm>
            <a:off x="2843808" y="1196752"/>
            <a:ext cx="6048672" cy="216024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3"/>
              <a:buBlip>
                <a:blip r:embed="rId2"/>
              </a:buBlip>
              <a:tabLst/>
              <a:defRPr/>
            </a:pPr>
            <a:r>
              <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ежемесячная денежная компенсация расходов на оплату помещения, отопления, освещения  и твердого топлива отдельным категориям граждан, проживающих и работающих в сельской местности;</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3"/>
              <a:buBlip>
                <a:blip r:embed="rId2"/>
              </a:buBlip>
              <a:tabLst/>
              <a:defRPr/>
            </a:pPr>
            <a:r>
              <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доплата к пенсии лицам, замещавшим муниципальные должности и должности муниципальной службы в органах местного самоуправления;</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3"/>
              <a:buBlip>
                <a:blip r:embed="rId2"/>
              </a:buBlip>
              <a:tabLst/>
              <a:defRPr/>
            </a:pPr>
            <a:r>
              <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дополнительное материальное содержание лицам, имеющим звание "Почетный гражданин Никольского района";</a:t>
            </a:r>
          </a:p>
        </p:txBody>
      </p:sp>
      <p:pic>
        <p:nvPicPr>
          <p:cNvPr id="5" name="Picture 2" descr="http://zhel.city/upload/iblock/ff8/edv_proindeksirovan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1196752"/>
            <a:ext cx="2664296" cy="1800200"/>
          </a:xfrm>
          <a:prstGeom prst="rect">
            <a:avLst/>
          </a:prstGeom>
          <a:noFill/>
          <a:effectLst>
            <a:softEdge rad="63500"/>
          </a:effectLst>
        </p:spPr>
      </p:pic>
      <p:sp>
        <p:nvSpPr>
          <p:cNvPr id="7" name="Прямоугольник 6"/>
          <p:cNvSpPr/>
          <p:nvPr/>
        </p:nvSpPr>
        <p:spPr>
          <a:xfrm>
            <a:off x="251520" y="2996952"/>
            <a:ext cx="8640960" cy="2846933"/>
          </a:xfrm>
          <a:prstGeom prst="rect">
            <a:avLst/>
          </a:prstGeom>
        </p:spPr>
        <p:txBody>
          <a:bodyPr wrap="square">
            <a:spAutoFit/>
          </a:bodyPr>
          <a:lstStyle/>
          <a:p>
            <a:pPr marL="274320" lvl="0" indent="-274320" algn="just">
              <a:spcBef>
                <a:spcPts val="600"/>
              </a:spcBef>
              <a:buClr>
                <a:schemeClr val="accent1"/>
              </a:buClr>
              <a:buSzPct val="76000"/>
              <a:buBlip>
                <a:blip r:embed="rId2"/>
              </a:buBlip>
              <a:defRPr/>
            </a:pPr>
            <a:r>
              <a:rPr lang="ru-RU" sz="1400" dirty="0" smtClean="0">
                <a:latin typeface="Times New Roman" pitchFamily="18" charset="0"/>
                <a:cs typeface="Times New Roman" pitchFamily="18" charset="0"/>
              </a:rPr>
              <a:t>единовременная денежная выплата  взамен предоставления земельного участка гражданам, имеющим трех и более детей;</a:t>
            </a:r>
          </a:p>
          <a:p>
            <a:pPr marL="274320" lvl="0" indent="-274320" algn="just">
              <a:spcBef>
                <a:spcPts val="600"/>
              </a:spcBef>
              <a:buClr>
                <a:schemeClr val="accent1"/>
              </a:buClr>
              <a:buSzPct val="76000"/>
              <a:buBlip>
                <a:blip r:embed="rId2"/>
              </a:buBlip>
              <a:defRPr/>
            </a:pPr>
            <a:r>
              <a:rPr lang="ru-RU" sz="1400" dirty="0" smtClean="0">
                <a:latin typeface="Times New Roman" pitchFamily="18" charset="0"/>
                <a:cs typeface="Times New Roman" pitchFamily="18" charset="0"/>
              </a:rPr>
              <a:t>предоставление социальных выплат молодым семьям-участникам ГП "Обеспечение доступным и комфортным жильем и коммунальными услугами граждан РФ";</a:t>
            </a:r>
          </a:p>
          <a:p>
            <a:pPr marL="274320" lvl="0" indent="-274320" algn="just">
              <a:spcBef>
                <a:spcPts val="600"/>
              </a:spcBef>
              <a:buClr>
                <a:schemeClr val="accent1"/>
              </a:buClr>
              <a:buSzPct val="76000"/>
              <a:buBlip>
                <a:blip r:embed="rId2"/>
              </a:buBlip>
              <a:defRPr/>
            </a:pPr>
            <a:r>
              <a:rPr lang="ru-RU" sz="1400" dirty="0" smtClean="0">
                <a:latin typeface="Times New Roman" pitchFamily="18" charset="0"/>
                <a:cs typeface="Times New Roman" pitchFamily="18" charset="0"/>
              </a:rPr>
              <a:t>компенсация, выплачиваемая родителям (законным представителям)  детей, посещающих дошкольные образовательные учреждения;</a:t>
            </a:r>
          </a:p>
          <a:p>
            <a:pPr marL="274320" lvl="0" indent="-274320" algn="just">
              <a:spcBef>
                <a:spcPts val="600"/>
              </a:spcBef>
              <a:buClr>
                <a:schemeClr val="accent1"/>
              </a:buClr>
              <a:buSzPct val="76000"/>
              <a:buBlip>
                <a:blip r:embed="rId2"/>
              </a:buBlip>
              <a:defRPr/>
            </a:pPr>
            <a:r>
              <a:rPr lang="ru-RU" sz="1400" dirty="0" smtClean="0">
                <a:latin typeface="Times New Roman" pitchFamily="18" charset="0"/>
                <a:cs typeface="Times New Roman" pitchFamily="18" charset="0"/>
              </a:rPr>
              <a:t> субсидии на улучшение жилищных условий граждан, проживающих на сельских </a:t>
            </a:r>
            <a:r>
              <a:rPr lang="ru-RU" sz="1400" dirty="0" err="1" smtClean="0">
                <a:latin typeface="Times New Roman" pitchFamily="18" charset="0"/>
                <a:cs typeface="Times New Roman" pitchFamily="18" charset="0"/>
              </a:rPr>
              <a:t>территорияхф</a:t>
            </a:r>
            <a:r>
              <a:rPr lang="ru-RU" sz="1400" dirty="0" smtClean="0">
                <a:latin typeface="Times New Roman" pitchFamily="18" charset="0"/>
                <a:cs typeface="Times New Roman" pitchFamily="18" charset="0"/>
              </a:rPr>
              <a:t>;</a:t>
            </a:r>
          </a:p>
          <a:p>
            <a:pPr marL="274320" lvl="0" indent="-274320" algn="just">
              <a:spcBef>
                <a:spcPts val="600"/>
              </a:spcBef>
              <a:buClr>
                <a:schemeClr val="accent1"/>
              </a:buClr>
              <a:buSzPct val="76000"/>
              <a:buBlip>
                <a:blip r:embed="rId2"/>
              </a:buBlip>
              <a:defRPr/>
            </a:pPr>
            <a:r>
              <a:rPr lang="ru-RU" sz="1400" dirty="0" smtClean="0">
                <a:latin typeface="Times New Roman" pitchFamily="18" charset="0"/>
                <a:cs typeface="Times New Roman" pitchFamily="18" charset="0"/>
              </a:rPr>
              <a:t>дополнительные меры  по стимулированию педагогических работников  и повышение статуса педагогических работников;</a:t>
            </a:r>
          </a:p>
          <a:p>
            <a:pPr marL="274320" lvl="0" indent="-274320" algn="just">
              <a:spcBef>
                <a:spcPts val="600"/>
              </a:spcBef>
              <a:buClr>
                <a:schemeClr val="accent1"/>
              </a:buClr>
              <a:buSzPct val="76000"/>
              <a:buBlip>
                <a:blip r:embed="rId2"/>
              </a:buBlip>
              <a:defRPr/>
            </a:pPr>
            <a:r>
              <a:rPr lang="ru-RU" sz="1400" dirty="0" smtClean="0">
                <a:latin typeface="Times New Roman" pitchFamily="18" charset="0"/>
                <a:cs typeface="Times New Roman" pitchFamily="18" charset="0"/>
              </a:rPr>
              <a:t>предоставление жилья медицинским работникам и оказание социальной поддержки студентам и специалистам сферы здравоохранения.</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498080" cy="1143000"/>
          </a:xfrm>
        </p:spPr>
        <p:txBody>
          <a:bodyPr>
            <a:noAutofit/>
          </a:bodyPr>
          <a:lstStyle/>
          <a:p>
            <a:pPr algn="ctr"/>
            <a:r>
              <a:rPr lang="ru-RU" sz="2800" dirty="0" smtClean="0"/>
              <a:t>Сведения о муниципальном долге </a:t>
            </a:r>
            <a:br>
              <a:rPr lang="ru-RU" sz="2800" dirty="0" smtClean="0"/>
            </a:br>
            <a:r>
              <a:rPr lang="ru-RU" sz="2800" dirty="0" smtClean="0"/>
              <a:t>на 2021-2023 годы</a:t>
            </a:r>
            <a:endParaRPr lang="ru-RU" sz="28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46</a:t>
            </a:fld>
            <a:endParaRPr lang="ru-RU"/>
          </a:p>
        </p:txBody>
      </p:sp>
      <p:graphicFrame>
        <p:nvGraphicFramePr>
          <p:cNvPr id="5" name="Диаграмма 4"/>
          <p:cNvGraphicFramePr/>
          <p:nvPr/>
        </p:nvGraphicFramePr>
        <p:xfrm>
          <a:off x="539552" y="3501008"/>
          <a:ext cx="7776864"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3073" name="Rectangle 1"/>
          <p:cNvSpPr>
            <a:spLocks noChangeArrowheads="1"/>
          </p:cNvSpPr>
          <p:nvPr/>
        </p:nvSpPr>
        <p:spPr bwMode="auto">
          <a:xfrm>
            <a:off x="1043608" y="1340768"/>
            <a:ext cx="79208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09538" algn="just"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целью выполнения требования ст. 107 Бюджетного кодекса РФ, в  проекте решения Представительного собрания района «О районном бюджете на 2021 год и плановый период 2022 и 2023 годов» установлен верхний предел муниципального долга района по состоянию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1 января 2022 года, на 1 января 2023 года и на 1 января 2024 года.</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соответствии со статьей 111 Бюджетного кодекса Российской Федерации решением Представительного Собрания утверждается объем расходов на обслуживание муниципального долга района на 2021  год в сумме 0,0 тыс. руб.</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2022 год – 0,0 тыс. рублей;  на 2023 год – 0,0 тыс. рублей.</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Предоставление муниципальных гарантий и осуществление муниципальных внутренних заимствований в 2021 - 2023 годах не планируется.</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Documents and Settings\Е.Н.Баданина.K14\Рабочий стол\no-photo-gir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04248" y="4221088"/>
            <a:ext cx="2339752" cy="1777331"/>
          </a:xfrm>
          <a:prstGeom prst="rect">
            <a:avLst/>
          </a:prstGeom>
          <a:noFill/>
        </p:spPr>
      </p:pic>
      <p:sp>
        <p:nvSpPr>
          <p:cNvPr id="13" name="Заголовок 1"/>
          <p:cNvSpPr>
            <a:spLocks noGrp="1"/>
          </p:cNvSpPr>
          <p:nvPr>
            <p:ph type="title"/>
          </p:nvPr>
        </p:nvSpPr>
        <p:spPr>
          <a:xfrm>
            <a:off x="395536" y="0"/>
            <a:ext cx="8229600" cy="476672"/>
          </a:xfrm>
        </p:spPr>
        <p:txBody>
          <a:bodyPr>
            <a:noAutofit/>
          </a:bodyPr>
          <a:lstStyle/>
          <a:p>
            <a:pPr algn="ctr"/>
            <a:r>
              <a:rPr lang="ru-RU" sz="2800" dirty="0" smtClean="0"/>
              <a:t>Контактная информация</a:t>
            </a:r>
            <a:endParaRPr lang="ru-RU" sz="2800" dirty="0"/>
          </a:p>
        </p:txBody>
      </p:sp>
      <p:sp>
        <p:nvSpPr>
          <p:cNvPr id="3" name="Номер слайда 2"/>
          <p:cNvSpPr>
            <a:spLocks noGrp="1"/>
          </p:cNvSpPr>
          <p:nvPr>
            <p:ph type="sldNum" sz="quarter" idx="12"/>
          </p:nvPr>
        </p:nvSpPr>
        <p:spPr/>
        <p:txBody>
          <a:bodyPr/>
          <a:lstStyle/>
          <a:p>
            <a:fld id="{755BFA3A-DD53-4A4B-AFCA-F591FFEBCE99}" type="slidenum">
              <a:rPr lang="ru-RU" smtClean="0"/>
              <a:pPr/>
              <a:t>47</a:t>
            </a:fld>
            <a:endParaRPr lang="ru-RU"/>
          </a:p>
        </p:txBody>
      </p:sp>
      <p:pic>
        <p:nvPicPr>
          <p:cNvPr id="6" name="Picture 11" descr="http://courtsolutions.info/wp-content/uploads/2017/07/contact-us-2000x120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0152" y="1772816"/>
            <a:ext cx="2987824" cy="2592288"/>
          </a:xfrm>
          <a:prstGeom prst="rect">
            <a:avLst/>
          </a:prstGeom>
          <a:noFill/>
          <a:effectLst>
            <a:softEdge rad="63500"/>
          </a:effectLst>
        </p:spPr>
      </p:pic>
      <p:sp>
        <p:nvSpPr>
          <p:cNvPr id="8" name="Прямоугольник 7"/>
          <p:cNvSpPr/>
          <p:nvPr/>
        </p:nvSpPr>
        <p:spPr>
          <a:xfrm>
            <a:off x="971600" y="5517232"/>
            <a:ext cx="5976664" cy="923330"/>
          </a:xfrm>
          <a:prstGeom prst="rect">
            <a:avLst/>
          </a:prstGeom>
          <a:ln>
            <a:solidFill>
              <a:schemeClr val="accent1">
                <a:lumMod val="60000"/>
                <a:lumOff val="40000"/>
              </a:schemeClr>
            </a:solidFill>
          </a:ln>
        </p:spPr>
        <p:txBody>
          <a:bodyPr wrap="square">
            <a:spAutoFit/>
          </a:bodyPr>
          <a:lstStyle/>
          <a:p>
            <a:pPr algn="ctr"/>
            <a:r>
              <a:rPr lang="ru-RU" dirty="0" smtClean="0">
                <a:latin typeface="Times New Roman" pitchFamily="18" charset="0"/>
                <a:cs typeface="Times New Roman" pitchFamily="18" charset="0"/>
              </a:rPr>
              <a:t>Начальник Финансового управления Никольского муниципального района </a:t>
            </a:r>
          </a:p>
          <a:p>
            <a:pPr algn="ctr"/>
            <a:r>
              <a:rPr lang="ru-RU" b="1" i="1" dirty="0" err="1" smtClean="0">
                <a:latin typeface="Times New Roman" pitchFamily="18" charset="0"/>
                <a:cs typeface="Times New Roman" pitchFamily="18" charset="0"/>
              </a:rPr>
              <a:t>Городишенина</a:t>
            </a:r>
            <a:r>
              <a:rPr lang="ru-RU" b="1" i="1" dirty="0" smtClean="0">
                <a:latin typeface="Times New Roman" pitchFamily="18" charset="0"/>
                <a:cs typeface="Times New Roman" pitchFamily="18" charset="0"/>
              </a:rPr>
              <a:t>   Марина   Ильинична</a:t>
            </a:r>
          </a:p>
        </p:txBody>
      </p:sp>
      <p:sp>
        <p:nvSpPr>
          <p:cNvPr id="14" name="Прямоугольник 13"/>
          <p:cNvSpPr/>
          <p:nvPr/>
        </p:nvSpPr>
        <p:spPr>
          <a:xfrm>
            <a:off x="899592" y="548680"/>
            <a:ext cx="7776864" cy="369332"/>
          </a:xfrm>
          <a:prstGeom prst="rect">
            <a:avLst/>
          </a:prstGeom>
        </p:spPr>
        <p:txBody>
          <a:bodyPr wrap="square">
            <a:spAutoFit/>
          </a:bodyPr>
          <a:lstStyle/>
          <a:p>
            <a:pPr algn="just"/>
            <a:r>
              <a:rPr lang="ru-RU" dirty="0" smtClean="0">
                <a:latin typeface="Times New Roman" pitchFamily="18" charset="0"/>
                <a:cs typeface="Times New Roman" pitchFamily="18" charset="0"/>
              </a:rPr>
              <a:t>   "Бюджет для граждан" нацелен на получение обратной связи от граждан.     </a:t>
            </a:r>
            <a:endParaRPr lang="ru-RU" dirty="0"/>
          </a:p>
        </p:txBody>
      </p:sp>
      <p:sp>
        <p:nvSpPr>
          <p:cNvPr id="15" name="Прямоугольник 14"/>
          <p:cNvSpPr/>
          <p:nvPr/>
        </p:nvSpPr>
        <p:spPr>
          <a:xfrm>
            <a:off x="1043608" y="2060848"/>
            <a:ext cx="4752528" cy="2554545"/>
          </a:xfrm>
          <a:prstGeom prst="rect">
            <a:avLst/>
          </a:prstGeom>
        </p:spPr>
        <p:txBody>
          <a:bodyPr wrap="square">
            <a:spAutoFit/>
          </a:bodyPr>
          <a:lstStyle/>
          <a:p>
            <a:r>
              <a:rPr lang="ru-RU" sz="1600" dirty="0" smtClean="0">
                <a:latin typeface="Times New Roman" pitchFamily="18" charset="0"/>
                <a:cs typeface="Times New Roman" pitchFamily="18" charset="0"/>
              </a:rPr>
              <a:t>     В случае возникновения вопросов вы можете обратиться в Финансовое управление Никольского муниципального района:</a:t>
            </a:r>
          </a:p>
          <a:p>
            <a:pPr>
              <a:buFont typeface="Arial" pitchFamily="34" charset="0"/>
              <a:buChar char="•"/>
            </a:pPr>
            <a:r>
              <a:rPr lang="ru-RU" sz="1600" b="1" i="1" dirty="0" smtClean="0">
                <a:latin typeface="Times New Roman" pitchFamily="18" charset="0"/>
                <a:cs typeface="Times New Roman" pitchFamily="18" charset="0"/>
              </a:rPr>
              <a:t>написать письмо или прийти лично в часы приема*  по адресу: </a:t>
            </a:r>
            <a:r>
              <a:rPr lang="ru-RU" sz="1600" i="1" dirty="0" smtClean="0">
                <a:latin typeface="Times New Roman" pitchFamily="18" charset="0"/>
                <a:cs typeface="Times New Roman" pitchFamily="18" charset="0"/>
              </a:rPr>
              <a:t>161440, Россия, Вологодская область, г.Никольск, ул. 25 Октября, д.3</a:t>
            </a:r>
          </a:p>
          <a:p>
            <a:pPr>
              <a:buFont typeface="Arial" pitchFamily="34" charset="0"/>
              <a:buChar char="•"/>
            </a:pPr>
            <a:r>
              <a:rPr lang="ru-RU" sz="1600" b="1" i="1" dirty="0" smtClean="0">
                <a:latin typeface="Times New Roman" pitchFamily="18" charset="0"/>
                <a:cs typeface="Times New Roman" pitchFamily="18" charset="0"/>
              </a:rPr>
              <a:t>позвонить по телефону: (</a:t>
            </a:r>
            <a:r>
              <a:rPr lang="ru-RU" sz="1600" i="1" dirty="0" smtClean="0">
                <a:latin typeface="Times New Roman" pitchFamily="18" charset="0"/>
                <a:cs typeface="Times New Roman" pitchFamily="18" charset="0"/>
              </a:rPr>
              <a:t>81754) 2-15-85</a:t>
            </a:r>
          </a:p>
          <a:p>
            <a:pPr>
              <a:buFont typeface="Arial" pitchFamily="34" charset="0"/>
              <a:buChar char="•"/>
            </a:pPr>
            <a:r>
              <a:rPr lang="ru-RU" sz="1600" b="1" i="1" dirty="0" smtClean="0">
                <a:latin typeface="Times New Roman" pitchFamily="18" charset="0"/>
                <a:cs typeface="Times New Roman" pitchFamily="18" charset="0"/>
              </a:rPr>
              <a:t>направить факс: </a:t>
            </a:r>
            <a:r>
              <a:rPr lang="ru-RU" sz="1600" i="1" dirty="0" smtClean="0">
                <a:latin typeface="Times New Roman" pitchFamily="18" charset="0"/>
                <a:cs typeface="Times New Roman" pitchFamily="18" charset="0"/>
              </a:rPr>
              <a:t>(81754)2-22-76</a:t>
            </a:r>
          </a:p>
          <a:p>
            <a:pPr>
              <a:buFont typeface="Arial" pitchFamily="34" charset="0"/>
              <a:buChar char="•"/>
            </a:pPr>
            <a:r>
              <a:rPr lang="ru-RU" sz="1600" b="1" i="1" dirty="0" smtClean="0">
                <a:latin typeface="Times New Roman" pitchFamily="18" charset="0"/>
                <a:cs typeface="Times New Roman" pitchFamily="18" charset="0"/>
              </a:rPr>
              <a:t>написать на электронную почту: </a:t>
            </a:r>
            <a:r>
              <a:rPr lang="en-US" sz="1600" i="1" dirty="0" smtClean="0">
                <a:latin typeface="Times New Roman" pitchFamily="18" charset="0"/>
                <a:cs typeface="Times New Roman" pitchFamily="18" charset="0"/>
              </a:rPr>
              <a:t>nikfinupr@vologda.ru</a:t>
            </a:r>
            <a:endParaRPr lang="ru-RU" sz="1600" dirty="0"/>
          </a:p>
        </p:txBody>
      </p:sp>
      <p:sp>
        <p:nvSpPr>
          <p:cNvPr id="16" name="Прямоугольник 15"/>
          <p:cNvSpPr/>
          <p:nvPr/>
        </p:nvSpPr>
        <p:spPr>
          <a:xfrm>
            <a:off x="1043608" y="980728"/>
            <a:ext cx="7920880" cy="923330"/>
          </a:xfrm>
          <a:prstGeom prst="rect">
            <a:avLst/>
          </a:prstGeom>
          <a:effectLst>
            <a:glow rad="63500">
              <a:schemeClr val="accent1">
                <a:satMod val="175000"/>
                <a:alpha val="40000"/>
              </a:schemeClr>
            </a:glow>
          </a:effectLst>
        </p:spPr>
        <p:txBody>
          <a:bodyPr wrap="square">
            <a:spAutoFit/>
          </a:bodyPr>
          <a:lstStyle/>
          <a:p>
            <a:pPr algn="just"/>
            <a:r>
              <a:rPr lang="ru-RU" dirty="0" smtClean="0">
                <a:latin typeface="Times New Roman" pitchFamily="18" charset="0"/>
                <a:cs typeface="Times New Roman" pitchFamily="18" charset="0"/>
              </a:rPr>
              <a:t>     Мы надеемся, что предоставленная информация  оказалась полезной и помогла составить достоверное мнение о формировании районного бюджета на 2021 год и плановый период 2022 и 2023 годов.</a:t>
            </a:r>
            <a:endParaRPr lang="ru-RU" dirty="0"/>
          </a:p>
        </p:txBody>
      </p:sp>
      <p:sp>
        <p:nvSpPr>
          <p:cNvPr id="17" name="Прямоугольник 16"/>
          <p:cNvSpPr/>
          <p:nvPr/>
        </p:nvSpPr>
        <p:spPr>
          <a:xfrm>
            <a:off x="1043608" y="4581128"/>
            <a:ext cx="5904656" cy="923330"/>
          </a:xfrm>
          <a:prstGeom prst="rect">
            <a:avLst/>
          </a:prstGeom>
        </p:spPr>
        <p:txBody>
          <a:bodyPr wrap="square">
            <a:spAutoFit/>
          </a:bodyPr>
          <a:lstStyle/>
          <a:p>
            <a:r>
              <a:rPr lang="ru-RU" i="1" dirty="0" smtClean="0">
                <a:latin typeface="Times New Roman" pitchFamily="18" charset="0"/>
                <a:cs typeface="Times New Roman" pitchFamily="18" charset="0"/>
              </a:rPr>
              <a:t>   Прием граждан осуществляется Начальником: по четвергам (еженедельно) с 14</a:t>
            </a:r>
            <a:r>
              <a:rPr lang="en-US" i="1" dirty="0" smtClean="0">
                <a:latin typeface="Times New Roman" pitchFamily="18" charset="0"/>
                <a:cs typeface="Times New Roman" pitchFamily="18" charset="0"/>
              </a:rPr>
              <a:t>.00</a:t>
            </a:r>
            <a:r>
              <a:rPr lang="ru-RU" i="1" dirty="0" smtClean="0">
                <a:latin typeface="Times New Roman" pitchFamily="18" charset="0"/>
                <a:cs typeface="Times New Roman" pitchFamily="18" charset="0"/>
              </a:rPr>
              <a:t> до </a:t>
            </a:r>
            <a:r>
              <a:rPr lang="en-US" i="1" dirty="0" smtClean="0">
                <a:latin typeface="Times New Roman" pitchFamily="18" charset="0"/>
                <a:cs typeface="Times New Roman" pitchFamily="18" charset="0"/>
              </a:rPr>
              <a:t>17.00</a:t>
            </a:r>
            <a:r>
              <a:rPr lang="ru-RU" i="1" dirty="0" smtClean="0">
                <a:latin typeface="Times New Roman" pitchFamily="18" charset="0"/>
                <a:cs typeface="Times New Roman" pitchFamily="18" charset="0"/>
              </a:rPr>
              <a:t>  и 3-ю</a:t>
            </a:r>
            <a:r>
              <a:rPr lang="en-US"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среду месяца с 17.30 до 19.30.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55BFA3A-DD53-4A4B-AFCA-F591FFEBCE99}" type="slidenum">
              <a:rPr lang="ru-RU" smtClean="0"/>
              <a:pPr/>
              <a:t>5</a:t>
            </a:fld>
            <a:endParaRPr lang="ru-RU"/>
          </a:p>
        </p:txBody>
      </p:sp>
      <p:sp>
        <p:nvSpPr>
          <p:cNvPr id="4" name="Заголовок 1"/>
          <p:cNvSpPr txBox="1">
            <a:spLocks/>
          </p:cNvSpPr>
          <p:nvPr/>
        </p:nvSpPr>
        <p:spPr>
          <a:xfrm>
            <a:off x="467544" y="0"/>
            <a:ext cx="8229600" cy="6123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mj-lt"/>
                <a:ea typeface="+mj-ea"/>
                <a:cs typeface="+mj-cs"/>
              </a:rPr>
              <a:t>Понятие бюджета и его виды</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1043608" y="620688"/>
            <a:ext cx="7992888" cy="1200329"/>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        Бюджет </a:t>
            </a:r>
            <a:r>
              <a:rPr lang="ru-RU" sz="1600" dirty="0" smtClean="0">
                <a:latin typeface="Times New Roman" pitchFamily="18" charset="0"/>
                <a:cs typeface="Times New Roman" pitchFamily="18" charset="0"/>
              </a:rPr>
              <a:t>– это </a:t>
            </a:r>
            <a:r>
              <a:rPr lang="ru-RU" sz="1600" dirty="0" smtClean="0"/>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(ст. 6 БК РФ)</a:t>
            </a:r>
            <a:r>
              <a:rPr lang="ru-RU" sz="1600" dirty="0" smtClean="0">
                <a:latin typeface="Times New Roman" pitchFamily="18" charset="0"/>
                <a:cs typeface="Times New Roman" pitchFamily="18" charset="0"/>
              </a:rPr>
              <a:t>.</a:t>
            </a:r>
          </a:p>
          <a:p>
            <a:endParaRPr lang="ru-RU" sz="1600" dirty="0">
              <a:latin typeface="Times New Roman" pitchFamily="18" charset="0"/>
              <a:cs typeface="Times New Roman" pitchFamily="18" charset="0"/>
            </a:endParaRPr>
          </a:p>
        </p:txBody>
      </p:sp>
      <p:pic>
        <p:nvPicPr>
          <p:cNvPr id="5123" name="Picture 3" descr="C:\Documents and Settings\Е.Н.Баданина.K14\Рабочий стол\007.jpg"/>
          <p:cNvPicPr>
            <a:picLocks noChangeAspect="1" noChangeArrowheads="1"/>
          </p:cNvPicPr>
          <p:nvPr/>
        </p:nvPicPr>
        <p:blipFill>
          <a:blip r:embed="rId2" cstate="print"/>
          <a:srcRect/>
          <a:stretch>
            <a:fillRect/>
          </a:stretch>
        </p:blipFill>
        <p:spPr bwMode="auto">
          <a:xfrm>
            <a:off x="467544" y="1700808"/>
            <a:ext cx="8424936" cy="46257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764704"/>
          <a:ext cx="91440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ямоугольник 9"/>
          <p:cNvSpPr/>
          <p:nvPr/>
        </p:nvSpPr>
        <p:spPr>
          <a:xfrm>
            <a:off x="323528" y="2852936"/>
            <a:ext cx="2664296" cy="3096344"/>
          </a:xfrm>
          <a:prstGeom prst="rect">
            <a:avLst/>
          </a:prstGeom>
          <a:solidFill>
            <a:schemeClr val="accent1">
              <a:lumMod val="20000"/>
              <a:lumOff val="80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dirty="0" smtClean="0">
              <a:solidFill>
                <a:srgbClr val="002060"/>
              </a:solidFill>
            </a:endParaRP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r>
              <a:rPr lang="ru-RU" sz="1400" dirty="0" smtClean="0">
                <a:solidFill>
                  <a:srgbClr val="002060"/>
                </a:solidFill>
                <a:latin typeface="Times New Roman" pitchFamily="18" charset="0"/>
                <a:cs typeface="Times New Roman" pitchFamily="18" charset="0"/>
              </a:rPr>
              <a:t>Поступление от уплаты налогов, установленных Налоговым кодексом Российской Федерации, например:</a:t>
            </a:r>
          </a:p>
          <a:p>
            <a:pPr algn="just"/>
            <a:r>
              <a:rPr lang="ru-RU" sz="1400" dirty="0" smtClean="0">
                <a:solidFill>
                  <a:srgbClr val="002060"/>
                </a:solidFill>
                <a:latin typeface="Times New Roman" pitchFamily="18" charset="0"/>
                <a:cs typeface="Times New Roman" pitchFamily="18" charset="0"/>
              </a:rPr>
              <a:t> -налог на прибыль организаций;</a:t>
            </a:r>
          </a:p>
          <a:p>
            <a:pPr algn="just"/>
            <a:r>
              <a:rPr lang="ru-RU" sz="1400" dirty="0" smtClean="0">
                <a:solidFill>
                  <a:srgbClr val="002060"/>
                </a:solidFill>
                <a:latin typeface="Times New Roman" pitchFamily="18" charset="0"/>
                <a:cs typeface="Times New Roman" pitchFamily="18" charset="0"/>
              </a:rPr>
              <a:t> -налог на добавленную стоимость;</a:t>
            </a:r>
          </a:p>
          <a:p>
            <a:pPr algn="just"/>
            <a:r>
              <a:rPr lang="ru-RU" sz="1400" dirty="0" smtClean="0">
                <a:solidFill>
                  <a:srgbClr val="002060"/>
                </a:solidFill>
                <a:latin typeface="Times New Roman" pitchFamily="18" charset="0"/>
                <a:cs typeface="Times New Roman" pitchFamily="18" charset="0"/>
              </a:rPr>
              <a:t> -налог на доходы физических лиц;</a:t>
            </a:r>
          </a:p>
          <a:p>
            <a:pPr algn="just"/>
            <a:r>
              <a:rPr lang="ru-RU" sz="1400" dirty="0" smtClean="0">
                <a:solidFill>
                  <a:srgbClr val="002060"/>
                </a:solidFill>
                <a:latin typeface="Times New Roman" pitchFamily="18" charset="0"/>
                <a:cs typeface="Times New Roman" pitchFamily="18" charset="0"/>
              </a:rPr>
              <a:t> -налог на добычу полезных ископаемых;</a:t>
            </a:r>
          </a:p>
          <a:p>
            <a:pPr algn="just">
              <a:buFontTx/>
              <a:buChar char="-"/>
            </a:pPr>
            <a:r>
              <a:rPr lang="ru-RU" sz="1400" dirty="0" smtClean="0">
                <a:solidFill>
                  <a:srgbClr val="002060"/>
                </a:solidFill>
                <a:latin typeface="Times New Roman" pitchFamily="18" charset="0"/>
                <a:cs typeface="Times New Roman" pitchFamily="18" charset="0"/>
              </a:rPr>
              <a:t>другие.</a:t>
            </a:r>
          </a:p>
          <a:p>
            <a:pPr algn="just">
              <a:buFontTx/>
              <a:buChar char="-"/>
            </a:pPr>
            <a:endParaRPr lang="ru-RU" sz="1400" dirty="0" smtClean="0">
              <a:solidFill>
                <a:srgbClr val="002060"/>
              </a:solidFill>
            </a:endParaRPr>
          </a:p>
          <a:p>
            <a:pPr algn="just">
              <a:buFontTx/>
              <a:buChar char="-"/>
            </a:pPr>
            <a:endParaRPr lang="ru-RU" sz="1400" dirty="0" smtClean="0">
              <a:solidFill>
                <a:srgbClr val="002060"/>
              </a:solidFill>
            </a:endParaRPr>
          </a:p>
          <a:p>
            <a:pPr algn="just">
              <a:buFontTx/>
              <a:buChar char="-"/>
            </a:pPr>
            <a:endParaRPr lang="ru-RU" sz="1400" dirty="0" smtClean="0">
              <a:solidFill>
                <a:srgbClr val="002060"/>
              </a:solidFill>
            </a:endParaRPr>
          </a:p>
          <a:p>
            <a:pPr algn="just">
              <a:buFontTx/>
              <a:buChar char="-"/>
            </a:pPr>
            <a:endParaRPr lang="ru-RU" sz="1400" dirty="0" smtClean="0">
              <a:solidFill>
                <a:srgbClr val="002060"/>
              </a:solidFill>
            </a:endParaRPr>
          </a:p>
          <a:p>
            <a:pPr algn="just">
              <a:buFontTx/>
              <a:buChar char="-"/>
            </a:pPr>
            <a:endParaRPr lang="ru-RU" sz="1400" dirty="0" smtClean="0">
              <a:solidFill>
                <a:srgbClr val="002060"/>
              </a:solidFill>
            </a:endParaRPr>
          </a:p>
          <a:p>
            <a:pPr algn="just"/>
            <a:endParaRPr lang="ru-RU" dirty="0">
              <a:solidFill>
                <a:srgbClr val="002060"/>
              </a:solidFill>
            </a:endParaRPr>
          </a:p>
        </p:txBody>
      </p:sp>
      <p:sp>
        <p:nvSpPr>
          <p:cNvPr id="11" name="Прямоугольник 10"/>
          <p:cNvSpPr/>
          <p:nvPr/>
        </p:nvSpPr>
        <p:spPr>
          <a:xfrm>
            <a:off x="3203848" y="2852936"/>
            <a:ext cx="2880320" cy="3816424"/>
          </a:xfrm>
          <a:prstGeom prst="rect">
            <a:avLst/>
          </a:prstGeom>
          <a:solidFill>
            <a:schemeClr val="accent1">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rgbClr val="002060"/>
                </a:solidFill>
                <a:latin typeface="Times New Roman" pitchFamily="18" charset="0"/>
                <a:cs typeface="Times New Roman" pitchFamily="18" charset="0"/>
              </a:rPr>
              <a:t>Поступление от уплаты других пошлин и сборов, установленных законодательством Российской Федерации, а также штрафов за нарушение законодательства, например:</a:t>
            </a:r>
          </a:p>
          <a:p>
            <a:pPr algn="just"/>
            <a:r>
              <a:rPr lang="ru-RU" sz="1400" dirty="0" smtClean="0">
                <a:solidFill>
                  <a:srgbClr val="002060"/>
                </a:solidFill>
                <a:latin typeface="Times New Roman" pitchFamily="18" charset="0"/>
                <a:cs typeface="Times New Roman" pitchFamily="18" charset="0"/>
              </a:rPr>
              <a:t> -таможенные пошлины и таможенные сборы;</a:t>
            </a:r>
          </a:p>
          <a:p>
            <a:pPr algn="just"/>
            <a:r>
              <a:rPr lang="ru-RU" sz="1400" dirty="0" smtClean="0">
                <a:solidFill>
                  <a:srgbClr val="002060"/>
                </a:solidFill>
                <a:latin typeface="Times New Roman" pitchFamily="18" charset="0"/>
                <a:cs typeface="Times New Roman" pitchFamily="18" charset="0"/>
              </a:rPr>
              <a:t> - доходы от использования государственного имущества;</a:t>
            </a:r>
          </a:p>
          <a:p>
            <a:pPr algn="just"/>
            <a:r>
              <a:rPr lang="ru-RU" dirty="0" smtClean="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-плата за негативное воздействие на окружающую среду;</a:t>
            </a:r>
          </a:p>
          <a:p>
            <a:pPr algn="just"/>
            <a:r>
              <a:rPr lang="ru-RU" sz="1400" dirty="0" smtClean="0">
                <a:solidFill>
                  <a:srgbClr val="002060"/>
                </a:solidFill>
                <a:latin typeface="Times New Roman" pitchFamily="18" charset="0"/>
                <a:cs typeface="Times New Roman" pitchFamily="18" charset="0"/>
              </a:rPr>
              <a:t> -штрафы за нарушение законодательства о налогах и сборах;</a:t>
            </a:r>
          </a:p>
          <a:p>
            <a:pPr algn="just"/>
            <a:r>
              <a:rPr lang="ru-RU" sz="1400" dirty="0" smtClean="0">
                <a:solidFill>
                  <a:srgbClr val="002060"/>
                </a:solidFill>
                <a:latin typeface="Times New Roman" pitchFamily="18" charset="0"/>
                <a:cs typeface="Times New Roman" pitchFamily="18" charset="0"/>
              </a:rPr>
              <a:t> -другие.</a:t>
            </a:r>
            <a:endParaRPr lang="ru-RU" dirty="0">
              <a:solidFill>
                <a:srgbClr val="002060"/>
              </a:solidFill>
              <a:latin typeface="Times New Roman" pitchFamily="18" charset="0"/>
              <a:cs typeface="Times New Roman" pitchFamily="18" charset="0"/>
            </a:endParaRPr>
          </a:p>
        </p:txBody>
      </p:sp>
      <p:sp>
        <p:nvSpPr>
          <p:cNvPr id="12" name="Прямоугольник 11"/>
          <p:cNvSpPr/>
          <p:nvPr/>
        </p:nvSpPr>
        <p:spPr>
          <a:xfrm>
            <a:off x="6300192" y="2852936"/>
            <a:ext cx="2520280" cy="2952328"/>
          </a:xfrm>
          <a:prstGeom prst="rect">
            <a:avLst/>
          </a:prstGeom>
          <a:solidFill>
            <a:schemeClr val="accent1">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r>
              <a:rPr lang="ru-RU" sz="1400" dirty="0" smtClean="0">
                <a:solidFill>
                  <a:srgbClr val="002060"/>
                </a:solidFill>
                <a:latin typeface="Times New Roman" pitchFamily="18" charset="0"/>
                <a:cs typeface="Times New Roman" pitchFamily="18" charset="0"/>
              </a:rPr>
              <a:t>Поступления от других бюджетов (межбюджетные трансферты), организаций, граждан (кроме налоговых и неналоговых доходов):</a:t>
            </a:r>
          </a:p>
          <a:p>
            <a:pPr algn="just"/>
            <a:r>
              <a:rPr lang="ru-RU" sz="1400" dirty="0" smtClean="0">
                <a:solidFill>
                  <a:srgbClr val="002060"/>
                </a:solidFill>
                <a:latin typeface="Times New Roman" pitchFamily="18" charset="0"/>
                <a:cs typeface="Times New Roman" pitchFamily="18" charset="0"/>
              </a:rPr>
              <a:t> - дотации;</a:t>
            </a:r>
          </a:p>
          <a:p>
            <a:pPr algn="just"/>
            <a:r>
              <a:rPr lang="ru-RU" sz="1400" dirty="0" smtClean="0">
                <a:solidFill>
                  <a:srgbClr val="002060"/>
                </a:solidFill>
                <a:latin typeface="Times New Roman" pitchFamily="18" charset="0"/>
                <a:cs typeface="Times New Roman" pitchFamily="18" charset="0"/>
              </a:rPr>
              <a:t> -субвенции;</a:t>
            </a:r>
          </a:p>
          <a:p>
            <a:pPr algn="just"/>
            <a:r>
              <a:rPr lang="ru-RU" sz="1400" dirty="0" smtClean="0">
                <a:solidFill>
                  <a:srgbClr val="002060"/>
                </a:solidFill>
                <a:latin typeface="Times New Roman" pitchFamily="18" charset="0"/>
                <a:cs typeface="Times New Roman" pitchFamily="18" charset="0"/>
              </a:rPr>
              <a:t> -субсидии;</a:t>
            </a:r>
          </a:p>
          <a:p>
            <a:pPr algn="just"/>
            <a:r>
              <a:rPr lang="ru-RU" sz="1400" dirty="0" smtClean="0">
                <a:solidFill>
                  <a:srgbClr val="002060"/>
                </a:solidFill>
                <a:latin typeface="Times New Roman" pitchFamily="18" charset="0"/>
                <a:cs typeface="Times New Roman" pitchFamily="18" charset="0"/>
              </a:rPr>
              <a:t> -иные межбюджетные трансферты;</a:t>
            </a:r>
          </a:p>
          <a:p>
            <a:pPr algn="just"/>
            <a:r>
              <a:rPr lang="ru-RU" sz="1400" dirty="0" smtClean="0">
                <a:solidFill>
                  <a:srgbClr val="002060"/>
                </a:solidFill>
                <a:latin typeface="Times New Roman" pitchFamily="18" charset="0"/>
                <a:cs typeface="Times New Roman" pitchFamily="18" charset="0"/>
              </a:rPr>
              <a:t> -безвозмездные поступления от физических и юридических лиц.</a:t>
            </a: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smtClean="0">
              <a:solidFill>
                <a:srgbClr val="002060"/>
              </a:solidFill>
              <a:latin typeface="Times New Roman" pitchFamily="18" charset="0"/>
              <a:cs typeface="Times New Roman" pitchFamily="18" charset="0"/>
            </a:endParaRPr>
          </a:p>
          <a:p>
            <a:pPr algn="just"/>
            <a:endParaRPr lang="ru-RU" sz="1400" dirty="0">
              <a:solidFill>
                <a:srgbClr val="002060"/>
              </a:solidFill>
            </a:endParaRPr>
          </a:p>
        </p:txBody>
      </p:sp>
      <p:sp>
        <p:nvSpPr>
          <p:cNvPr id="13" name="Номер слайда 12"/>
          <p:cNvSpPr>
            <a:spLocks noGrp="1"/>
          </p:cNvSpPr>
          <p:nvPr>
            <p:ph type="sldNum" sz="quarter" idx="12"/>
          </p:nvPr>
        </p:nvSpPr>
        <p:spPr/>
        <p:txBody>
          <a:bodyPr/>
          <a:lstStyle/>
          <a:p>
            <a:fld id="{755BFA3A-DD53-4A4B-AFCA-F591FFEBCE99}" type="slidenum">
              <a:rPr lang="ru-RU" smtClean="0"/>
              <a:pPr/>
              <a:t>6</a:t>
            </a:fld>
            <a:endParaRPr lang="ru-RU"/>
          </a:p>
        </p:txBody>
      </p:sp>
      <p:sp>
        <p:nvSpPr>
          <p:cNvPr id="17" name="Заголовок 1"/>
          <p:cNvSpPr txBox="1">
            <a:spLocks/>
          </p:cNvSpPr>
          <p:nvPr/>
        </p:nvSpPr>
        <p:spPr>
          <a:xfrm>
            <a:off x="467544" y="0"/>
            <a:ext cx="8229600" cy="6123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solidFill>
                  <a:schemeClr val="tx2"/>
                </a:solidFill>
                <a:latin typeface="+mj-lt"/>
                <a:ea typeface="+mj-ea"/>
                <a:cs typeface="+mj-cs"/>
              </a:rPr>
              <a:t>Что такое доходы бюджета</a:t>
            </a:r>
            <a:r>
              <a:rPr kumimoji="0" lang="ru-RU" sz="2400" b="0" i="0" u="none" strike="noStrike" kern="1200" cap="none" spc="0" normalizeH="0" baseline="0" noProof="0" dirty="0" smtClean="0">
                <a:ln>
                  <a:noFill/>
                </a:ln>
                <a:solidFill>
                  <a:schemeClr val="tx2"/>
                </a:solidFill>
                <a:effectLst/>
                <a:uLnTx/>
                <a:uFillTx/>
                <a:latin typeface="+mj-lt"/>
                <a:ea typeface="+mj-ea"/>
                <a:cs typeface="+mj-cs"/>
              </a:rPr>
              <a:t> и его виды?</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55BFA3A-DD53-4A4B-AFCA-F591FFEBCE99}" type="slidenum">
              <a:rPr lang="ru-RU" smtClean="0"/>
              <a:pPr/>
              <a:t>7</a:t>
            </a:fld>
            <a:endParaRPr lang="ru-RU"/>
          </a:p>
        </p:txBody>
      </p:sp>
      <p:sp>
        <p:nvSpPr>
          <p:cNvPr id="3" name="Скругленный прямоугольник 2"/>
          <p:cNvSpPr/>
          <p:nvPr/>
        </p:nvSpPr>
        <p:spPr>
          <a:xfrm>
            <a:off x="467544" y="692696"/>
            <a:ext cx="8280920" cy="648072"/>
          </a:xfrm>
          <a:prstGeom prst="roundRect">
            <a:avLst/>
          </a:prstGeom>
          <a:effectLst>
            <a:glow rad="139700">
              <a:schemeClr val="accent1">
                <a:satMod val="175000"/>
                <a:alpha val="40000"/>
              </a:schemeClr>
            </a:glow>
            <a:softEdge rad="3175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Налоги</a:t>
            </a:r>
            <a:r>
              <a:rPr lang="ru-RU" sz="2000" dirty="0" smtClean="0">
                <a:solidFill>
                  <a:schemeClr val="bg1"/>
                </a:solidFill>
                <a:latin typeface="Times New Roman" pitchFamily="18" charset="0"/>
                <a:cs typeface="Times New Roman" pitchFamily="18" charset="0"/>
              </a:rPr>
              <a:t> – обязательные платежи юридических и физических лиц в бюджет</a:t>
            </a:r>
            <a:endParaRPr lang="ru-RU" sz="2000" dirty="0">
              <a:solidFill>
                <a:schemeClr val="bg1"/>
              </a:solidFill>
              <a:latin typeface="Times New Roman" pitchFamily="18" charset="0"/>
              <a:cs typeface="Times New Roman" pitchFamily="18" charset="0"/>
            </a:endParaRPr>
          </a:p>
        </p:txBody>
      </p:sp>
      <p:graphicFrame>
        <p:nvGraphicFramePr>
          <p:cNvPr id="5" name="Схема 4"/>
          <p:cNvGraphicFramePr/>
          <p:nvPr/>
        </p:nvGraphicFramePr>
        <p:xfrm>
          <a:off x="467544" y="1772816"/>
          <a:ext cx="8064896"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p:cNvGraphicFramePr/>
          <p:nvPr/>
        </p:nvGraphicFramePr>
        <p:xfrm>
          <a:off x="611560" y="4365104"/>
          <a:ext cx="8136904" cy="3487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Заголовок 1"/>
          <p:cNvSpPr txBox="1">
            <a:spLocks/>
          </p:cNvSpPr>
          <p:nvPr/>
        </p:nvSpPr>
        <p:spPr>
          <a:xfrm>
            <a:off x="467544" y="0"/>
            <a:ext cx="8229600" cy="6123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solidFill>
                  <a:schemeClr val="tx2"/>
                </a:solidFill>
                <a:latin typeface="+mj-lt"/>
                <a:ea typeface="+mj-ea"/>
                <a:cs typeface="+mj-cs"/>
              </a:rPr>
              <a:t>Понятие налога, его функции и виды</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extBox 12"/>
          <p:cNvSpPr txBox="1"/>
          <p:nvPr/>
        </p:nvSpPr>
        <p:spPr>
          <a:xfrm>
            <a:off x="323528" y="1340768"/>
            <a:ext cx="4248472" cy="461665"/>
          </a:xfrm>
          <a:prstGeom prst="rect">
            <a:avLst/>
          </a:prstGeom>
          <a:noFill/>
        </p:spPr>
        <p:txBody>
          <a:bodyPr wrap="square" rtlCol="0">
            <a:spAutoFit/>
          </a:bodyPr>
          <a:lstStyle/>
          <a:p>
            <a:pPr lvl="1"/>
            <a:r>
              <a:rPr lang="ru-RU" sz="2400" b="1" dirty="0" smtClean="0">
                <a:latin typeface="Times New Roman" pitchFamily="18" charset="0"/>
                <a:cs typeface="Times New Roman" pitchFamily="18" charset="0"/>
              </a:rPr>
              <a:t>     Функции налогов:</a:t>
            </a:r>
            <a:endParaRPr lang="ru-RU" sz="3600" b="1" dirty="0">
              <a:latin typeface="Times New Roman" pitchFamily="18" charset="0"/>
              <a:cs typeface="Times New Roman" pitchFamily="18" charset="0"/>
            </a:endParaRPr>
          </a:p>
        </p:txBody>
      </p:sp>
      <p:sp>
        <p:nvSpPr>
          <p:cNvPr id="14" name="TextBox 13"/>
          <p:cNvSpPr txBox="1"/>
          <p:nvPr/>
        </p:nvSpPr>
        <p:spPr>
          <a:xfrm>
            <a:off x="539552" y="4149080"/>
            <a:ext cx="4248472" cy="461665"/>
          </a:xfrm>
          <a:prstGeom prst="rect">
            <a:avLst/>
          </a:prstGeom>
          <a:noFill/>
        </p:spPr>
        <p:txBody>
          <a:bodyPr wrap="square" rtlCol="0">
            <a:spAutoFit/>
          </a:bodyPr>
          <a:lstStyle/>
          <a:p>
            <a:pPr lvl="1"/>
            <a:r>
              <a:rPr lang="ru-RU" sz="2400" b="1" dirty="0" smtClean="0">
                <a:latin typeface="Times New Roman" pitchFamily="18" charset="0"/>
                <a:cs typeface="Times New Roman" pitchFamily="18" charset="0"/>
              </a:rPr>
              <a:t>Виды налогов:</a:t>
            </a:r>
            <a:endParaRPr lang="ru-RU" sz="36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Стрелка вниз 39"/>
          <p:cNvSpPr/>
          <p:nvPr/>
        </p:nvSpPr>
        <p:spPr>
          <a:xfrm>
            <a:off x="7380312" y="2204864"/>
            <a:ext cx="432048" cy="1872208"/>
          </a:xfrm>
          <a:prstGeom prst="downArrow">
            <a:avLst/>
          </a:prstGeom>
          <a:solidFill>
            <a:srgbClr val="002060"/>
          </a:solidFill>
          <a:ln>
            <a:solidFill>
              <a:srgbClr val="00206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Стрелка вниз 36"/>
          <p:cNvSpPr/>
          <p:nvPr/>
        </p:nvSpPr>
        <p:spPr>
          <a:xfrm>
            <a:off x="4427984" y="1772816"/>
            <a:ext cx="432048" cy="237626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a:off x="6732240" y="1268760"/>
            <a:ext cx="432048" cy="302433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5" name="Рисунок 14" descr="purse_shlp1.png"/>
          <p:cNvPicPr>
            <a:picLocks noChangeAspect="1"/>
          </p:cNvPicPr>
          <p:nvPr/>
        </p:nvPicPr>
        <p:blipFill>
          <a:blip r:embed="rId3" cstate="print"/>
          <a:stretch>
            <a:fillRect/>
          </a:stretch>
        </p:blipFill>
        <p:spPr>
          <a:xfrm>
            <a:off x="0" y="3429000"/>
            <a:ext cx="3203848" cy="2590800"/>
          </a:xfrm>
          <a:prstGeom prst="rect">
            <a:avLst/>
          </a:prstGeom>
          <a:effectLst>
            <a:glow rad="101600">
              <a:schemeClr val="accent6">
                <a:satMod val="175000"/>
                <a:alpha val="40000"/>
              </a:schemeClr>
            </a:glow>
          </a:effectLst>
        </p:spPr>
      </p:pic>
      <p:pic>
        <p:nvPicPr>
          <p:cNvPr id="16" name="Рисунок 15" descr="purse_shlp1.png"/>
          <p:cNvPicPr>
            <a:picLocks noChangeAspect="1"/>
          </p:cNvPicPr>
          <p:nvPr/>
        </p:nvPicPr>
        <p:blipFill>
          <a:blip r:embed="rId3" cstate="print"/>
          <a:stretch>
            <a:fillRect/>
          </a:stretch>
        </p:blipFill>
        <p:spPr>
          <a:xfrm>
            <a:off x="2915816" y="3790528"/>
            <a:ext cx="3312368" cy="2590800"/>
          </a:xfrm>
          <a:prstGeom prst="rect">
            <a:avLst/>
          </a:prstGeom>
          <a:effectLst>
            <a:glow rad="101600">
              <a:schemeClr val="accent6">
                <a:satMod val="175000"/>
                <a:alpha val="40000"/>
              </a:schemeClr>
            </a:glow>
          </a:effectLst>
        </p:spPr>
      </p:pic>
      <p:pic>
        <p:nvPicPr>
          <p:cNvPr id="17" name="Рисунок 16" descr="purse_shlp1.png"/>
          <p:cNvPicPr>
            <a:picLocks noChangeAspect="1"/>
          </p:cNvPicPr>
          <p:nvPr/>
        </p:nvPicPr>
        <p:blipFill>
          <a:blip r:embed="rId3" cstate="print"/>
          <a:stretch>
            <a:fillRect/>
          </a:stretch>
        </p:blipFill>
        <p:spPr>
          <a:xfrm>
            <a:off x="5940152" y="3790528"/>
            <a:ext cx="3203848" cy="2590800"/>
          </a:xfrm>
          <a:prstGeom prst="rect">
            <a:avLst/>
          </a:prstGeom>
          <a:effectLst>
            <a:glow rad="101600">
              <a:schemeClr val="accent6">
                <a:satMod val="175000"/>
                <a:alpha val="40000"/>
              </a:schemeClr>
            </a:glow>
          </a:effectLst>
        </p:spPr>
      </p:pic>
      <p:sp>
        <p:nvSpPr>
          <p:cNvPr id="20" name="TextBox 19"/>
          <p:cNvSpPr txBox="1"/>
          <p:nvPr/>
        </p:nvSpPr>
        <p:spPr>
          <a:xfrm>
            <a:off x="827584" y="4725144"/>
            <a:ext cx="1584175" cy="646331"/>
          </a:xfrm>
          <a:prstGeom prst="rect">
            <a:avLst/>
          </a:prstGeom>
          <a:noFill/>
        </p:spPr>
        <p:txBody>
          <a:bodyPr wrap="square" rtlCol="0">
            <a:spAutoFit/>
          </a:bodyPr>
          <a:lstStyle/>
          <a:p>
            <a:pPr algn="ctr"/>
            <a:r>
              <a:rPr lang="ru-RU" b="1" i="1" dirty="0" smtClean="0">
                <a:solidFill>
                  <a:schemeClr val="bg1"/>
                </a:solidFill>
              </a:rPr>
              <a:t>Федеральный бюджет</a:t>
            </a:r>
            <a:endParaRPr lang="ru-RU" b="1" i="1" dirty="0">
              <a:solidFill>
                <a:schemeClr val="bg1"/>
              </a:solidFill>
            </a:endParaRPr>
          </a:p>
        </p:txBody>
      </p:sp>
      <p:sp>
        <p:nvSpPr>
          <p:cNvPr id="21" name="TextBox 20"/>
          <p:cNvSpPr txBox="1"/>
          <p:nvPr/>
        </p:nvSpPr>
        <p:spPr>
          <a:xfrm>
            <a:off x="6804248" y="5085184"/>
            <a:ext cx="1584175" cy="646331"/>
          </a:xfrm>
          <a:prstGeom prst="rect">
            <a:avLst/>
          </a:prstGeom>
          <a:noFill/>
        </p:spPr>
        <p:txBody>
          <a:bodyPr wrap="square" rtlCol="0">
            <a:spAutoFit/>
          </a:bodyPr>
          <a:lstStyle/>
          <a:p>
            <a:pPr algn="ctr"/>
            <a:r>
              <a:rPr lang="ru-RU" b="1" i="1" dirty="0" smtClean="0">
                <a:solidFill>
                  <a:schemeClr val="bg1"/>
                </a:solidFill>
              </a:rPr>
              <a:t>Местный  бюджет</a:t>
            </a:r>
            <a:endParaRPr lang="ru-RU" b="1" i="1" dirty="0">
              <a:solidFill>
                <a:schemeClr val="bg1"/>
              </a:solidFill>
            </a:endParaRPr>
          </a:p>
        </p:txBody>
      </p:sp>
      <p:sp>
        <p:nvSpPr>
          <p:cNvPr id="22" name="TextBox 21"/>
          <p:cNvSpPr txBox="1"/>
          <p:nvPr/>
        </p:nvSpPr>
        <p:spPr>
          <a:xfrm>
            <a:off x="3851920" y="5085184"/>
            <a:ext cx="1584175" cy="646331"/>
          </a:xfrm>
          <a:prstGeom prst="rect">
            <a:avLst/>
          </a:prstGeom>
          <a:noFill/>
        </p:spPr>
        <p:txBody>
          <a:bodyPr wrap="square" rtlCol="0">
            <a:spAutoFit/>
          </a:bodyPr>
          <a:lstStyle/>
          <a:p>
            <a:pPr algn="ctr"/>
            <a:r>
              <a:rPr lang="ru-RU" b="1" i="1" dirty="0" smtClean="0">
                <a:solidFill>
                  <a:schemeClr val="bg1"/>
                </a:solidFill>
              </a:rPr>
              <a:t>Бюджет субъекта РФ</a:t>
            </a:r>
            <a:endParaRPr lang="ru-RU" b="1" i="1" dirty="0">
              <a:solidFill>
                <a:schemeClr val="bg1"/>
              </a:solidFill>
            </a:endParaRPr>
          </a:p>
        </p:txBody>
      </p:sp>
      <p:sp>
        <p:nvSpPr>
          <p:cNvPr id="23" name="TextBox 22"/>
          <p:cNvSpPr txBox="1"/>
          <p:nvPr/>
        </p:nvSpPr>
        <p:spPr>
          <a:xfrm>
            <a:off x="251520" y="5661248"/>
            <a:ext cx="2808312" cy="830997"/>
          </a:xfrm>
          <a:prstGeom prst="rect">
            <a:avLst/>
          </a:prstGeom>
          <a:noFill/>
        </p:spPr>
        <p:txBody>
          <a:bodyPr wrap="square" rtlCol="0">
            <a:spAutoFit/>
          </a:bodyPr>
          <a:lstStyle/>
          <a:p>
            <a:pPr algn="ctr"/>
            <a:r>
              <a:rPr lang="ru-RU" sz="1200" b="1" i="1" dirty="0" smtClean="0"/>
              <a:t>В основном формируется за счет акцизов, НДС, налога на добычу полезных ископаемых и таможенных пошлин</a:t>
            </a:r>
            <a:endParaRPr lang="ru-RU" sz="1200" b="1" i="1" dirty="0"/>
          </a:p>
        </p:txBody>
      </p:sp>
      <p:sp>
        <p:nvSpPr>
          <p:cNvPr id="29" name="Прямоугольник 28"/>
          <p:cNvSpPr/>
          <p:nvPr/>
        </p:nvSpPr>
        <p:spPr>
          <a:xfrm>
            <a:off x="179512" y="980728"/>
            <a:ext cx="8784976" cy="288032"/>
          </a:xfrm>
          <a:prstGeom prst="rect">
            <a:avLst/>
          </a:prstGeom>
          <a:solidFill>
            <a:schemeClr val="accent2"/>
          </a:solidFill>
          <a:ln>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Налог на доходы физических лиц (НДФЛ) с учетом межбюджетного регулирования</a:t>
            </a:r>
            <a:endParaRPr lang="ru-RU" dirty="0"/>
          </a:p>
        </p:txBody>
      </p:sp>
      <p:sp>
        <p:nvSpPr>
          <p:cNvPr id="30" name="Прямоугольник 29"/>
          <p:cNvSpPr/>
          <p:nvPr/>
        </p:nvSpPr>
        <p:spPr>
          <a:xfrm>
            <a:off x="179512" y="1484784"/>
            <a:ext cx="8784976" cy="288032"/>
          </a:xfrm>
          <a:prstGeom prst="rect">
            <a:avLst/>
          </a:prstGeom>
          <a:solidFill>
            <a:srgbClr val="0070C0"/>
          </a:solidFill>
          <a:ln>
            <a:solidFill>
              <a:srgbClr val="0070C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Транспортный налог</a:t>
            </a:r>
            <a:endParaRPr lang="ru-RU" dirty="0"/>
          </a:p>
        </p:txBody>
      </p:sp>
      <p:sp>
        <p:nvSpPr>
          <p:cNvPr id="31" name="Прямоугольник 30"/>
          <p:cNvSpPr/>
          <p:nvPr/>
        </p:nvSpPr>
        <p:spPr>
          <a:xfrm>
            <a:off x="179512" y="1916832"/>
            <a:ext cx="8784976" cy="288032"/>
          </a:xfrm>
          <a:prstGeom prst="rect">
            <a:avLst/>
          </a:prstGeom>
          <a:solidFill>
            <a:srgbClr val="002060"/>
          </a:solidFill>
          <a:ln>
            <a:solidFill>
              <a:srgbClr val="00206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Налог на имущество физических лиц</a:t>
            </a:r>
            <a:endParaRPr lang="ru-RU" dirty="0"/>
          </a:p>
        </p:txBody>
      </p:sp>
      <p:sp>
        <p:nvSpPr>
          <p:cNvPr id="32" name="Прямоугольник 31"/>
          <p:cNvSpPr/>
          <p:nvPr/>
        </p:nvSpPr>
        <p:spPr>
          <a:xfrm>
            <a:off x="179512" y="2348880"/>
            <a:ext cx="8784976" cy="288032"/>
          </a:xfrm>
          <a:prstGeom prst="rect">
            <a:avLst/>
          </a:prstGeom>
          <a:solidFill>
            <a:srgbClr val="00B050"/>
          </a:solidFill>
          <a:ln>
            <a:solidFill>
              <a:srgbClr val="00B05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Земельный налог</a:t>
            </a:r>
            <a:endParaRPr lang="ru-RU" dirty="0"/>
          </a:p>
        </p:txBody>
      </p:sp>
      <p:sp>
        <p:nvSpPr>
          <p:cNvPr id="36" name="Овал 35"/>
          <p:cNvSpPr/>
          <p:nvPr/>
        </p:nvSpPr>
        <p:spPr>
          <a:xfrm>
            <a:off x="6516216" y="2996952"/>
            <a:ext cx="864096" cy="648072"/>
          </a:xfrm>
          <a:prstGeom prst="ellipse">
            <a:avLst/>
          </a:prstGeom>
          <a:solidFill>
            <a:schemeClr val="accent2"/>
          </a:solidFill>
          <a:ln>
            <a:solidFill>
              <a:schemeClr val="accent2"/>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Овал 37"/>
          <p:cNvSpPr/>
          <p:nvPr/>
        </p:nvSpPr>
        <p:spPr>
          <a:xfrm>
            <a:off x="4211960" y="2996952"/>
            <a:ext cx="864096" cy="648072"/>
          </a:xfrm>
          <a:prstGeom prst="ellipse">
            <a:avLst/>
          </a:prstGeom>
          <a:solidFill>
            <a:srgbClr val="0070C0"/>
          </a:solidFill>
          <a:ln>
            <a:solidFill>
              <a:srgbClr val="0070C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TextBox 38"/>
          <p:cNvSpPr txBox="1"/>
          <p:nvPr/>
        </p:nvSpPr>
        <p:spPr>
          <a:xfrm>
            <a:off x="4283968" y="3140968"/>
            <a:ext cx="792088" cy="369332"/>
          </a:xfrm>
          <a:prstGeom prst="rect">
            <a:avLst/>
          </a:prstGeom>
          <a:noFill/>
        </p:spPr>
        <p:txBody>
          <a:bodyPr wrap="square" rtlCol="0">
            <a:spAutoFit/>
          </a:bodyPr>
          <a:lstStyle/>
          <a:p>
            <a:r>
              <a:rPr lang="ru-RU" dirty="0" smtClean="0">
                <a:solidFill>
                  <a:schemeClr val="bg1"/>
                </a:solidFill>
              </a:rPr>
              <a:t>100%</a:t>
            </a:r>
            <a:endParaRPr lang="ru-RU" dirty="0">
              <a:solidFill>
                <a:schemeClr val="bg1"/>
              </a:solidFill>
            </a:endParaRPr>
          </a:p>
        </p:txBody>
      </p:sp>
      <p:sp>
        <p:nvSpPr>
          <p:cNvPr id="41" name="Овал 40"/>
          <p:cNvSpPr/>
          <p:nvPr/>
        </p:nvSpPr>
        <p:spPr>
          <a:xfrm>
            <a:off x="7164288" y="2996952"/>
            <a:ext cx="864096" cy="64807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TextBox 41"/>
          <p:cNvSpPr txBox="1"/>
          <p:nvPr/>
        </p:nvSpPr>
        <p:spPr>
          <a:xfrm>
            <a:off x="7236296" y="3140968"/>
            <a:ext cx="792088" cy="369332"/>
          </a:xfrm>
          <a:prstGeom prst="rect">
            <a:avLst/>
          </a:prstGeom>
          <a:noFill/>
        </p:spPr>
        <p:txBody>
          <a:bodyPr wrap="square" rtlCol="0">
            <a:spAutoFit/>
          </a:bodyPr>
          <a:lstStyle/>
          <a:p>
            <a:r>
              <a:rPr lang="ru-RU" dirty="0" smtClean="0">
                <a:solidFill>
                  <a:schemeClr val="bg1"/>
                </a:solidFill>
              </a:rPr>
              <a:t>100%</a:t>
            </a:r>
            <a:endParaRPr lang="ru-RU" dirty="0">
              <a:solidFill>
                <a:schemeClr val="bg1"/>
              </a:solidFill>
            </a:endParaRPr>
          </a:p>
        </p:txBody>
      </p:sp>
      <p:sp>
        <p:nvSpPr>
          <p:cNvPr id="43" name="Стрелка вниз 42"/>
          <p:cNvSpPr/>
          <p:nvPr/>
        </p:nvSpPr>
        <p:spPr>
          <a:xfrm>
            <a:off x="8028384" y="2636912"/>
            <a:ext cx="432048" cy="1656184"/>
          </a:xfrm>
          <a:prstGeom prst="downArrow">
            <a:avLst/>
          </a:prstGeom>
          <a:solidFill>
            <a:srgbClr val="00B050"/>
          </a:solidFill>
          <a:ln>
            <a:solidFill>
              <a:srgbClr val="00B05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43"/>
          <p:cNvSpPr/>
          <p:nvPr/>
        </p:nvSpPr>
        <p:spPr>
          <a:xfrm>
            <a:off x="7812360" y="3212976"/>
            <a:ext cx="864096" cy="64807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7884368" y="3356992"/>
            <a:ext cx="792088" cy="369332"/>
          </a:xfrm>
          <a:prstGeom prst="rect">
            <a:avLst/>
          </a:prstGeom>
          <a:noFill/>
        </p:spPr>
        <p:txBody>
          <a:bodyPr wrap="square" rtlCol="0">
            <a:spAutoFit/>
          </a:bodyPr>
          <a:lstStyle/>
          <a:p>
            <a:r>
              <a:rPr lang="ru-RU" dirty="0" smtClean="0">
                <a:solidFill>
                  <a:schemeClr val="bg1"/>
                </a:solidFill>
              </a:rPr>
              <a:t>100%</a:t>
            </a:r>
            <a:endParaRPr lang="ru-RU" dirty="0">
              <a:solidFill>
                <a:schemeClr val="bg1"/>
              </a:solidFill>
            </a:endParaRPr>
          </a:p>
        </p:txBody>
      </p:sp>
      <p:sp>
        <p:nvSpPr>
          <p:cNvPr id="46" name="Стрелка вниз 45"/>
          <p:cNvSpPr/>
          <p:nvPr/>
        </p:nvSpPr>
        <p:spPr>
          <a:xfrm>
            <a:off x="1403648" y="3140968"/>
            <a:ext cx="432048" cy="64807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Овал 46"/>
          <p:cNvSpPr/>
          <p:nvPr/>
        </p:nvSpPr>
        <p:spPr>
          <a:xfrm>
            <a:off x="1187624" y="2780928"/>
            <a:ext cx="864096" cy="648072"/>
          </a:xfrm>
          <a:prstGeom prst="ellipse">
            <a:avLst/>
          </a:prstGeom>
          <a:solidFill>
            <a:schemeClr val="tx1"/>
          </a:solidFill>
          <a:ln>
            <a:solidFill>
              <a:schemeClr val="tx1"/>
            </a:solidFill>
          </a:ln>
          <a:effectLst>
            <a:glow rad="101600">
              <a:schemeClr val="tx1">
                <a:lumMod val="85000"/>
                <a:lumOff val="1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TextBox 47"/>
          <p:cNvSpPr txBox="1"/>
          <p:nvPr/>
        </p:nvSpPr>
        <p:spPr>
          <a:xfrm>
            <a:off x="1259632" y="2924944"/>
            <a:ext cx="792088" cy="369332"/>
          </a:xfrm>
          <a:prstGeom prst="rect">
            <a:avLst/>
          </a:prstGeom>
          <a:noFill/>
        </p:spPr>
        <p:txBody>
          <a:bodyPr wrap="square" rtlCol="0">
            <a:spAutoFit/>
          </a:bodyPr>
          <a:lstStyle/>
          <a:p>
            <a:pPr algn="ctr"/>
            <a:r>
              <a:rPr lang="ru-RU" dirty="0" smtClean="0">
                <a:solidFill>
                  <a:schemeClr val="bg1"/>
                </a:solidFill>
              </a:rPr>
              <a:t>0 %</a:t>
            </a:r>
            <a:endParaRPr lang="ru-RU" dirty="0">
              <a:solidFill>
                <a:schemeClr val="bg1"/>
              </a:solidFill>
            </a:endParaRPr>
          </a:p>
        </p:txBody>
      </p:sp>
      <p:sp>
        <p:nvSpPr>
          <p:cNvPr id="49" name="TextBox 48"/>
          <p:cNvSpPr txBox="1"/>
          <p:nvPr/>
        </p:nvSpPr>
        <p:spPr>
          <a:xfrm>
            <a:off x="6516216" y="3140968"/>
            <a:ext cx="792088" cy="369332"/>
          </a:xfrm>
          <a:prstGeom prst="rect">
            <a:avLst/>
          </a:prstGeom>
          <a:noFill/>
        </p:spPr>
        <p:txBody>
          <a:bodyPr wrap="square" rtlCol="0">
            <a:spAutoFit/>
          </a:bodyPr>
          <a:lstStyle/>
          <a:p>
            <a:r>
              <a:rPr lang="ru-RU" dirty="0" smtClean="0">
                <a:solidFill>
                  <a:schemeClr val="bg1"/>
                </a:solidFill>
              </a:rPr>
              <a:t>100%</a:t>
            </a:r>
            <a:endParaRPr lang="ru-RU" dirty="0">
              <a:solidFill>
                <a:schemeClr val="bg1"/>
              </a:solidFill>
            </a:endParaRPr>
          </a:p>
        </p:txBody>
      </p:sp>
      <p:sp>
        <p:nvSpPr>
          <p:cNvPr id="33" name="Номер слайда 32"/>
          <p:cNvSpPr>
            <a:spLocks noGrp="1"/>
          </p:cNvSpPr>
          <p:nvPr>
            <p:ph type="sldNum" sz="quarter" idx="12"/>
          </p:nvPr>
        </p:nvSpPr>
        <p:spPr/>
        <p:txBody>
          <a:bodyPr/>
          <a:lstStyle/>
          <a:p>
            <a:fld id="{755BFA3A-DD53-4A4B-AFCA-F591FFEBCE99}" type="slidenum">
              <a:rPr lang="ru-RU" smtClean="0"/>
              <a:pPr/>
              <a:t>8</a:t>
            </a:fld>
            <a:endParaRPr lang="ru-RU" dirty="0"/>
          </a:p>
        </p:txBody>
      </p:sp>
      <p:sp>
        <p:nvSpPr>
          <p:cNvPr id="52" name="Заголовок 1"/>
          <p:cNvSpPr txBox="1">
            <a:spLocks/>
          </p:cNvSpPr>
          <p:nvPr/>
        </p:nvSpPr>
        <p:spPr>
          <a:xfrm>
            <a:off x="914400" y="116632"/>
            <a:ext cx="8229600" cy="6123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solidFill>
                  <a:schemeClr val="tx2"/>
                </a:solidFill>
                <a:latin typeface="+mj-lt"/>
                <a:ea typeface="+mj-ea"/>
                <a:cs typeface="+mj-cs"/>
              </a:rPr>
              <a:t>Куда зачисляются налоги, уплаченные физическими лицами?</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15616" y="548680"/>
            <a:ext cx="7488832" cy="784830"/>
          </a:xfrm>
          <a:prstGeom prst="rect">
            <a:avLst/>
          </a:prstGeom>
          <a:noFill/>
        </p:spPr>
        <p:txBody>
          <a:bodyPr wrap="square" rtlCol="0">
            <a:spAutoFit/>
          </a:bodyPr>
          <a:lstStyle/>
          <a:p>
            <a:pPr algn="just">
              <a:lnSpc>
                <a:spcPts val="1800"/>
              </a:lnSpc>
            </a:pPr>
            <a:r>
              <a:rPr lang="ru-RU" b="1" dirty="0" smtClean="0">
                <a:latin typeface="Times New Roman" pitchFamily="18" charset="0"/>
                <a:cs typeface="Times New Roman" pitchFamily="18" charset="0"/>
              </a:rPr>
              <a:t>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b="1" dirty="0">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251520" y="1556792"/>
          <a:ext cx="8640960" cy="471350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627014">
                <a:tc>
                  <a:txBody>
                    <a:bodyPr/>
                    <a:lstStyle/>
                    <a:p>
                      <a:pPr algn="ctr"/>
                      <a:r>
                        <a:rPr lang="ru-RU" sz="1600" dirty="0" smtClean="0">
                          <a:solidFill>
                            <a:srgbClr val="002060"/>
                          </a:solidFill>
                          <a:latin typeface="Times New Roman" pitchFamily="18" charset="0"/>
                          <a:cs typeface="Times New Roman" pitchFamily="18" charset="0"/>
                        </a:rPr>
                        <a:t>Виды межбюджетных трансфертов</a:t>
                      </a:r>
                      <a:endParaRPr lang="ru-RU" sz="1600" dirty="0">
                        <a:solidFill>
                          <a:srgbClr val="002060"/>
                        </a:solidFill>
                        <a:latin typeface="Times New Roman" pitchFamily="18" charset="0"/>
                        <a:cs typeface="Times New Roman" pitchFamily="18" charset="0"/>
                      </a:endParaRPr>
                    </a:p>
                  </a:txBody>
                  <a:tcPr>
                    <a:solidFill>
                      <a:schemeClr val="accent1">
                        <a:lumMod val="60000"/>
                        <a:lumOff val="40000"/>
                      </a:schemeClr>
                    </a:solidFill>
                  </a:tcPr>
                </a:tc>
                <a:tc>
                  <a:txBody>
                    <a:bodyPr/>
                    <a:lstStyle/>
                    <a:p>
                      <a:pPr algn="ctr"/>
                      <a:r>
                        <a:rPr lang="ru-RU" sz="1600" dirty="0" smtClean="0">
                          <a:solidFill>
                            <a:srgbClr val="002060"/>
                          </a:solidFill>
                          <a:latin typeface="Times New Roman" pitchFamily="18" charset="0"/>
                          <a:cs typeface="Times New Roman" pitchFamily="18" charset="0"/>
                        </a:rPr>
                        <a:t>Определение</a:t>
                      </a:r>
                      <a:endParaRPr lang="ru-RU" sz="1600" dirty="0">
                        <a:solidFill>
                          <a:srgbClr val="002060"/>
                        </a:solidFill>
                        <a:latin typeface="Times New Roman" pitchFamily="18" charset="0"/>
                        <a:cs typeface="Times New Roman" pitchFamily="18" charset="0"/>
                      </a:endParaRPr>
                    </a:p>
                  </a:txBody>
                  <a:tcPr>
                    <a:solidFill>
                      <a:schemeClr val="accent1">
                        <a:lumMod val="60000"/>
                        <a:lumOff val="40000"/>
                      </a:schemeClr>
                    </a:solidFill>
                  </a:tcPr>
                </a:tc>
                <a:tc>
                  <a:txBody>
                    <a:bodyPr/>
                    <a:lstStyle/>
                    <a:p>
                      <a:pPr algn="ctr"/>
                      <a:r>
                        <a:rPr lang="ru-RU" sz="1600" dirty="0" smtClean="0">
                          <a:solidFill>
                            <a:srgbClr val="002060"/>
                          </a:solidFill>
                          <a:latin typeface="Times New Roman" pitchFamily="18" charset="0"/>
                          <a:cs typeface="Times New Roman" pitchFamily="18" charset="0"/>
                        </a:rPr>
                        <a:t>Аналогия в семейном бюджете</a:t>
                      </a:r>
                      <a:endParaRPr lang="ru-RU" sz="1600" dirty="0">
                        <a:solidFill>
                          <a:srgbClr val="002060"/>
                        </a:solidFill>
                        <a:latin typeface="Times New Roman" pitchFamily="18" charset="0"/>
                        <a:cs typeface="Times New Roman" pitchFamily="18" charset="0"/>
                      </a:endParaRPr>
                    </a:p>
                  </a:txBody>
                  <a:tcPr>
                    <a:solidFill>
                      <a:schemeClr val="accent1">
                        <a:lumMod val="60000"/>
                        <a:lumOff val="40000"/>
                      </a:schemeClr>
                    </a:solidFill>
                  </a:tcPr>
                </a:tc>
                <a:extLst>
                  <a:ext uri="{0D108BD9-81ED-4DB2-BD59-A6C34878D82A}">
                    <a16:rowId xmlns:a16="http://schemas.microsoft.com/office/drawing/2014/main" val="10000"/>
                  </a:ext>
                </a:extLst>
              </a:tr>
              <a:tr h="1099728">
                <a:tc>
                  <a:txBody>
                    <a:bodyPr/>
                    <a:lstStyle/>
                    <a:p>
                      <a:pPr algn="ctr"/>
                      <a:r>
                        <a:rPr lang="ru-RU" sz="1800" b="1" dirty="0" smtClean="0">
                          <a:latin typeface="Times New Roman" pitchFamily="18" charset="0"/>
                          <a:cs typeface="Times New Roman" pitchFamily="18" charset="0"/>
                        </a:rPr>
                        <a:t>Дотации</a:t>
                      </a:r>
                    </a:p>
                    <a:p>
                      <a:pPr algn="ctr"/>
                      <a:r>
                        <a:rPr lang="ru-RU" sz="1800" dirty="0" smtClean="0">
                          <a:latin typeface="Times New Roman" pitchFamily="18" charset="0"/>
                          <a:cs typeface="Times New Roman" pitchFamily="18" charset="0"/>
                        </a:rPr>
                        <a:t>(от лат. "</a:t>
                      </a:r>
                      <a:r>
                        <a:rPr lang="en-US" sz="1800" dirty="0" err="1" smtClean="0">
                          <a:latin typeface="Times New Roman" pitchFamily="18" charset="0"/>
                          <a:cs typeface="Times New Roman" pitchFamily="18" charset="0"/>
                        </a:rPr>
                        <a:t>Dotatio</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 </a:t>
                      </a:r>
                      <a:r>
                        <a:rPr lang="ru-RU" sz="1800" dirty="0" smtClean="0">
                          <a:latin typeface="Times New Roman" pitchFamily="18" charset="0"/>
                          <a:cs typeface="Times New Roman" pitchFamily="18" charset="0"/>
                        </a:rPr>
                        <a:t>дар,</a:t>
                      </a:r>
                      <a:r>
                        <a:rPr lang="ru-RU" sz="1800" baseline="0" dirty="0" smtClean="0">
                          <a:latin typeface="Times New Roman" pitchFamily="18" charset="0"/>
                          <a:cs typeface="Times New Roman" pitchFamily="18" charset="0"/>
                        </a:rPr>
                        <a:t> пожертвование</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Предоставляется без определения конкретной цели их использования</a:t>
                      </a:r>
                      <a:endParaRPr lang="ru-RU" sz="16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Вы даете своему ребенку "карманные деньги"</a:t>
                      </a:r>
                      <a:endParaRPr lang="ru-RU" sz="1600" dirty="0">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1493380">
                <a:tc>
                  <a:txBody>
                    <a:bodyPr/>
                    <a:lstStyle/>
                    <a:p>
                      <a:pPr algn="ctr"/>
                      <a:r>
                        <a:rPr lang="ru-RU" sz="1800" b="1" dirty="0" smtClean="0">
                          <a:latin typeface="Times New Roman" pitchFamily="18" charset="0"/>
                          <a:cs typeface="Times New Roman" pitchFamily="18" charset="0"/>
                        </a:rPr>
                        <a:t>Субвенции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(от лат. "</a:t>
                      </a:r>
                      <a:r>
                        <a:rPr lang="en-US" sz="1800" dirty="0" err="1" smtClean="0">
                          <a:latin typeface="Times New Roman" pitchFamily="18" charset="0"/>
                          <a:cs typeface="Times New Roman" pitchFamily="18" charset="0"/>
                        </a:rPr>
                        <a:t>Subvenire</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 </a:t>
                      </a:r>
                      <a:r>
                        <a:rPr lang="ru-RU" sz="1800" dirty="0" smtClean="0">
                          <a:latin typeface="Times New Roman" pitchFamily="18" charset="0"/>
                          <a:cs typeface="Times New Roman" pitchFamily="18" charset="0"/>
                        </a:rPr>
                        <a:t>приходить на помощь)</a:t>
                      </a:r>
                    </a:p>
                    <a:p>
                      <a:pPr algn="ctr"/>
                      <a:endParaRPr lang="ru-RU" sz="18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Предоставляется на финансирование "переданных" другими публично-правовыми образованиями полномочий</a:t>
                      </a:r>
                      <a:endParaRPr lang="ru-RU" sz="16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Вы даете своему ребенку  деньги и посылаете его в магазин купить продукты</a:t>
                      </a:r>
                      <a:r>
                        <a:rPr lang="ru-RU" sz="1600" baseline="0" dirty="0" smtClean="0">
                          <a:latin typeface="Times New Roman" pitchFamily="18" charset="0"/>
                          <a:cs typeface="Times New Roman" pitchFamily="18" charset="0"/>
                        </a:rPr>
                        <a:t> (по списку)</a:t>
                      </a:r>
                      <a:endParaRPr lang="ru-RU" sz="1600" dirty="0">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a16="http://schemas.microsoft.com/office/drawing/2014/main" val="10002"/>
                  </a:ext>
                </a:extLst>
              </a:tr>
              <a:tr h="1493380">
                <a:tc>
                  <a:txBody>
                    <a:bodyPr/>
                    <a:lstStyle/>
                    <a:p>
                      <a:pPr algn="ctr"/>
                      <a:r>
                        <a:rPr lang="ru-RU" sz="1800" b="1" dirty="0" smtClean="0">
                          <a:latin typeface="Times New Roman" pitchFamily="18" charset="0"/>
                          <a:cs typeface="Times New Roman" pitchFamily="18" charset="0"/>
                        </a:rPr>
                        <a:t>Субсидии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(от лат. "</a:t>
                      </a:r>
                      <a:r>
                        <a:rPr lang="en-US" sz="1800" dirty="0" err="1" smtClean="0">
                          <a:latin typeface="Times New Roman" pitchFamily="18" charset="0"/>
                          <a:cs typeface="Times New Roman" pitchFamily="18" charset="0"/>
                        </a:rPr>
                        <a:t>Subsidium</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 </a:t>
                      </a:r>
                      <a:r>
                        <a:rPr lang="ru-RU" sz="1800" dirty="0" smtClean="0">
                          <a:latin typeface="Times New Roman" pitchFamily="18" charset="0"/>
                          <a:cs typeface="Times New Roman" pitchFamily="18" charset="0"/>
                        </a:rPr>
                        <a:t>поддержка)</a:t>
                      </a:r>
                    </a:p>
                    <a:p>
                      <a:pPr algn="ctr"/>
                      <a:endParaRPr lang="ru-RU" sz="18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Предоставляется на условиях долевого софинансирования расходов других бюджетов</a:t>
                      </a:r>
                      <a:endParaRPr lang="ru-RU" sz="16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Вы "добавляете" денег для того, чтобы ваш ребенок купил себе новый телефон (а остальные он накопил сам)</a:t>
                      </a:r>
                      <a:endParaRPr lang="ru-RU" sz="1600" dirty="0">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11" name="Номер слайда 10"/>
          <p:cNvSpPr>
            <a:spLocks noGrp="1"/>
          </p:cNvSpPr>
          <p:nvPr>
            <p:ph type="sldNum" sz="quarter" idx="12"/>
          </p:nvPr>
        </p:nvSpPr>
        <p:spPr/>
        <p:txBody>
          <a:bodyPr/>
          <a:lstStyle/>
          <a:p>
            <a:fld id="{755BFA3A-DD53-4A4B-AFCA-F591FFEBCE99}" type="slidenum">
              <a:rPr lang="ru-RU" smtClean="0"/>
              <a:pPr/>
              <a:t>9</a:t>
            </a:fld>
            <a:endParaRPr lang="ru-RU"/>
          </a:p>
        </p:txBody>
      </p:sp>
      <p:sp>
        <p:nvSpPr>
          <p:cNvPr id="15" name="Заголовок 1"/>
          <p:cNvSpPr txBox="1">
            <a:spLocks/>
          </p:cNvSpPr>
          <p:nvPr/>
        </p:nvSpPr>
        <p:spPr>
          <a:xfrm>
            <a:off x="467544" y="0"/>
            <a:ext cx="8229600" cy="6123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solidFill>
                  <a:schemeClr val="tx2"/>
                </a:solidFill>
                <a:latin typeface="+mj-lt"/>
                <a:ea typeface="+mj-ea"/>
                <a:cs typeface="+mj-cs"/>
              </a:rPr>
              <a:t>Понятие межбюджетных трансфертов</a:t>
            </a:r>
            <a:endParaRPr kumimoji="0" lang="ru-RU"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2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2.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11189</TotalTime>
  <Words>4831</Words>
  <Application>Microsoft Office PowerPoint</Application>
  <PresentationFormat>Экран (4:3)</PresentationFormat>
  <Paragraphs>886</Paragraphs>
  <Slides>47</Slides>
  <Notes>14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47</vt:i4>
      </vt:variant>
    </vt:vector>
  </HeadingPairs>
  <TitlesOfParts>
    <vt:vector size="58" baseType="lpstr">
      <vt:lpstr>Arial</vt:lpstr>
      <vt:lpstr>Calibri</vt:lpstr>
      <vt:lpstr>Calibri (Основной текст)</vt:lpstr>
      <vt:lpstr>Corbel</vt:lpstr>
      <vt:lpstr>Gill Sans MT</vt:lpstr>
      <vt:lpstr>Times New Roman</vt:lpstr>
      <vt:lpstr>Verdana</vt:lpstr>
      <vt:lpstr>Wingdings</vt:lpstr>
      <vt:lpstr>Wingdings 2</vt:lpstr>
      <vt:lpstr>Wingdings 3</vt: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такое расходы бюджета и каковы его виды?</vt:lpstr>
      <vt:lpstr>Основа для формирования проекта районного бюджета на 2021 -2023 годы</vt:lpstr>
      <vt:lpstr>Основные этапы принятия бюджета на очередной год</vt:lpstr>
      <vt:lpstr>Прогноз основных параметров социально-экономического развития Никольского муниципального района</vt:lpstr>
      <vt:lpstr>Основные задачи и направления бюджетной, налоговой и долговой политики на 2021-2023 годы</vt:lpstr>
      <vt:lpstr>Основные параметры районного бюджета, млн. 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районного бюджета по основным функциям, тыс.руб. </vt:lpstr>
      <vt:lpstr>Презентация PowerPoint</vt:lpstr>
      <vt:lpstr>Презентация PowerPoint</vt:lpstr>
      <vt:lpstr>Презентация PowerPoint</vt:lpstr>
      <vt:lpstr>Расходы районного бюджета по муниципальным программам</vt:lpstr>
      <vt:lpstr>Расходы районного бюджета по муниципальным программам, тыс.руб.</vt:lpstr>
      <vt:lpstr>МП "Энергосбережение и развитие жилищно-коммунального хозяйства Никольского муниципального района на 2020-2025 годы"</vt:lpstr>
      <vt:lpstr>МП "Развитие физической культуры и спорта в Никольском муниципальном районе на 2020-2025 годы"</vt:lpstr>
      <vt:lpstr>МП "Социальная поддержка граждан Никольского муниципального района на 2020-2025 годы"</vt:lpstr>
      <vt:lpstr>МП "Развитие сферы культуры и архивного дела Никольского муниципального района на 2020-2025 годы"</vt:lpstr>
      <vt:lpstr>МП "Развитие сферы культуры Никольского муниципального района на 2020-2025 годы", тыс.руб.</vt:lpstr>
      <vt:lpstr>МП "Развитие образования Никольского муниципального района на 2020-2025 годы"</vt:lpstr>
      <vt:lpstr>МП "Развитие образования Никольского муниципального района на 2020-2025 годы"</vt:lpstr>
      <vt:lpstr>МП "Развитие сети автомобильных дорог общего пользования местного значения на территории Никольского муниципального района на период 2020-2025 годы"</vt:lpstr>
      <vt:lpstr>Реализация других муниципальных программ</vt:lpstr>
      <vt:lpstr>Реализация других муниципальных программ </vt:lpstr>
      <vt:lpstr>Реализация других муниципальных программ </vt:lpstr>
      <vt:lpstr>Реализация других муниципальных программ </vt:lpstr>
      <vt:lpstr>Реализация других муниципальных программ </vt:lpstr>
      <vt:lpstr>Презентация PowerPoint</vt:lpstr>
      <vt:lpstr>Сведения о реализуемых общественно-значимых проектах на 2021-2023 годы</vt:lpstr>
      <vt:lpstr>Сведения о реализуемых общественно-значимых проектах на 2021-2023 годы</vt:lpstr>
      <vt:lpstr>Сведения о реализуемых мероприятиях  с учетом целевых групп</vt:lpstr>
      <vt:lpstr>Сведения о муниципальном долге  на 2021-2023 годы</vt:lpstr>
      <vt:lpstr>Контактная информация</vt:lpstr>
    </vt:vector>
  </TitlesOfParts>
  <Company>Никольского муниципального района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Н.В.Смолин</dc:creator>
  <cp:lastModifiedBy>admin</cp:lastModifiedBy>
  <cp:revision>2504</cp:revision>
  <dcterms:created xsi:type="dcterms:W3CDTF">2014-07-10T08:02:05Z</dcterms:created>
  <dcterms:modified xsi:type="dcterms:W3CDTF">2020-12-01T12:53:58Z</dcterms:modified>
</cp:coreProperties>
</file>