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2" r:id="rId2"/>
    <p:sldId id="314" r:id="rId3"/>
    <p:sldId id="313" r:id="rId4"/>
    <p:sldId id="315" r:id="rId5"/>
    <p:sldId id="316" r:id="rId6"/>
    <p:sldId id="286" r:id="rId7"/>
    <p:sldId id="273" r:id="rId8"/>
    <p:sldId id="319" r:id="rId9"/>
    <p:sldId id="295" r:id="rId10"/>
    <p:sldId id="296" r:id="rId11"/>
    <p:sldId id="320" r:id="rId12"/>
    <p:sldId id="298" r:id="rId13"/>
    <p:sldId id="321" r:id="rId14"/>
    <p:sldId id="322" r:id="rId15"/>
    <p:sldId id="340" r:id="rId16"/>
    <p:sldId id="341" r:id="rId17"/>
    <p:sldId id="300" r:id="rId18"/>
    <p:sldId id="327" r:id="rId19"/>
    <p:sldId id="328" r:id="rId20"/>
    <p:sldId id="325" r:id="rId21"/>
    <p:sldId id="326" r:id="rId22"/>
    <p:sldId id="330" r:id="rId23"/>
    <p:sldId id="329" r:id="rId24"/>
    <p:sldId id="331" r:id="rId25"/>
    <p:sldId id="324" r:id="rId26"/>
    <p:sldId id="335" r:id="rId27"/>
    <p:sldId id="333" r:id="rId28"/>
    <p:sldId id="339" r:id="rId29"/>
    <p:sldId id="332" r:id="rId30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85135" autoAdjust="0"/>
  </p:normalViewPr>
  <p:slideViewPr>
    <p:cSldViewPr>
      <p:cViewPr varScale="1">
        <p:scale>
          <a:sx n="99" d="100"/>
          <a:sy n="99" d="100"/>
        </p:scale>
        <p:origin x="-19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B40CC-F9B0-42A5-93C7-41773D859061}" type="doc">
      <dgm:prSet loTypeId="urn:microsoft.com/office/officeart/2005/8/layout/radial5" loCatId="cycl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3EE18B7-480E-4A8B-B137-586ACC926AFC}">
      <dgm:prSet phldrT="[Текст]"/>
      <dgm:spPr/>
      <dgm:t>
        <a:bodyPr/>
        <a:lstStyle/>
        <a:p>
          <a:r>
            <a:rPr lang="ru-RU" b="1" dirty="0" smtClean="0">
              <a:solidFill>
                <a:srgbClr val="AC0000"/>
              </a:solidFill>
            </a:rPr>
            <a:t>Сельский туризм</a:t>
          </a:r>
          <a:endParaRPr lang="ru-RU" b="1" dirty="0">
            <a:solidFill>
              <a:srgbClr val="AC0000"/>
            </a:solidFill>
          </a:endParaRPr>
        </a:p>
      </dgm:t>
    </dgm:pt>
    <dgm:pt modelId="{A738C958-66D8-4C91-BF77-C8AB59613CCE}" type="parTrans" cxnId="{2403E597-C638-40E7-A686-B1BBF752736C}">
      <dgm:prSet/>
      <dgm:spPr/>
      <dgm:t>
        <a:bodyPr/>
        <a:lstStyle/>
        <a:p>
          <a:endParaRPr lang="ru-RU"/>
        </a:p>
      </dgm:t>
    </dgm:pt>
    <dgm:pt modelId="{764EE0CD-33B4-43E1-ADD9-3AC8268ED4DB}" type="sibTrans" cxnId="{2403E597-C638-40E7-A686-B1BBF752736C}">
      <dgm:prSet/>
      <dgm:spPr/>
      <dgm:t>
        <a:bodyPr/>
        <a:lstStyle/>
        <a:p>
          <a:endParaRPr lang="ru-RU"/>
        </a:p>
      </dgm:t>
    </dgm:pt>
    <dgm:pt modelId="{86B55F5A-7D38-4C7B-84B9-F3CEF4292998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002060"/>
              </a:solidFill>
            </a:rPr>
            <a:t>Развитие транспорта</a:t>
          </a:r>
          <a:endParaRPr lang="ru-RU" sz="1500" b="1" dirty="0">
            <a:solidFill>
              <a:srgbClr val="002060"/>
            </a:solidFill>
          </a:endParaRPr>
        </a:p>
      </dgm:t>
    </dgm:pt>
    <dgm:pt modelId="{9E1DD116-90E6-4CF9-8BE6-5C5731AC2278}" type="parTrans" cxnId="{8295A141-3ACA-4573-96BA-4168090FA79B}">
      <dgm:prSet/>
      <dgm:spPr/>
      <dgm:t>
        <a:bodyPr/>
        <a:lstStyle/>
        <a:p>
          <a:endParaRPr lang="ru-RU"/>
        </a:p>
      </dgm:t>
    </dgm:pt>
    <dgm:pt modelId="{026D2E54-FEEF-4E6B-9384-E12292E26F4C}" type="sibTrans" cxnId="{8295A141-3ACA-4573-96BA-4168090FA79B}">
      <dgm:prSet/>
      <dgm:spPr/>
      <dgm:t>
        <a:bodyPr/>
        <a:lstStyle/>
        <a:p>
          <a:endParaRPr lang="ru-RU"/>
        </a:p>
      </dgm:t>
    </dgm:pt>
    <dgm:pt modelId="{72EA9265-915B-4659-AA23-F938F1045A5E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Развитие системы связи</a:t>
          </a:r>
          <a:endParaRPr lang="ru-RU" b="1" dirty="0">
            <a:solidFill>
              <a:srgbClr val="002060"/>
            </a:solidFill>
          </a:endParaRPr>
        </a:p>
      </dgm:t>
    </dgm:pt>
    <dgm:pt modelId="{86413B6A-DE78-468C-875C-DAF3CD338440}" type="parTrans" cxnId="{C3B4891B-0847-4BC9-9E0B-C3FA36463D22}">
      <dgm:prSet/>
      <dgm:spPr/>
      <dgm:t>
        <a:bodyPr/>
        <a:lstStyle/>
        <a:p>
          <a:endParaRPr lang="ru-RU"/>
        </a:p>
      </dgm:t>
    </dgm:pt>
    <dgm:pt modelId="{3D1D9F82-46BE-4176-B284-BA8C744516BB}" type="sibTrans" cxnId="{C3B4891B-0847-4BC9-9E0B-C3FA36463D22}">
      <dgm:prSet/>
      <dgm:spPr/>
      <dgm:t>
        <a:bodyPr/>
        <a:lstStyle/>
        <a:p>
          <a:endParaRPr lang="ru-RU"/>
        </a:p>
      </dgm:t>
    </dgm:pt>
    <dgm:pt modelId="{37E76A52-21D7-4917-B4D0-E3A0A92DB7BC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Развитие торговли</a:t>
          </a:r>
          <a:endParaRPr lang="ru-RU" b="1" dirty="0">
            <a:solidFill>
              <a:srgbClr val="002060"/>
            </a:solidFill>
          </a:endParaRPr>
        </a:p>
      </dgm:t>
    </dgm:pt>
    <dgm:pt modelId="{CD1AC280-69CF-4A21-9461-9A0368A0EC05}" type="parTrans" cxnId="{7069CBD1-351D-48C3-9A06-A2DE475E36B7}">
      <dgm:prSet/>
      <dgm:spPr/>
      <dgm:t>
        <a:bodyPr/>
        <a:lstStyle/>
        <a:p>
          <a:endParaRPr lang="ru-RU"/>
        </a:p>
      </dgm:t>
    </dgm:pt>
    <dgm:pt modelId="{30D466AC-9A40-4810-B3D3-419F9BEED895}" type="sibTrans" cxnId="{7069CBD1-351D-48C3-9A06-A2DE475E36B7}">
      <dgm:prSet/>
      <dgm:spPr/>
      <dgm:t>
        <a:bodyPr/>
        <a:lstStyle/>
        <a:p>
          <a:endParaRPr lang="ru-RU"/>
        </a:p>
      </dgm:t>
    </dgm:pt>
    <dgm:pt modelId="{DAACC46B-7BF7-4AB9-81FB-A94E97FE82D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Развитие сферы услуг</a:t>
          </a:r>
          <a:endParaRPr lang="ru-RU" sz="1600" b="1" dirty="0">
            <a:solidFill>
              <a:srgbClr val="002060"/>
            </a:solidFill>
          </a:endParaRPr>
        </a:p>
      </dgm:t>
    </dgm:pt>
    <dgm:pt modelId="{D08E0169-1C07-4992-992F-11027BEEF54A}" type="parTrans" cxnId="{D85AD85D-18D6-47C7-B053-FE97E545EA66}">
      <dgm:prSet/>
      <dgm:spPr/>
      <dgm:t>
        <a:bodyPr/>
        <a:lstStyle/>
        <a:p>
          <a:endParaRPr lang="ru-RU"/>
        </a:p>
      </dgm:t>
    </dgm:pt>
    <dgm:pt modelId="{5CD255A2-F625-484E-8172-6EB6E21A79A2}" type="sibTrans" cxnId="{D85AD85D-18D6-47C7-B053-FE97E545EA66}">
      <dgm:prSet/>
      <dgm:spPr/>
      <dgm:t>
        <a:bodyPr/>
        <a:lstStyle/>
        <a:p>
          <a:endParaRPr lang="ru-RU"/>
        </a:p>
      </dgm:t>
    </dgm:pt>
    <dgm:pt modelId="{70E974D1-DE7A-4E15-B2D2-B7147981BD7B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Развитие объектов развлечения</a:t>
          </a:r>
          <a:endParaRPr lang="ru-RU" b="1" dirty="0">
            <a:solidFill>
              <a:srgbClr val="002060"/>
            </a:solidFill>
          </a:endParaRPr>
        </a:p>
      </dgm:t>
    </dgm:pt>
    <dgm:pt modelId="{5E4F7622-1271-460C-9A82-B4A61A5FE164}" type="parTrans" cxnId="{8E39C695-50D6-4778-8CD8-CC7FBCAA780E}">
      <dgm:prSet/>
      <dgm:spPr/>
      <dgm:t>
        <a:bodyPr/>
        <a:lstStyle/>
        <a:p>
          <a:endParaRPr lang="ru-RU"/>
        </a:p>
      </dgm:t>
    </dgm:pt>
    <dgm:pt modelId="{A4A535AA-1537-4266-8509-CC8857250456}" type="sibTrans" cxnId="{8E39C695-50D6-4778-8CD8-CC7FBCAA780E}">
      <dgm:prSet/>
      <dgm:spPr/>
      <dgm:t>
        <a:bodyPr/>
        <a:lstStyle/>
        <a:p>
          <a:endParaRPr lang="ru-RU"/>
        </a:p>
      </dgm:t>
    </dgm:pt>
    <dgm:pt modelId="{2DE2D087-7CD7-4B43-98E3-524956EB19F6}" type="pres">
      <dgm:prSet presAssocID="{453B40CC-F9B0-42A5-93C7-41773D8590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D03865-7310-4A7F-82EC-E930506D69D9}" type="pres">
      <dgm:prSet presAssocID="{83EE18B7-480E-4A8B-B137-586ACC926AFC}" presName="centerShape" presStyleLbl="node0" presStyleIdx="0" presStyleCnt="1"/>
      <dgm:spPr/>
      <dgm:t>
        <a:bodyPr/>
        <a:lstStyle/>
        <a:p>
          <a:endParaRPr lang="ru-RU"/>
        </a:p>
      </dgm:t>
    </dgm:pt>
    <dgm:pt modelId="{8EF7305A-31B5-447A-98D2-72E4D3F5D1D6}" type="pres">
      <dgm:prSet presAssocID="{9E1DD116-90E6-4CF9-8BE6-5C5731AC2278}" presName="parTrans" presStyleLbl="sibTrans2D1" presStyleIdx="0" presStyleCnt="5"/>
      <dgm:spPr/>
      <dgm:t>
        <a:bodyPr/>
        <a:lstStyle/>
        <a:p>
          <a:endParaRPr lang="ru-RU"/>
        </a:p>
      </dgm:t>
    </dgm:pt>
    <dgm:pt modelId="{F36A9373-2BDC-4E54-9010-D0ED2F243C18}" type="pres">
      <dgm:prSet presAssocID="{9E1DD116-90E6-4CF9-8BE6-5C5731AC227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D3FA29F-C984-4248-B433-1650E11DD3EF}" type="pres">
      <dgm:prSet presAssocID="{86B55F5A-7D38-4C7B-84B9-F3CEF42929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F14662-90E2-4178-8AA7-B2C8A8A2FB09}" type="pres">
      <dgm:prSet presAssocID="{5E4F7622-1271-460C-9A82-B4A61A5FE164}" presName="parTrans" presStyleLbl="sibTrans2D1" presStyleIdx="1" presStyleCnt="5"/>
      <dgm:spPr/>
      <dgm:t>
        <a:bodyPr/>
        <a:lstStyle/>
        <a:p>
          <a:endParaRPr lang="ru-RU"/>
        </a:p>
      </dgm:t>
    </dgm:pt>
    <dgm:pt modelId="{744CDE3A-D041-4CE9-A294-784B14107E54}" type="pres">
      <dgm:prSet presAssocID="{5E4F7622-1271-460C-9A82-B4A61A5FE164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FA0CC6D-FC44-46C0-AC15-E87CA787C1C6}" type="pres">
      <dgm:prSet presAssocID="{70E974D1-DE7A-4E15-B2D2-B7147981BD7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BF32F-9E63-4425-86C2-941B317259B5}" type="pres">
      <dgm:prSet presAssocID="{86413B6A-DE78-468C-875C-DAF3CD338440}" presName="parTrans" presStyleLbl="sibTrans2D1" presStyleIdx="2" presStyleCnt="5"/>
      <dgm:spPr/>
      <dgm:t>
        <a:bodyPr/>
        <a:lstStyle/>
        <a:p>
          <a:endParaRPr lang="ru-RU"/>
        </a:p>
      </dgm:t>
    </dgm:pt>
    <dgm:pt modelId="{5217F634-7FAB-496A-A89B-3AA70C042BE1}" type="pres">
      <dgm:prSet presAssocID="{86413B6A-DE78-468C-875C-DAF3CD338440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3CB38815-6B1B-4B5F-AF8F-77B525623741}" type="pres">
      <dgm:prSet presAssocID="{72EA9265-915B-4659-AA23-F938F1045A5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1BFB9-739C-4BD1-BE4A-482522BC4577}" type="pres">
      <dgm:prSet presAssocID="{CD1AC280-69CF-4A21-9461-9A0368A0EC05}" presName="parTrans" presStyleLbl="sibTrans2D1" presStyleIdx="3" presStyleCnt="5"/>
      <dgm:spPr/>
      <dgm:t>
        <a:bodyPr/>
        <a:lstStyle/>
        <a:p>
          <a:endParaRPr lang="ru-RU"/>
        </a:p>
      </dgm:t>
    </dgm:pt>
    <dgm:pt modelId="{DFE68397-0DA6-48F5-BDEC-4407240E477C}" type="pres">
      <dgm:prSet presAssocID="{CD1AC280-69CF-4A21-9461-9A0368A0EC05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E5416C1-3ADD-4166-9BDF-0E2588373B73}" type="pres">
      <dgm:prSet presAssocID="{37E76A52-21D7-4917-B4D0-E3A0A92DB7B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C98C2-8460-43F8-B5FC-214D0F550BD4}" type="pres">
      <dgm:prSet presAssocID="{D08E0169-1C07-4992-992F-11027BEEF54A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695F92A-C4BD-44D9-BCBC-907442EED19B}" type="pres">
      <dgm:prSet presAssocID="{D08E0169-1C07-4992-992F-11027BEEF54A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F020AF6-1B52-4C43-B45D-DF81448E5B90}" type="pres">
      <dgm:prSet presAssocID="{DAACC46B-7BF7-4AB9-81FB-A94E97FE82D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B8CF50-7F05-4551-AFDA-F1C46B74D4A1}" type="presOf" srcId="{D08E0169-1C07-4992-992F-11027BEEF54A}" destId="{69BC98C2-8460-43F8-B5FC-214D0F550BD4}" srcOrd="0" destOrd="0" presId="urn:microsoft.com/office/officeart/2005/8/layout/radial5"/>
    <dgm:cxn modelId="{D85AD85D-18D6-47C7-B053-FE97E545EA66}" srcId="{83EE18B7-480E-4A8B-B137-586ACC926AFC}" destId="{DAACC46B-7BF7-4AB9-81FB-A94E97FE82D8}" srcOrd="4" destOrd="0" parTransId="{D08E0169-1C07-4992-992F-11027BEEF54A}" sibTransId="{5CD255A2-F625-484E-8172-6EB6E21A79A2}"/>
    <dgm:cxn modelId="{F96D0A8B-E349-43A8-94E4-5EE4C48CA8A8}" type="presOf" srcId="{86413B6A-DE78-468C-875C-DAF3CD338440}" destId="{345BF32F-9E63-4425-86C2-941B317259B5}" srcOrd="0" destOrd="0" presId="urn:microsoft.com/office/officeart/2005/8/layout/radial5"/>
    <dgm:cxn modelId="{B3FA292F-DE2F-48AA-B02E-FE001A0C2C20}" type="presOf" srcId="{86413B6A-DE78-468C-875C-DAF3CD338440}" destId="{5217F634-7FAB-496A-A89B-3AA70C042BE1}" srcOrd="1" destOrd="0" presId="urn:microsoft.com/office/officeart/2005/8/layout/radial5"/>
    <dgm:cxn modelId="{D96DAE37-979C-4757-BED1-2628AA64B0A0}" type="presOf" srcId="{9E1DD116-90E6-4CF9-8BE6-5C5731AC2278}" destId="{8EF7305A-31B5-447A-98D2-72E4D3F5D1D6}" srcOrd="0" destOrd="0" presId="urn:microsoft.com/office/officeart/2005/8/layout/radial5"/>
    <dgm:cxn modelId="{7B2387CC-5FB2-4A53-9934-8F6068809A8F}" type="presOf" srcId="{5E4F7622-1271-460C-9A82-B4A61A5FE164}" destId="{744CDE3A-D041-4CE9-A294-784B14107E54}" srcOrd="1" destOrd="0" presId="urn:microsoft.com/office/officeart/2005/8/layout/radial5"/>
    <dgm:cxn modelId="{BC3FD6FA-1A2A-4841-858D-5211391EC7EE}" type="presOf" srcId="{70E974D1-DE7A-4E15-B2D2-B7147981BD7B}" destId="{CFA0CC6D-FC44-46C0-AC15-E87CA787C1C6}" srcOrd="0" destOrd="0" presId="urn:microsoft.com/office/officeart/2005/8/layout/radial5"/>
    <dgm:cxn modelId="{C3B4891B-0847-4BC9-9E0B-C3FA36463D22}" srcId="{83EE18B7-480E-4A8B-B137-586ACC926AFC}" destId="{72EA9265-915B-4659-AA23-F938F1045A5E}" srcOrd="2" destOrd="0" parTransId="{86413B6A-DE78-468C-875C-DAF3CD338440}" sibTransId="{3D1D9F82-46BE-4176-B284-BA8C744516BB}"/>
    <dgm:cxn modelId="{7A9C163A-AA01-4AFA-B6CF-AF8C1999BEFD}" type="presOf" srcId="{CD1AC280-69CF-4A21-9461-9A0368A0EC05}" destId="{DFE68397-0DA6-48F5-BDEC-4407240E477C}" srcOrd="1" destOrd="0" presId="urn:microsoft.com/office/officeart/2005/8/layout/radial5"/>
    <dgm:cxn modelId="{2403E597-C638-40E7-A686-B1BBF752736C}" srcId="{453B40CC-F9B0-42A5-93C7-41773D859061}" destId="{83EE18B7-480E-4A8B-B137-586ACC926AFC}" srcOrd="0" destOrd="0" parTransId="{A738C958-66D8-4C91-BF77-C8AB59613CCE}" sibTransId="{764EE0CD-33B4-43E1-ADD9-3AC8268ED4DB}"/>
    <dgm:cxn modelId="{186135CD-7F80-4695-941F-40CDD13C0D90}" type="presOf" srcId="{453B40CC-F9B0-42A5-93C7-41773D859061}" destId="{2DE2D087-7CD7-4B43-98E3-524956EB19F6}" srcOrd="0" destOrd="0" presId="urn:microsoft.com/office/officeart/2005/8/layout/radial5"/>
    <dgm:cxn modelId="{A1D8030A-8EAD-4266-80F6-96D9C166A9B2}" type="presOf" srcId="{9E1DD116-90E6-4CF9-8BE6-5C5731AC2278}" destId="{F36A9373-2BDC-4E54-9010-D0ED2F243C18}" srcOrd="1" destOrd="0" presId="urn:microsoft.com/office/officeart/2005/8/layout/radial5"/>
    <dgm:cxn modelId="{8295A141-3ACA-4573-96BA-4168090FA79B}" srcId="{83EE18B7-480E-4A8B-B137-586ACC926AFC}" destId="{86B55F5A-7D38-4C7B-84B9-F3CEF4292998}" srcOrd="0" destOrd="0" parTransId="{9E1DD116-90E6-4CF9-8BE6-5C5731AC2278}" sibTransId="{026D2E54-FEEF-4E6B-9384-E12292E26F4C}"/>
    <dgm:cxn modelId="{7069CBD1-351D-48C3-9A06-A2DE475E36B7}" srcId="{83EE18B7-480E-4A8B-B137-586ACC926AFC}" destId="{37E76A52-21D7-4917-B4D0-E3A0A92DB7BC}" srcOrd="3" destOrd="0" parTransId="{CD1AC280-69CF-4A21-9461-9A0368A0EC05}" sibTransId="{30D466AC-9A40-4810-B3D3-419F9BEED895}"/>
    <dgm:cxn modelId="{087037E1-8DE8-460C-A9FE-55A140AB00E1}" type="presOf" srcId="{DAACC46B-7BF7-4AB9-81FB-A94E97FE82D8}" destId="{3F020AF6-1B52-4C43-B45D-DF81448E5B90}" srcOrd="0" destOrd="0" presId="urn:microsoft.com/office/officeart/2005/8/layout/radial5"/>
    <dgm:cxn modelId="{3B4AE0E9-8904-413D-B548-316044220382}" type="presOf" srcId="{5E4F7622-1271-460C-9A82-B4A61A5FE164}" destId="{B5F14662-90E2-4178-8AA7-B2C8A8A2FB09}" srcOrd="0" destOrd="0" presId="urn:microsoft.com/office/officeart/2005/8/layout/radial5"/>
    <dgm:cxn modelId="{A79941C0-A824-4E95-9589-F17CDCB1C126}" type="presOf" srcId="{37E76A52-21D7-4917-B4D0-E3A0A92DB7BC}" destId="{DE5416C1-3ADD-4166-9BDF-0E2588373B73}" srcOrd="0" destOrd="0" presId="urn:microsoft.com/office/officeart/2005/8/layout/radial5"/>
    <dgm:cxn modelId="{04439166-9112-4E95-B5CA-D3322F3CF854}" type="presOf" srcId="{86B55F5A-7D38-4C7B-84B9-F3CEF4292998}" destId="{ED3FA29F-C984-4248-B433-1650E11DD3EF}" srcOrd="0" destOrd="0" presId="urn:microsoft.com/office/officeart/2005/8/layout/radial5"/>
    <dgm:cxn modelId="{F9ECFB50-25A1-4B4A-84B4-54484A3FFFB9}" type="presOf" srcId="{83EE18B7-480E-4A8B-B137-586ACC926AFC}" destId="{2CD03865-7310-4A7F-82EC-E930506D69D9}" srcOrd="0" destOrd="0" presId="urn:microsoft.com/office/officeart/2005/8/layout/radial5"/>
    <dgm:cxn modelId="{67A588B4-EAA7-4C1A-B096-D305D4167A69}" type="presOf" srcId="{D08E0169-1C07-4992-992F-11027BEEF54A}" destId="{5695F92A-C4BD-44D9-BCBC-907442EED19B}" srcOrd="1" destOrd="0" presId="urn:microsoft.com/office/officeart/2005/8/layout/radial5"/>
    <dgm:cxn modelId="{8E39C695-50D6-4778-8CD8-CC7FBCAA780E}" srcId="{83EE18B7-480E-4A8B-B137-586ACC926AFC}" destId="{70E974D1-DE7A-4E15-B2D2-B7147981BD7B}" srcOrd="1" destOrd="0" parTransId="{5E4F7622-1271-460C-9A82-B4A61A5FE164}" sibTransId="{A4A535AA-1537-4266-8509-CC8857250456}"/>
    <dgm:cxn modelId="{1F710277-46FD-4670-8231-2ECDBD4FAE25}" type="presOf" srcId="{CD1AC280-69CF-4A21-9461-9A0368A0EC05}" destId="{01D1BFB9-739C-4BD1-BE4A-482522BC4577}" srcOrd="0" destOrd="0" presId="urn:microsoft.com/office/officeart/2005/8/layout/radial5"/>
    <dgm:cxn modelId="{77F08E57-CE72-4CC3-9247-73E9BAD13F41}" type="presOf" srcId="{72EA9265-915B-4659-AA23-F938F1045A5E}" destId="{3CB38815-6B1B-4B5F-AF8F-77B525623741}" srcOrd="0" destOrd="0" presId="urn:microsoft.com/office/officeart/2005/8/layout/radial5"/>
    <dgm:cxn modelId="{EBE8E78A-4A7E-47EC-B60D-2E551958AF14}" type="presParOf" srcId="{2DE2D087-7CD7-4B43-98E3-524956EB19F6}" destId="{2CD03865-7310-4A7F-82EC-E930506D69D9}" srcOrd="0" destOrd="0" presId="urn:microsoft.com/office/officeart/2005/8/layout/radial5"/>
    <dgm:cxn modelId="{01452ED8-E018-4970-BF26-A846C54215CF}" type="presParOf" srcId="{2DE2D087-7CD7-4B43-98E3-524956EB19F6}" destId="{8EF7305A-31B5-447A-98D2-72E4D3F5D1D6}" srcOrd="1" destOrd="0" presId="urn:microsoft.com/office/officeart/2005/8/layout/radial5"/>
    <dgm:cxn modelId="{C2E90C40-6086-440B-B0ED-24C236B009CD}" type="presParOf" srcId="{8EF7305A-31B5-447A-98D2-72E4D3F5D1D6}" destId="{F36A9373-2BDC-4E54-9010-D0ED2F243C18}" srcOrd="0" destOrd="0" presId="urn:microsoft.com/office/officeart/2005/8/layout/radial5"/>
    <dgm:cxn modelId="{50B1004D-28E0-4224-91ED-5414207B1CCC}" type="presParOf" srcId="{2DE2D087-7CD7-4B43-98E3-524956EB19F6}" destId="{ED3FA29F-C984-4248-B433-1650E11DD3EF}" srcOrd="2" destOrd="0" presId="urn:microsoft.com/office/officeart/2005/8/layout/radial5"/>
    <dgm:cxn modelId="{642AA28E-B163-4542-89EA-CF15EA313AC9}" type="presParOf" srcId="{2DE2D087-7CD7-4B43-98E3-524956EB19F6}" destId="{B5F14662-90E2-4178-8AA7-B2C8A8A2FB09}" srcOrd="3" destOrd="0" presId="urn:microsoft.com/office/officeart/2005/8/layout/radial5"/>
    <dgm:cxn modelId="{89E372D4-8091-4995-91C6-535F72A50762}" type="presParOf" srcId="{B5F14662-90E2-4178-8AA7-B2C8A8A2FB09}" destId="{744CDE3A-D041-4CE9-A294-784B14107E54}" srcOrd="0" destOrd="0" presId="urn:microsoft.com/office/officeart/2005/8/layout/radial5"/>
    <dgm:cxn modelId="{AF897F7F-DBA5-4D10-A174-E751D0BD428A}" type="presParOf" srcId="{2DE2D087-7CD7-4B43-98E3-524956EB19F6}" destId="{CFA0CC6D-FC44-46C0-AC15-E87CA787C1C6}" srcOrd="4" destOrd="0" presId="urn:microsoft.com/office/officeart/2005/8/layout/radial5"/>
    <dgm:cxn modelId="{11B40E21-63CB-46EB-AE1F-DED0E7A0DFE1}" type="presParOf" srcId="{2DE2D087-7CD7-4B43-98E3-524956EB19F6}" destId="{345BF32F-9E63-4425-86C2-941B317259B5}" srcOrd="5" destOrd="0" presId="urn:microsoft.com/office/officeart/2005/8/layout/radial5"/>
    <dgm:cxn modelId="{4683B953-5356-4C82-BDE4-0B22FB6E9DC9}" type="presParOf" srcId="{345BF32F-9E63-4425-86C2-941B317259B5}" destId="{5217F634-7FAB-496A-A89B-3AA70C042BE1}" srcOrd="0" destOrd="0" presId="urn:microsoft.com/office/officeart/2005/8/layout/radial5"/>
    <dgm:cxn modelId="{DE6F1E9F-42E7-46A7-8881-5C2CC1829BD2}" type="presParOf" srcId="{2DE2D087-7CD7-4B43-98E3-524956EB19F6}" destId="{3CB38815-6B1B-4B5F-AF8F-77B525623741}" srcOrd="6" destOrd="0" presId="urn:microsoft.com/office/officeart/2005/8/layout/radial5"/>
    <dgm:cxn modelId="{46CE7E7A-8D1C-41F1-9541-69505C1531BE}" type="presParOf" srcId="{2DE2D087-7CD7-4B43-98E3-524956EB19F6}" destId="{01D1BFB9-739C-4BD1-BE4A-482522BC4577}" srcOrd="7" destOrd="0" presId="urn:microsoft.com/office/officeart/2005/8/layout/radial5"/>
    <dgm:cxn modelId="{529F4123-4621-43CC-879E-F8A12B170E28}" type="presParOf" srcId="{01D1BFB9-739C-4BD1-BE4A-482522BC4577}" destId="{DFE68397-0DA6-48F5-BDEC-4407240E477C}" srcOrd="0" destOrd="0" presId="urn:microsoft.com/office/officeart/2005/8/layout/radial5"/>
    <dgm:cxn modelId="{146CB1A6-3A5B-455D-AF56-255B7BCD028D}" type="presParOf" srcId="{2DE2D087-7CD7-4B43-98E3-524956EB19F6}" destId="{DE5416C1-3ADD-4166-9BDF-0E2588373B73}" srcOrd="8" destOrd="0" presId="urn:microsoft.com/office/officeart/2005/8/layout/radial5"/>
    <dgm:cxn modelId="{2F8EDA25-0FBC-4FAB-B19F-C37888971A9A}" type="presParOf" srcId="{2DE2D087-7CD7-4B43-98E3-524956EB19F6}" destId="{69BC98C2-8460-43F8-B5FC-214D0F550BD4}" srcOrd="9" destOrd="0" presId="urn:microsoft.com/office/officeart/2005/8/layout/radial5"/>
    <dgm:cxn modelId="{825F89E0-3408-4D41-A91A-09F6F3F7F4D8}" type="presParOf" srcId="{69BC98C2-8460-43F8-B5FC-214D0F550BD4}" destId="{5695F92A-C4BD-44D9-BCBC-907442EED19B}" srcOrd="0" destOrd="0" presId="urn:microsoft.com/office/officeart/2005/8/layout/radial5"/>
    <dgm:cxn modelId="{8FB66A1A-F29A-4311-B368-6931DF8E5980}" type="presParOf" srcId="{2DE2D087-7CD7-4B43-98E3-524956EB19F6}" destId="{3F020AF6-1B52-4C43-B45D-DF81448E5B90}" srcOrd="10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03865-7310-4A7F-82EC-E930506D69D9}">
      <dsp:nvSpPr>
        <dsp:cNvPr id="0" name=""/>
        <dsp:cNvSpPr/>
      </dsp:nvSpPr>
      <dsp:spPr>
        <a:xfrm>
          <a:off x="3805653" y="1998191"/>
          <a:ext cx="1425189" cy="14251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AC0000"/>
              </a:solidFill>
            </a:rPr>
            <a:t>Сельский туризм</a:t>
          </a:r>
          <a:endParaRPr lang="ru-RU" sz="1800" b="1" kern="1200" dirty="0">
            <a:solidFill>
              <a:srgbClr val="AC0000"/>
            </a:solidFill>
          </a:endParaRPr>
        </a:p>
      </dsp:txBody>
      <dsp:txXfrm>
        <a:off x="4014367" y="2206905"/>
        <a:ext cx="1007761" cy="1007761"/>
      </dsp:txXfrm>
    </dsp:sp>
    <dsp:sp modelId="{8EF7305A-31B5-447A-98D2-72E4D3F5D1D6}">
      <dsp:nvSpPr>
        <dsp:cNvPr id="0" name=""/>
        <dsp:cNvSpPr/>
      </dsp:nvSpPr>
      <dsp:spPr>
        <a:xfrm rot="16200000">
          <a:off x="4367246" y="1479547"/>
          <a:ext cx="302003" cy="4845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412547" y="1621761"/>
        <a:ext cx="211402" cy="290738"/>
      </dsp:txXfrm>
    </dsp:sp>
    <dsp:sp modelId="{ED3FA29F-C984-4248-B433-1650E11DD3EF}">
      <dsp:nvSpPr>
        <dsp:cNvPr id="0" name=""/>
        <dsp:cNvSpPr/>
      </dsp:nvSpPr>
      <dsp:spPr>
        <a:xfrm>
          <a:off x="3805653" y="3183"/>
          <a:ext cx="1425189" cy="14251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Развитие транспорта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4014367" y="211897"/>
        <a:ext cx="1007761" cy="1007761"/>
      </dsp:txXfrm>
    </dsp:sp>
    <dsp:sp modelId="{B5F14662-90E2-4178-8AA7-B2C8A8A2FB09}">
      <dsp:nvSpPr>
        <dsp:cNvPr id="0" name=""/>
        <dsp:cNvSpPr/>
      </dsp:nvSpPr>
      <dsp:spPr>
        <a:xfrm rot="20520000">
          <a:off x="5307799" y="2162899"/>
          <a:ext cx="302003" cy="4845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310016" y="2273811"/>
        <a:ext cx="211402" cy="290738"/>
      </dsp:txXfrm>
    </dsp:sp>
    <dsp:sp modelId="{CFA0CC6D-FC44-46C0-AC15-E87CA787C1C6}">
      <dsp:nvSpPr>
        <dsp:cNvPr id="0" name=""/>
        <dsp:cNvSpPr/>
      </dsp:nvSpPr>
      <dsp:spPr>
        <a:xfrm>
          <a:off x="5703018" y="1381700"/>
          <a:ext cx="1425189" cy="14251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2060"/>
              </a:solidFill>
            </a:rPr>
            <a:t>Развитие объектов развлечения</a:t>
          </a:r>
          <a:endParaRPr lang="ru-RU" sz="1300" b="1" kern="1200" dirty="0">
            <a:solidFill>
              <a:srgbClr val="002060"/>
            </a:solidFill>
          </a:endParaRPr>
        </a:p>
      </dsp:txBody>
      <dsp:txXfrm>
        <a:off x="5911732" y="1590414"/>
        <a:ext cx="1007761" cy="1007761"/>
      </dsp:txXfrm>
    </dsp:sp>
    <dsp:sp modelId="{345BF32F-9E63-4425-86C2-941B317259B5}">
      <dsp:nvSpPr>
        <dsp:cNvPr id="0" name=""/>
        <dsp:cNvSpPr/>
      </dsp:nvSpPr>
      <dsp:spPr>
        <a:xfrm rot="3240000">
          <a:off x="4948540" y="3268586"/>
          <a:ext cx="302003" cy="4845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967214" y="3328850"/>
        <a:ext cx="211402" cy="290738"/>
      </dsp:txXfrm>
    </dsp:sp>
    <dsp:sp modelId="{3CB38815-6B1B-4B5F-AF8F-77B525623741}">
      <dsp:nvSpPr>
        <dsp:cNvPr id="0" name=""/>
        <dsp:cNvSpPr/>
      </dsp:nvSpPr>
      <dsp:spPr>
        <a:xfrm>
          <a:off x="4978289" y="3612186"/>
          <a:ext cx="1425189" cy="14251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2060"/>
              </a:solidFill>
            </a:rPr>
            <a:t>Развитие системы связи</a:t>
          </a:r>
          <a:endParaRPr lang="ru-RU" sz="1300" b="1" kern="1200" dirty="0">
            <a:solidFill>
              <a:srgbClr val="002060"/>
            </a:solidFill>
          </a:endParaRPr>
        </a:p>
      </dsp:txBody>
      <dsp:txXfrm>
        <a:off x="5187003" y="3820900"/>
        <a:ext cx="1007761" cy="1007761"/>
      </dsp:txXfrm>
    </dsp:sp>
    <dsp:sp modelId="{01D1BFB9-739C-4BD1-BE4A-482522BC4577}">
      <dsp:nvSpPr>
        <dsp:cNvPr id="0" name=""/>
        <dsp:cNvSpPr/>
      </dsp:nvSpPr>
      <dsp:spPr>
        <a:xfrm rot="7560000">
          <a:off x="3785952" y="3268586"/>
          <a:ext cx="302003" cy="4845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857879" y="3328850"/>
        <a:ext cx="211402" cy="290738"/>
      </dsp:txXfrm>
    </dsp:sp>
    <dsp:sp modelId="{DE5416C1-3ADD-4166-9BDF-0E2588373B73}">
      <dsp:nvSpPr>
        <dsp:cNvPr id="0" name=""/>
        <dsp:cNvSpPr/>
      </dsp:nvSpPr>
      <dsp:spPr>
        <a:xfrm>
          <a:off x="2633017" y="3612186"/>
          <a:ext cx="1425189" cy="14251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2060"/>
              </a:solidFill>
            </a:rPr>
            <a:t>Развитие торговли</a:t>
          </a:r>
          <a:endParaRPr lang="ru-RU" sz="1300" b="1" kern="1200" dirty="0">
            <a:solidFill>
              <a:srgbClr val="002060"/>
            </a:solidFill>
          </a:endParaRPr>
        </a:p>
      </dsp:txBody>
      <dsp:txXfrm>
        <a:off x="2841731" y="3820900"/>
        <a:ext cx="1007761" cy="1007761"/>
      </dsp:txXfrm>
    </dsp:sp>
    <dsp:sp modelId="{69BC98C2-8460-43F8-B5FC-214D0F550BD4}">
      <dsp:nvSpPr>
        <dsp:cNvPr id="0" name=""/>
        <dsp:cNvSpPr/>
      </dsp:nvSpPr>
      <dsp:spPr>
        <a:xfrm rot="11880000">
          <a:off x="3426692" y="2162899"/>
          <a:ext cx="302003" cy="4845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515076" y="2273811"/>
        <a:ext cx="211402" cy="290738"/>
      </dsp:txXfrm>
    </dsp:sp>
    <dsp:sp modelId="{3F020AF6-1B52-4C43-B45D-DF81448E5B90}">
      <dsp:nvSpPr>
        <dsp:cNvPr id="0" name=""/>
        <dsp:cNvSpPr/>
      </dsp:nvSpPr>
      <dsp:spPr>
        <a:xfrm>
          <a:off x="1908288" y="1381700"/>
          <a:ext cx="1425189" cy="142518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Развитие сферы услуг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2117002" y="1590414"/>
        <a:ext cx="1007761" cy="1007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59EDB-0520-4DFA-85B7-E6403104CF89}" type="datetimeFigureOut">
              <a:rPr lang="ru-RU" smtClean="0"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EB63-A914-4F34-BF08-0E1AFEBADA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646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EFB1855-C7F9-4191-829B-7BE8B93DE2D5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D9BFE2C-EDBD-43E1-8BFD-9B7CED826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382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BFE2C-EDBD-43E1-8BFD-9B7CED826F2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7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BFE2C-EDBD-43E1-8BFD-9B7CED826F2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450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046E39-E7BC-423D-83E2-A6F126A89770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50443" y="9430091"/>
            <a:ext cx="2944085" cy="49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ADBDE90-7EC3-42B1-A8A8-6D99EBBD4469}" type="slidenum">
              <a:rPr lang="ru-RU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907"/>
            <a:ext cx="5436567" cy="4467701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00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046E39-E7BC-423D-83E2-A6F126A89770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50443" y="9430091"/>
            <a:ext cx="2944085" cy="49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ADBDE90-7EC3-42B1-A8A8-6D99EBBD4469}" type="slidenum">
              <a:rPr lang="ru-RU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907"/>
            <a:ext cx="5436567" cy="4467701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88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BFE2C-EDBD-43E1-8BFD-9B7CED826F2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59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AB48E-47B7-497E-9D5C-F7FE0DAB483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321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A0C6-E32B-402E-B296-D91A78E91A2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676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FA0C6-E32B-402E-B296-D91A78E91A2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38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BFE2C-EDBD-43E1-8BFD-9B7CED826F2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26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BF6D42-A10E-4B8F-8C33-190501BEFCCB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90029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BF6D42-A10E-4B8F-8C33-190501BEFCCB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54104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BF6D42-A10E-4B8F-8C33-190501BEFCCB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33631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BF6D42-A10E-4B8F-8C33-190501BEFCCB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1710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BF6D42-A10E-4B8F-8C33-190501BEFCCB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09729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BF6D42-A10E-4B8F-8C33-190501BEFCCB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53481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B2447C-3350-4602-AF2F-22896337BFB5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3850443" y="9430091"/>
            <a:ext cx="2944085" cy="49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88C8431-5B6E-49C9-A3E9-5E4AF00D4AD8}" type="slidenum">
              <a:rPr lang="ru-RU">
                <a:solidFill>
                  <a:srgbClr val="000000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907"/>
            <a:ext cx="5436567" cy="4467701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1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9BFE2C-EDBD-43E1-8BFD-9B7CED826F2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8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F9DE-F422-4D21-A6CA-5326FCEA77F2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0252-6F5E-4A81-A0CD-ACAFA8542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9B82F-8093-4D28-BED6-733A342B304E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93F91-0780-49A1-948C-4B86198BE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AE403-7D1C-4E93-BC68-EADCB4A87C87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A1E37-E291-41DF-8D10-8D6B426C3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4CAC7-EB3F-4E60-AC60-18263F401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13D1-CB13-4E62-8CFB-723E0C7B5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23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954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A02A-861A-424A-8F95-DA33420691D9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6430B-A28C-40E4-965B-C726E5D58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25CC5-ED7E-4595-AEB8-DA633150AFB3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5DB6F-25F2-47C9-BCDD-C82C12193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8108F-6F0E-413F-8BB8-F78E2D4EE7E4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8E89-22B3-473B-A05D-CF02F3193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A8B85-4C94-41B8-8CEE-6E05FDC5CA1D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2FD70-24E2-45F7-B640-405FCE981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4AFC7-CF72-4A05-ADCA-52393D58CE5D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BD4C5-B136-43B2-AD5B-151764FE4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77D20-B652-449E-92D7-321AEA18C789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E582F-EBA0-4660-9561-03BE5E43FF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E10B2-ED36-401D-B83B-D3FFA378DC13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06CAD-44B5-41D6-8FEA-2E6E5A5E5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3B85-9240-4C7D-B492-53709D5A1CD0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39146-531E-45BD-BA26-721114A43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2C5ABA-F58C-401B-8D6B-211C19FBD92C}" type="datetimeFigureOut">
              <a:rPr lang="ru-RU"/>
              <a:pPr>
                <a:defRPr/>
              </a:pPr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731B8E-55D6-46C1-A149-F4ED1BDF4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29.png"/><Relationship Id="rId4" Type="http://schemas.openxmlformats.org/officeDocument/2006/relationships/image" Target="../media/image39.jpeg"/><Relationship Id="rId9" Type="http://schemas.openxmlformats.org/officeDocument/2006/relationships/image" Target="../media/image2.png"/></Relationships>
</file>

<file path=ppt/slides/_rels/slide13.xml.rels><?xml version="1.0" encoding="UTF-8" standalone="yes" ?><Relationships xmlns="http://schemas.openxmlformats.org/package/2006/relationships"><Relationship Id="rId3" Target="../media/image44.jpeg" Type="http://schemas.openxmlformats.org/officeDocument/2006/relationships/image"/><Relationship Id="rId7" Target="../media/image29.png" Type="http://schemas.openxmlformats.org/officeDocument/2006/relationships/image"/><Relationship Id="rId2" Target="../media/image2.png" Type="http://schemas.openxmlformats.org/officeDocument/2006/relationships/image"/><Relationship Id="rId1" Target="../slideLayouts/slideLayout4.xml" Type="http://schemas.openxmlformats.org/officeDocument/2006/relationships/slideLayout"/><Relationship Id="rId6" Target="../media/image47.jpeg" Type="http://schemas.openxmlformats.org/officeDocument/2006/relationships/image"/><Relationship Id="rId5" Target="../media/image46.jpeg" Type="http://schemas.openxmlformats.org/officeDocument/2006/relationships/image"/><Relationship Id="rId4" Target="../media/image45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5" Type="http://schemas.openxmlformats.org/officeDocument/2006/relationships/image" Target="../media/image50.jpg"/><Relationship Id="rId4" Type="http://schemas.openxmlformats.org/officeDocument/2006/relationships/image" Target="../media/image49.jpe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8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 ?><Relationships xmlns="http://schemas.openxmlformats.org/package/2006/relationships"><Relationship Id="rId8" Target="../media/image29.png" Type="http://schemas.openxmlformats.org/officeDocument/2006/relationships/image"/><Relationship Id="rId3" Target="../media/image62.jpeg" Type="http://schemas.openxmlformats.org/officeDocument/2006/relationships/image"/><Relationship Id="rId7" Target="../media/image65.jpe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2.png" Type="http://schemas.openxmlformats.org/officeDocument/2006/relationships/image"/><Relationship Id="rId5" Target="../media/image64.jpeg" Type="http://schemas.openxmlformats.org/officeDocument/2006/relationships/image"/><Relationship Id="rId4" Target="../media/image63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 ?><Relationships xmlns="http://schemas.openxmlformats.org/package/2006/relationships"><Relationship Id="rId2" Target="../media/image90.jpeg" Type="http://schemas.openxmlformats.org/officeDocument/2006/relationships/image"/><Relationship Id="rId1" Target="../slideLayouts/slideLayout4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LAW&amp;n=289770&amp;date=24.11.2021&amp;dst=100012&amp;field=13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ogin.consultant.ru/link/?req=doc&amp;base=LAW&amp;n=389013&amp;date=24.11.2021&amp;dst=100014&amp;field=134" TargetMode="External"/><Relationship Id="rId4" Type="http://schemas.openxmlformats.org/officeDocument/2006/relationships/hyperlink" Target="https://login.consultant.ru/link/?req=doc&amp;base=LAW&amp;n=339099&amp;date=24.11.2021&amp;dst=100009&amp;field=134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660232" y="2132856"/>
            <a:ext cx="2520280" cy="2088232"/>
          </a:xfrm>
          <a:prstGeom prst="rect">
            <a:avLst/>
          </a:prstGeom>
          <a:solidFill>
            <a:srgbClr val="AC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132856"/>
            <a:ext cx="6588224" cy="2088232"/>
          </a:xfrm>
          <a:prstGeom prst="rect">
            <a:avLst/>
          </a:prstGeom>
          <a:solidFill>
            <a:srgbClr val="AC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1" name="TextBox 8"/>
          <p:cNvSpPr txBox="1">
            <a:spLocks noChangeArrowheads="1"/>
          </p:cNvSpPr>
          <p:nvPr/>
        </p:nvSpPr>
        <p:spPr bwMode="auto">
          <a:xfrm>
            <a:off x="34131" y="2250738"/>
            <a:ext cx="65540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Tahoma" pitchFamily="34" charset="0"/>
              </a:rPr>
              <a:t>О РАЗВИТИИ СЕЛЬСКОГО ТУРИЗМА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2053" name="Picture 3" descr="C:\Users\melnikova\Desktop\презентация\vologodskaya_obl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399875"/>
            <a:ext cx="2376264" cy="153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5" name="TextBox 14"/>
          <p:cNvSpPr txBox="1">
            <a:spLocks noChangeArrowheads="1"/>
          </p:cNvSpPr>
          <p:nvPr/>
        </p:nvSpPr>
        <p:spPr bwMode="auto">
          <a:xfrm>
            <a:off x="684213" y="6340475"/>
            <a:ext cx="482441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Вологодская область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0825" y="115888"/>
            <a:ext cx="864235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Департамент культуры и туризма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Вологодской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227388" y="6473825"/>
            <a:ext cx="5568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516313" y="2830513"/>
            <a:ext cx="117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175125" y="265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title" sz="quarter"/>
          </p:nvPr>
        </p:nvSpPr>
        <p:spPr>
          <a:xfrm>
            <a:off x="66288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000" b="1" dirty="0" smtClean="0">
                <a:solidFill>
                  <a:srgbClr val="C00000"/>
                </a:solidFill>
                <a:latin typeface="+mn-lt"/>
              </a:rPr>
              <a:t>ГОСТЕВОЙ ДОМ «МЕДОВЫЙ ХУТОРОК»</a:t>
            </a:r>
            <a:br>
              <a:rPr lang="ru-RU" sz="30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3000" b="1" dirty="0" smtClean="0">
                <a:solidFill>
                  <a:srgbClr val="C00000"/>
                </a:solidFill>
                <a:latin typeface="+mn-lt"/>
              </a:rPr>
              <a:t>ШЕКСНИНСКИЙ  РАЙОН</a:t>
            </a:r>
          </a:p>
        </p:txBody>
      </p:sp>
      <p:pic>
        <p:nvPicPr>
          <p:cNvPr id="8203" name="Picture 15" descr="IMG_228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8025" y="1196752"/>
            <a:ext cx="3457220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204" name="Picture 16" descr="IMG_215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67978" y="3714618"/>
            <a:ext cx="3460006" cy="2306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205" name="Picture 21" descr="IMG_222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88025" y="3717033"/>
            <a:ext cx="3456384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6273800"/>
            <a:ext cx="9144000" cy="53975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              Вологодская область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5" name="Рисунок 6" descr="gerb-obl-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6381750"/>
            <a:ext cx="295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Группа 21"/>
          <p:cNvGrpSpPr/>
          <p:nvPr/>
        </p:nvGrpSpPr>
        <p:grpSpPr>
          <a:xfrm>
            <a:off x="107504" y="85771"/>
            <a:ext cx="1152128" cy="1110981"/>
            <a:chOff x="107504" y="85771"/>
            <a:chExt cx="1152128" cy="1110981"/>
          </a:xfrm>
        </p:grpSpPr>
        <p:pic>
          <p:nvPicPr>
            <p:cNvPr id="23" name="Picture 6" descr="Магнитик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85771"/>
              <a:ext cx="1152128" cy="1110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Блок-схема: узел 23"/>
            <p:cNvSpPr/>
            <p:nvPr/>
          </p:nvSpPr>
          <p:spPr>
            <a:xfrm>
              <a:off x="210296" y="138742"/>
              <a:ext cx="948811" cy="968157"/>
            </a:xfrm>
            <a:prstGeom prst="flowChartConnector">
              <a:avLst/>
            </a:prstGeom>
            <a:noFill/>
            <a:ln w="19050">
              <a:solidFill>
                <a:srgbClr val="A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Picture 16" descr="IMG_208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7978" y="1183913"/>
            <a:ext cx="3495747" cy="232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273800"/>
            <a:ext cx="9144000" cy="53975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mtClean="0">
                <a:solidFill>
                  <a:schemeClr val="bg1"/>
                </a:solidFill>
                <a:latin charset="0" pitchFamily="34" typeface="Calibri"/>
              </a:rPr>
              <a:t>              Вологодская область</a:t>
            </a:r>
            <a:endParaRPr dirty="0" lang="ru-RU">
              <a:solidFill>
                <a:schemeClr val="bg1"/>
              </a:solidFill>
              <a:latin charset="0" pitchFamily="34" typeface="Calibri"/>
            </a:endParaRPr>
          </a:p>
        </p:txBody>
      </p:sp>
      <p:pic>
        <p:nvPicPr>
          <p:cNvPr descr="gerb-obl-.png" id="6" name="Рисунок 6"/>
          <p:cNvPicPr>
            <a:picLocks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50825" y="6381750"/>
            <a:ext cx="295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5616" y="188640"/>
            <a:ext cx="7632848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000">
                <a:solidFill>
                  <a:srgbClr val="C00000"/>
                </a:solidFill>
              </a:rPr>
              <a:t>ГОСТЕВОЙ ДОМ «УСОЛЬЕ», с. им. Бабушкина</a:t>
            </a:r>
            <a:endParaRPr b="1" dirty="0" lang="ru-RU" sz="200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7" r="-52"/>
          <a:stretch/>
        </p:blipFill>
        <p:spPr>
          <a:xfrm>
            <a:off x="1362424" y="845557"/>
            <a:ext cx="3417139" cy="2477243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2" r="35"/>
          <a:stretch/>
        </p:blipFill>
        <p:spPr>
          <a:xfrm>
            <a:off x="5197760" y="811366"/>
            <a:ext cx="3550704" cy="2511434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9" r="-400"/>
          <a:stretch/>
        </p:blipFill>
        <p:spPr>
          <a:xfrm>
            <a:off x="549414" y="3537943"/>
            <a:ext cx="344269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9" r="-400"/>
          <a:stretch/>
        </p:blipFill>
        <p:spPr>
          <a:xfrm>
            <a:off x="4570456" y="3579607"/>
            <a:ext cx="355070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grpSp>
        <p:nvGrpSpPr>
          <p:cNvPr id="10" name="Группа 9"/>
          <p:cNvGrpSpPr/>
          <p:nvPr/>
        </p:nvGrpSpPr>
        <p:grpSpPr>
          <a:xfrm>
            <a:off x="107504" y="56600"/>
            <a:ext cx="1152128" cy="1110981"/>
            <a:chOff x="107504" y="85771"/>
            <a:chExt cx="1152128" cy="1110981"/>
          </a:xfrm>
        </p:grpSpPr>
        <p:pic>
          <p:nvPicPr>
            <p:cNvPr descr="Магнитик" id="11" name="Picture 6"/>
            <p:cNvPicPr>
              <a:picLocks noChangeArrowheads="1" noChangeAspect="1"/>
            </p:cNvPicPr>
            <p:nvPr/>
          </p:nvPicPr>
          <p:blipFill>
            <a:blip cstate="print"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85771"/>
              <a:ext cx="1152128" cy="1110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Блок-схема: узел 11"/>
            <p:cNvSpPr/>
            <p:nvPr/>
          </p:nvSpPr>
          <p:spPr>
            <a:xfrm>
              <a:off x="210296" y="138742"/>
              <a:ext cx="948811" cy="968157"/>
            </a:xfrm>
            <a:prstGeom prst="flowChartConnector">
              <a:avLst/>
            </a:prstGeom>
            <a:noFill/>
            <a:ln w="19050">
              <a:solidFill>
                <a:srgbClr val="A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4553505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227388" y="6473825"/>
            <a:ext cx="5568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516313" y="2830513"/>
            <a:ext cx="117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175125" y="265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title" sz="quarter"/>
          </p:nvPr>
        </p:nvSpPr>
        <p:spPr>
          <a:xfrm>
            <a:off x="1600200" y="-18256"/>
            <a:ext cx="7086600" cy="1143000"/>
          </a:xfrm>
        </p:spPr>
        <p:txBody>
          <a:bodyPr/>
          <a:lstStyle/>
          <a:p>
            <a:pPr eaLnBrk="1" hangingPunct="1"/>
            <a:r>
              <a:rPr lang="ru-RU" sz="3000" b="1" dirty="0" smtClean="0">
                <a:solidFill>
                  <a:srgbClr val="C00000"/>
                </a:solidFill>
                <a:latin typeface="+mn-lt"/>
              </a:rPr>
              <a:t>Д. КУРАКИНО (КИРИЛЛОВСКИЙ РАЙОН)</a:t>
            </a:r>
          </a:p>
        </p:txBody>
      </p:sp>
      <p:pic>
        <p:nvPicPr>
          <p:cNvPr id="10250" name="Picture 14" descr="IMG_27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560" y="4104861"/>
            <a:ext cx="2304256" cy="1875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51" name="Picture 15" descr="IMG_273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12160" y="1342022"/>
            <a:ext cx="2376264" cy="2621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52" name="Picture 16" descr="IMG_272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11560" y="1340768"/>
            <a:ext cx="1944216" cy="2593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53" name="Picture 17" descr="IMG_272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 l="-1157" r="-1798"/>
          <a:stretch>
            <a:fillRect/>
          </a:stretch>
        </p:blipFill>
        <p:spPr>
          <a:xfrm>
            <a:off x="5940152" y="4107926"/>
            <a:ext cx="2520280" cy="1836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54" name="Picture 18" descr="IMG_27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50131" y="1342022"/>
            <a:ext cx="3218013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55" name="Picture 19" descr="IMG_274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107925"/>
            <a:ext cx="2736304" cy="1845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0" y="6273800"/>
            <a:ext cx="9144000" cy="53975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              Вологодская область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7" name="Рисунок 6" descr="gerb-obl-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6381750"/>
            <a:ext cx="295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Группа 20"/>
          <p:cNvGrpSpPr/>
          <p:nvPr/>
        </p:nvGrpSpPr>
        <p:grpSpPr>
          <a:xfrm>
            <a:off x="107504" y="85771"/>
            <a:ext cx="1152128" cy="1110981"/>
            <a:chOff x="107504" y="85771"/>
            <a:chExt cx="1152128" cy="1110981"/>
          </a:xfrm>
        </p:grpSpPr>
        <p:pic>
          <p:nvPicPr>
            <p:cNvPr id="19" name="Picture 6" descr="Магнитик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85771"/>
              <a:ext cx="1152128" cy="1110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Блок-схема: узел 19"/>
            <p:cNvSpPr/>
            <p:nvPr/>
          </p:nvSpPr>
          <p:spPr>
            <a:xfrm>
              <a:off x="210296" y="138742"/>
              <a:ext cx="948811" cy="968157"/>
            </a:xfrm>
            <a:prstGeom prst="flowChartConnector">
              <a:avLst/>
            </a:prstGeom>
            <a:noFill/>
            <a:ln w="19050">
              <a:solidFill>
                <a:srgbClr val="A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273800"/>
            <a:ext cx="9144000" cy="53975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mtClean="0">
                <a:solidFill>
                  <a:schemeClr val="bg1"/>
                </a:solidFill>
                <a:latin charset="0" pitchFamily="34" typeface="Calibri"/>
              </a:rPr>
              <a:t>              Вологодская область</a:t>
            </a:r>
            <a:endParaRPr dirty="0" lang="ru-RU">
              <a:solidFill>
                <a:schemeClr val="bg1"/>
              </a:solidFill>
              <a:latin charset="0" pitchFamily="34" typeface="Calibri"/>
            </a:endParaRPr>
          </a:p>
        </p:txBody>
      </p:sp>
      <p:pic>
        <p:nvPicPr>
          <p:cNvPr descr="gerb-obl-.png" id="6" name="Рисунок 6"/>
          <p:cNvPicPr>
            <a:picLocks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50825" y="6381750"/>
            <a:ext cx="295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-27"/>
          <a:stretch/>
        </p:blipFill>
        <p:spPr>
          <a:xfrm>
            <a:off x="1441502" y="3354645"/>
            <a:ext cx="3366562" cy="280082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-84" r="47"/>
          <a:stretch/>
        </p:blipFill>
        <p:spPr>
          <a:xfrm>
            <a:off x="1441502" y="586013"/>
            <a:ext cx="3395819" cy="2592339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b="20" r="126"/>
          <a:stretch/>
        </p:blipFill>
        <p:spPr>
          <a:xfrm>
            <a:off x="5148064" y="579908"/>
            <a:ext cx="3390472" cy="262387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b="-25"/>
          <a:stretch/>
        </p:blipFill>
        <p:spPr>
          <a:xfrm>
            <a:off x="5148064" y="3358846"/>
            <a:ext cx="3390472" cy="2792427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46100" y="43776"/>
            <a:ext cx="7842324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err="1" lang="ru-RU" smtClean="0" sz="2000">
                <a:solidFill>
                  <a:srgbClr val="C00000"/>
                </a:solidFill>
              </a:rPr>
              <a:t>Экотель</a:t>
            </a:r>
            <a:r>
              <a:rPr b="1" dirty="0" lang="ru-RU" smtClean="0" sz="2000">
                <a:solidFill>
                  <a:srgbClr val="C00000"/>
                </a:solidFill>
              </a:rPr>
              <a:t> «Сыроварня Липин Бор», </a:t>
            </a:r>
            <a:r>
              <a:rPr b="1" dirty="0" err="1" lang="ru-RU" smtClean="0" sz="2000">
                <a:solidFill>
                  <a:srgbClr val="C00000"/>
                </a:solidFill>
              </a:rPr>
              <a:t>Вашкинский</a:t>
            </a:r>
            <a:r>
              <a:rPr b="1" dirty="0" lang="ru-RU" smtClean="0" sz="2000">
                <a:solidFill>
                  <a:srgbClr val="C00000"/>
                </a:solidFill>
              </a:rPr>
              <a:t> район</a:t>
            </a:r>
            <a:endParaRPr b="1" dirty="0" lang="ru-RU" sz="2000">
              <a:solidFill>
                <a:srgbClr val="C000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34003" y="584502"/>
            <a:ext cx="1152128" cy="1110981"/>
            <a:chOff x="107504" y="85771"/>
            <a:chExt cx="1152128" cy="1110981"/>
          </a:xfrm>
        </p:grpSpPr>
        <p:pic>
          <p:nvPicPr>
            <p:cNvPr descr="Магнитик" id="11" name="Picture 6"/>
            <p:cNvPicPr>
              <a:picLocks noChangeArrowheads="1" noChangeAspect="1"/>
            </p:cNvPicPr>
            <p:nvPr/>
          </p:nvPicPr>
          <p:blipFill>
            <a:blip cstate="print"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85771"/>
              <a:ext cx="1152128" cy="1110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Блок-схема: узел 11"/>
            <p:cNvSpPr/>
            <p:nvPr/>
          </p:nvSpPr>
          <p:spPr>
            <a:xfrm>
              <a:off x="210296" y="138742"/>
              <a:ext cx="948811" cy="968157"/>
            </a:xfrm>
            <a:prstGeom prst="flowChartConnector">
              <a:avLst/>
            </a:prstGeom>
            <a:noFill/>
            <a:ln w="19050">
              <a:solidFill>
                <a:srgbClr val="A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4883863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273800"/>
            <a:ext cx="9144000" cy="53975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              Вологодская область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Рисунок 6" descr="gerb-obl-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381750"/>
            <a:ext cx="295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0" y="764704"/>
            <a:ext cx="2848296" cy="2188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51720" y="188640"/>
            <a:ext cx="7406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ГАЛИНСКИЕ ПАРУСА, ЧЕРЕПОВЕЦКИЙ РАЙОН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764704"/>
            <a:ext cx="2736303" cy="2184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0" y="3372133"/>
            <a:ext cx="2872895" cy="2234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79" y="764704"/>
            <a:ext cx="2785716" cy="222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27" y="3367908"/>
            <a:ext cx="2770168" cy="2238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84" y="3368433"/>
            <a:ext cx="2696768" cy="2238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3" name="Группа 12"/>
          <p:cNvGrpSpPr/>
          <p:nvPr/>
        </p:nvGrpSpPr>
        <p:grpSpPr>
          <a:xfrm>
            <a:off x="36153" y="-25882"/>
            <a:ext cx="1152128" cy="1110981"/>
            <a:chOff x="107504" y="85771"/>
            <a:chExt cx="1152128" cy="1110981"/>
          </a:xfrm>
        </p:grpSpPr>
        <p:pic>
          <p:nvPicPr>
            <p:cNvPr id="14" name="Picture 6" descr="Магнитик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85771"/>
              <a:ext cx="1152128" cy="1110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Блок-схема: узел 14"/>
            <p:cNvSpPr/>
            <p:nvPr/>
          </p:nvSpPr>
          <p:spPr>
            <a:xfrm>
              <a:off x="210296" y="138742"/>
              <a:ext cx="948811" cy="968157"/>
            </a:xfrm>
            <a:prstGeom prst="flowChartConnector">
              <a:avLst/>
            </a:prstGeom>
            <a:noFill/>
            <a:ln w="19050">
              <a:solidFill>
                <a:srgbClr val="A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034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362424" y="85771"/>
            <a:ext cx="7530056" cy="6789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 wrap="none"/>
          <a:lstStyle/>
          <a:p>
            <a:pPr algn="ctr"/>
            <a:r>
              <a:rPr b="1" dirty="0" lang="ru-RU" smtClean="0" sz="2000">
                <a:solidFill>
                  <a:srgbClr val="C00000"/>
                </a:solidFill>
              </a:rPr>
              <a:t>РЕЗИДЕНЦИЯ «КАРП САВЕЛЬИЧ» </a:t>
            </a:r>
          </a:p>
          <a:p>
            <a:pPr algn="ctr"/>
            <a:r>
              <a:rPr b="1" dirty="0" lang="ru-RU" smtClean="0" sz="2000">
                <a:solidFill>
                  <a:srgbClr val="C00000"/>
                </a:solidFill>
              </a:rPr>
              <a:t>УСТЬ-КУБИНСКИЙ РАЙОН</a:t>
            </a:r>
            <a:endParaRPr b="1" dirty="0" lang="ru-RU" sz="200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273800"/>
            <a:ext cx="9144000" cy="53975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mtClean="0">
                <a:solidFill>
                  <a:schemeClr val="bg1"/>
                </a:solidFill>
                <a:latin charset="0" pitchFamily="34" typeface="Calibri"/>
              </a:rPr>
              <a:t>              Вологодская область</a:t>
            </a:r>
            <a:endParaRPr dirty="0" lang="ru-RU">
              <a:solidFill>
                <a:schemeClr val="bg1"/>
              </a:solidFill>
              <a:latin charset="0" pitchFamily="34" typeface="Calibri"/>
            </a:endParaRPr>
          </a:p>
        </p:txBody>
      </p:sp>
      <p:pic>
        <p:nvPicPr>
          <p:cNvPr descr="gerb-obl-.png" id="9" name="Рисунок 6"/>
          <p:cNvPicPr>
            <a:picLocks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250825" y="6381750"/>
            <a:ext cx="295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69689" y="55796"/>
            <a:ext cx="1152128" cy="1110981"/>
            <a:chOff x="107504" y="85771"/>
            <a:chExt cx="1152128" cy="1110981"/>
          </a:xfrm>
        </p:grpSpPr>
        <p:pic>
          <p:nvPicPr>
            <p:cNvPr descr="Магнитик" id="11" name="Picture 6"/>
            <p:cNvPicPr>
              <a:picLocks noChangeArrowheads="1" noChangeAspect="1"/>
            </p:cNvPicPr>
            <p:nvPr/>
          </p:nvPicPr>
          <p:blipFill>
            <a:blip cstate="print"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85771"/>
              <a:ext cx="1152128" cy="1110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Блок-схема: узел 11"/>
            <p:cNvSpPr/>
            <p:nvPr/>
          </p:nvSpPr>
          <p:spPr>
            <a:xfrm>
              <a:off x="210296" y="138742"/>
              <a:ext cx="948811" cy="968157"/>
            </a:xfrm>
            <a:prstGeom prst="flowChartConnector">
              <a:avLst/>
            </a:prstGeom>
            <a:noFill/>
            <a:ln w="19050">
              <a:solidFill>
                <a:srgbClr val="A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r="-35"/>
          <a:stretch/>
        </p:blipFill>
        <p:spPr>
          <a:xfrm>
            <a:off x="1098699" y="884129"/>
            <a:ext cx="3329521" cy="2680253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85782"/>
            <a:ext cx="3528392" cy="267860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" t="-1285"/>
          <a:stretch/>
        </p:blipFill>
        <p:spPr>
          <a:xfrm rot="16200000">
            <a:off x="1571663" y="3197254"/>
            <a:ext cx="2383596" cy="332951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68979"/>
            <a:ext cx="3528392" cy="2469565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8289304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457200" y="31908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897" y="1387028"/>
            <a:ext cx="3265487" cy="2185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0489" y="1387028"/>
            <a:ext cx="3265487" cy="2185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794572"/>
            <a:ext cx="3267075" cy="2187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259632" y="188640"/>
            <a:ext cx="7632847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ГОСТЕВОЙ ДОМ «ПИЛИГРИМ» 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ТОТЕМСКИЙ РАЙОН</a:t>
            </a:r>
            <a:endParaRPr lang="ru-RU" sz="3000" b="1" dirty="0">
              <a:solidFill>
                <a:srgbClr val="C000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1309" y="3794572"/>
            <a:ext cx="3267075" cy="2187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6273800"/>
            <a:ext cx="9144000" cy="53975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              Вологодская область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Рисунок 6" descr="gerb-obl-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6381750"/>
            <a:ext cx="295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107504" y="85771"/>
            <a:ext cx="1152128" cy="1110981"/>
            <a:chOff x="107504" y="85771"/>
            <a:chExt cx="1152128" cy="1110981"/>
          </a:xfrm>
        </p:grpSpPr>
        <p:pic>
          <p:nvPicPr>
            <p:cNvPr id="11" name="Picture 6" descr="Магнитик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85771"/>
              <a:ext cx="1152128" cy="1110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Блок-схема: узел 11"/>
            <p:cNvSpPr/>
            <p:nvPr/>
          </p:nvSpPr>
          <p:spPr>
            <a:xfrm>
              <a:off x="210296" y="138742"/>
              <a:ext cx="948811" cy="968157"/>
            </a:xfrm>
            <a:prstGeom prst="flowChartConnector">
              <a:avLst/>
            </a:prstGeom>
            <a:noFill/>
            <a:ln w="19050">
              <a:solidFill>
                <a:srgbClr val="A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28737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3227388" y="6473825"/>
            <a:ext cx="5568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solidFill>
                <a:schemeClr val="bg1"/>
              </a:solidFill>
              <a:latin charset="0" pitchFamily="34" typeface="Calibri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516313" y="2830513"/>
            <a:ext cx="117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dir="13500000" dist="17961" prst="shdw18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175125" y="265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descr="IMG_2964" id="36885" name="Picture 21"/>
          <p:cNvPicPr>
            <a:picLocks noChangeArrowheads="1" noChangeAspect="1" noGrp="1"/>
          </p:cNvPicPr>
          <p:nvPr>
            <p:ph idx="1" sz="half"/>
          </p:nvPr>
        </p:nvPicPr>
        <p:blipFill>
          <a:blip cstate="print" r:embed="rId3"/>
          <a:srcRect b="42" r="-67"/>
          <a:stretch>
            <a:fillRect/>
          </a:stretch>
        </p:blipFill>
        <p:spPr>
          <a:xfrm>
            <a:off x="250824" y="1204576"/>
            <a:ext cx="2809007" cy="4577396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17418" name="Text Box 20"/>
          <p:cNvSpPr txBox="1">
            <a:spLocks noChangeArrowheads="1"/>
          </p:cNvSpPr>
          <p:nvPr/>
        </p:nvSpPr>
        <p:spPr bwMode="auto">
          <a:xfrm>
            <a:off x="0" y="188913"/>
            <a:ext cx="8892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300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ИНФОРМАЦИОННО-МЕТОДИЧЕСКАЯ И </a:t>
            </a:r>
          </a:p>
          <a:p>
            <a:pPr algn="ctr"/>
            <a:r>
              <a:rPr b="1" dirty="0" lang="ru-RU" smtClean="0" sz="300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РЕКЛАМНАЯ ПРОДУКЦИЯ</a:t>
            </a:r>
            <a:endParaRPr b="1" dirty="0" lang="ru-RU" sz="3000">
              <a:solidFill>
                <a:srgbClr val="C000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descr="IMG_2962" id="36889" name="Picture 25"/>
          <p:cNvPicPr>
            <a:picLocks noChangeArrowheads="1" noChangeAspect="1" noGrp="1"/>
          </p:cNvPicPr>
          <p:nvPr>
            <p:ph idx="2" sz="quarter"/>
          </p:nvPr>
        </p:nvPicPr>
        <p:blipFill>
          <a:blip cstate="print" r:embed="rId4"/>
          <a:srcRect b="5" r="-8"/>
          <a:stretch>
            <a:fillRect/>
          </a:stretch>
        </p:blipFill>
        <p:spPr>
          <a:xfrm>
            <a:off x="3227388" y="1204576"/>
            <a:ext cx="2304256" cy="2236198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descr="IMG_2963" id="36890" name="Picture 26"/>
          <p:cNvPicPr>
            <a:picLocks noChangeArrowheads="1" noChangeAspect="1" noGrp="1"/>
          </p:cNvPicPr>
          <p:nvPr>
            <p:ph idx="3" sz="quarter"/>
          </p:nvPr>
        </p:nvPicPr>
        <p:blipFill>
          <a:blip cstate="print" r:embed="rId5"/>
          <a:srcRect r="-40"/>
          <a:stretch>
            <a:fillRect/>
          </a:stretch>
        </p:blipFill>
        <p:spPr>
          <a:xfrm>
            <a:off x="3229383" y="3606968"/>
            <a:ext cx="2302261" cy="2221186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0" y="6288926"/>
            <a:ext cx="9144000" cy="53975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mtClean="0">
                <a:solidFill>
                  <a:schemeClr val="bg1"/>
                </a:solidFill>
                <a:latin charset="0" pitchFamily="34" typeface="Calibri"/>
              </a:rPr>
              <a:t>              Вологодская область</a:t>
            </a:r>
            <a:endParaRPr dirty="0" lang="ru-RU">
              <a:solidFill>
                <a:schemeClr val="bg1"/>
              </a:solidFill>
              <a:latin charset="0" pitchFamily="34" typeface="Calibri"/>
            </a:endParaRPr>
          </a:p>
        </p:txBody>
      </p:sp>
      <p:pic>
        <p:nvPicPr>
          <p:cNvPr descr="gerb-obl-.png" id="14" name="Рисунок 6"/>
          <p:cNvPicPr>
            <a:picLocks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250825" y="6381750"/>
            <a:ext cx="295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rrowheads="1" noChangeAspect="1"/>
          </p:cNvPicPr>
          <p:nvPr/>
        </p:nvPicPr>
        <p:blipFill>
          <a:blip cstate="print" r:embed="rId7"/>
          <a:srcRect b="-21" r="6"/>
          <a:stretch>
            <a:fillRect/>
          </a:stretch>
        </p:blipFill>
        <p:spPr bwMode="auto">
          <a:xfrm>
            <a:off x="6156176" y="1192459"/>
            <a:ext cx="2304256" cy="2248315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444208" y="6273799"/>
            <a:ext cx="2470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mtClean="0">
                <a:solidFill>
                  <a:schemeClr val="bg1"/>
                </a:solidFill>
              </a:rPr>
              <a:t>vologdatourinfo.ru</a:t>
            </a:r>
            <a:endParaRPr b="1" dirty="0" lang="ru-RU" smtClean="0">
              <a:solidFill>
                <a:schemeClr val="bg1"/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516216" y="3932602"/>
            <a:ext cx="1728192" cy="1632252"/>
            <a:chOff x="107504" y="85771"/>
            <a:chExt cx="1152128" cy="1110981"/>
          </a:xfrm>
        </p:grpSpPr>
        <p:pic>
          <p:nvPicPr>
            <p:cNvPr descr="Магнитик" id="23" name="Picture 6"/>
            <p:cNvPicPr>
              <a:picLocks noChangeArrowheads="1" noChangeAspect="1"/>
            </p:cNvPicPr>
            <p:nvPr/>
          </p:nvPicPr>
          <p:blipFill>
            <a:blip cstate="print"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85771"/>
              <a:ext cx="1152128" cy="1110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Блок-схема: узел 23"/>
            <p:cNvSpPr/>
            <p:nvPr/>
          </p:nvSpPr>
          <p:spPr>
            <a:xfrm>
              <a:off x="210296" y="138742"/>
              <a:ext cx="948811" cy="968157"/>
            </a:xfrm>
            <a:prstGeom prst="flowChartConnector">
              <a:avLst/>
            </a:prstGeom>
            <a:noFill/>
            <a:ln w="19050">
              <a:solidFill>
                <a:srgbClr val="A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 flipV="1">
            <a:off x="0" y="1456986"/>
            <a:ext cx="9144000" cy="54010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401815" y="492439"/>
            <a:ext cx="7764798" cy="1039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52" b="1" dirty="0">
                <a:solidFill>
                  <a:schemeClr val="bg1"/>
                </a:solidFill>
              </a:rPr>
              <a:t>Субсидия бюджетам муниципальных </a:t>
            </a:r>
          </a:p>
          <a:p>
            <a:r>
              <a:rPr lang="ru-RU" sz="2052" b="1" dirty="0">
                <a:solidFill>
                  <a:schemeClr val="bg1"/>
                </a:solidFill>
              </a:rPr>
              <a:t>образований области в 2021 году</a:t>
            </a:r>
            <a:endParaRPr lang="ru-RU" sz="2052" dirty="0">
              <a:solidFill>
                <a:schemeClr val="bg1"/>
              </a:solidFill>
            </a:endParaRPr>
          </a:p>
          <a:p>
            <a:endParaRPr lang="ru-RU" sz="2052" dirty="0">
              <a:solidFill>
                <a:schemeClr val="bg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01815" y="188640"/>
            <a:ext cx="8302159" cy="1954762"/>
            <a:chOff x="1022142" y="2421165"/>
            <a:chExt cx="9155987" cy="910595"/>
          </a:xfrm>
        </p:grpSpPr>
        <p:sp>
          <p:nvSpPr>
            <p:cNvPr id="21" name="TextBox 20"/>
            <p:cNvSpPr txBox="1"/>
            <p:nvPr/>
          </p:nvSpPr>
          <p:spPr>
            <a:xfrm>
              <a:off x="1557686" y="2498983"/>
              <a:ext cx="2406219" cy="832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394" b="1" dirty="0">
                  <a:solidFill>
                    <a:srgbClr val="C00000"/>
                  </a:solidFill>
                </a:rPr>
                <a:t>20 млн </a:t>
              </a:r>
            </a:p>
            <a:p>
              <a:pPr algn="ctr">
                <a:lnSpc>
                  <a:spcPct val="90000"/>
                </a:lnSpc>
              </a:pPr>
              <a:r>
                <a:rPr lang="ru-RU" sz="2394" b="1" dirty="0">
                  <a:solidFill>
                    <a:srgbClr val="C00000"/>
                  </a:solidFill>
                </a:rPr>
                <a:t>рублей 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03610" y="2421165"/>
              <a:ext cx="6674519" cy="583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97" b="1" dirty="0">
                  <a:solidFill>
                    <a:srgbClr val="C00000"/>
                  </a:solidFill>
                </a:rPr>
                <a:t>субсидия бюджетам муниципальных образований области в 2021 году  </a:t>
              </a:r>
              <a:r>
                <a:rPr lang="ru-RU" sz="1197" dirty="0"/>
                <a:t>на благоустройство объектов туристской индустрии в части благоустройства площадок отдыха, объектов отдыха, экологических туристских троп, благоустройство территорий общего пользования, включая элементы благоустройства территории.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142" y="2454811"/>
              <a:ext cx="1115646" cy="435967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51520" y="2447201"/>
            <a:ext cx="4266181" cy="282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607" indent="-146607">
              <a:buFont typeface="Wingdings" panose="05000000000000000000" pitchFamily="2" charset="2"/>
              <a:buChar char="ü"/>
            </a:pPr>
            <a:r>
              <a:rPr lang="ru-RU" sz="1197" dirty="0" smtClean="0"/>
              <a:t>территория </a:t>
            </a:r>
            <a:r>
              <a:rPr lang="ru-RU" sz="1197" dirty="0"/>
              <a:t>памятника природы Опоки и мыса Бык в Великоустюгском </a:t>
            </a:r>
            <a:r>
              <a:rPr lang="ru-RU" sz="1197" dirty="0" smtClean="0"/>
              <a:t>районе </a:t>
            </a:r>
            <a:endParaRPr lang="ru-RU" sz="1197" dirty="0"/>
          </a:p>
          <a:p>
            <a:pPr marL="146607" indent="-146607">
              <a:buFont typeface="Wingdings" panose="05000000000000000000" pitchFamily="2" charset="2"/>
              <a:buChar char="ü"/>
            </a:pPr>
            <a:r>
              <a:rPr lang="ru-RU" sz="1197" dirty="0" smtClean="0"/>
              <a:t>экологическая тропа </a:t>
            </a:r>
            <a:r>
              <a:rPr lang="ru-RU" sz="1197" dirty="0"/>
              <a:t>на особо охраняемой природной территории «Старый парк в с. Куркино» Вологодского </a:t>
            </a:r>
            <a:r>
              <a:rPr lang="ru-RU" sz="1197" dirty="0" smtClean="0"/>
              <a:t>района </a:t>
            </a:r>
            <a:endParaRPr lang="ru-RU" sz="1197" dirty="0"/>
          </a:p>
          <a:p>
            <a:pPr marL="146607" indent="-146607">
              <a:buFont typeface="Wingdings" panose="05000000000000000000" pitchFamily="2" charset="2"/>
              <a:buChar char="ü"/>
            </a:pPr>
            <a:r>
              <a:rPr lang="ru-RU" sz="1197" dirty="0" smtClean="0"/>
              <a:t>экологическая тропа </a:t>
            </a:r>
            <a:r>
              <a:rPr lang="ru-RU" sz="1197" dirty="0"/>
              <a:t>«Ботанический памятник природы областного значения «Старинный парк» в д. </a:t>
            </a:r>
            <a:r>
              <a:rPr lang="ru-RU" sz="1197" dirty="0" err="1"/>
              <a:t>Юрово</a:t>
            </a:r>
            <a:r>
              <a:rPr lang="ru-RU" sz="1197" dirty="0"/>
              <a:t> </a:t>
            </a:r>
            <a:r>
              <a:rPr lang="ru-RU" sz="1197" dirty="0" err="1"/>
              <a:t>Грязовецкого</a:t>
            </a:r>
            <a:r>
              <a:rPr lang="ru-RU" sz="1197" dirty="0"/>
              <a:t> </a:t>
            </a:r>
            <a:r>
              <a:rPr lang="ru-RU" sz="1197" dirty="0" smtClean="0"/>
              <a:t>района </a:t>
            </a:r>
            <a:endParaRPr lang="ru-RU" sz="1197" dirty="0"/>
          </a:p>
          <a:p>
            <a:pPr marL="146607" indent="-146607">
              <a:buFont typeface="Wingdings" panose="05000000000000000000" pitchFamily="2" charset="2"/>
              <a:buChar char="ü"/>
            </a:pPr>
            <a:r>
              <a:rPr lang="ru-RU" sz="1197" dirty="0" smtClean="0"/>
              <a:t>экологическая туристская тропа </a:t>
            </a:r>
            <a:r>
              <a:rPr lang="ru-RU" sz="1197" dirty="0"/>
              <a:t>«</a:t>
            </a:r>
            <a:r>
              <a:rPr lang="ru-RU" sz="1197" dirty="0" err="1"/>
              <a:t>Санинские</a:t>
            </a:r>
            <a:r>
              <a:rPr lang="ru-RU" sz="1197" dirty="0"/>
              <a:t> родники» в Бабаевском </a:t>
            </a:r>
            <a:r>
              <a:rPr lang="ru-RU" sz="1197" dirty="0" smtClean="0"/>
              <a:t>районе </a:t>
            </a:r>
            <a:endParaRPr lang="ru-RU" sz="1197" dirty="0"/>
          </a:p>
          <a:p>
            <a:pPr marL="146607" indent="-146607">
              <a:buFont typeface="Wingdings" panose="05000000000000000000" pitchFamily="2" charset="2"/>
              <a:buChar char="ü"/>
            </a:pPr>
            <a:r>
              <a:rPr lang="ru-RU" sz="1197" dirty="0" smtClean="0"/>
              <a:t>экологическая тропа </a:t>
            </a:r>
            <a:r>
              <a:rPr lang="ru-RU" sz="1197" dirty="0"/>
              <a:t>на горе Маура, площадки для отдыха </a:t>
            </a:r>
            <a:r>
              <a:rPr lang="ru-RU" sz="1197" dirty="0" smtClean="0"/>
              <a:t> </a:t>
            </a:r>
            <a:r>
              <a:rPr lang="ru-RU" sz="1197" dirty="0"/>
              <a:t>в с. Никольский Торжок, </a:t>
            </a:r>
            <a:r>
              <a:rPr lang="ru-RU" sz="1197" dirty="0" smtClean="0"/>
              <a:t>территория </a:t>
            </a:r>
            <a:r>
              <a:rPr lang="ru-RU" sz="1197" dirty="0"/>
              <a:t>общего пользования в с. Горицы Кирилловского </a:t>
            </a:r>
            <a:r>
              <a:rPr lang="ru-RU" sz="1197" dirty="0" smtClean="0"/>
              <a:t>района         </a:t>
            </a:r>
            <a:endParaRPr lang="ru-RU" sz="1197" dirty="0"/>
          </a:p>
          <a:p>
            <a:r>
              <a:rPr lang="ru-RU" sz="1197" dirty="0"/>
              <a:t>  </a:t>
            </a:r>
          </a:p>
          <a:p>
            <a:endParaRPr lang="ru-RU" sz="1026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1608582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 рамках субсидии </a:t>
            </a:r>
            <a:r>
              <a:rPr lang="ru-RU" b="1" dirty="0" smtClean="0">
                <a:solidFill>
                  <a:srgbClr val="C00000"/>
                </a:solidFill>
              </a:rPr>
              <a:t>реализуется благоустройство 16 </a:t>
            </a:r>
            <a:r>
              <a:rPr lang="ru-RU" b="1" dirty="0">
                <a:solidFill>
                  <a:srgbClr val="C00000"/>
                </a:solidFill>
              </a:rPr>
              <a:t>объектов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b="1" dirty="0">
                <a:solidFill>
                  <a:srgbClr val="C00000"/>
                </a:solidFill>
              </a:rPr>
              <a:t>15 муниципальных образованиях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17701" y="2447201"/>
            <a:ext cx="4419962" cy="2802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607" indent="-146607">
              <a:buFont typeface="Wingdings" panose="05000000000000000000" pitchFamily="2" charset="2"/>
              <a:buChar char="ü"/>
            </a:pPr>
            <a:r>
              <a:rPr lang="ru-RU" sz="1197" dirty="0" smtClean="0"/>
              <a:t>территория </a:t>
            </a:r>
            <a:r>
              <a:rPr lang="ru-RU" sz="1197" dirty="0"/>
              <a:t>поселения с. </a:t>
            </a:r>
            <a:r>
              <a:rPr lang="ru-RU" sz="1197" dirty="0" err="1"/>
              <a:t>Сизьма</a:t>
            </a:r>
            <a:r>
              <a:rPr lang="ru-RU" sz="1197" dirty="0"/>
              <a:t> и места отдыха на реке Шексне в поселке Шексна Шекснинского </a:t>
            </a:r>
            <a:r>
              <a:rPr lang="ru-RU" sz="1197" dirty="0" smtClean="0"/>
              <a:t>района</a:t>
            </a:r>
            <a:endParaRPr lang="ru-RU" sz="1197" dirty="0"/>
          </a:p>
          <a:p>
            <a:pPr marL="146607" indent="-146607">
              <a:buFont typeface="Wingdings" panose="05000000000000000000" pitchFamily="2" charset="2"/>
              <a:buChar char="ü"/>
            </a:pPr>
            <a:r>
              <a:rPr lang="ru-RU" sz="1197" dirty="0" smtClean="0"/>
              <a:t>территория, прилегающая </a:t>
            </a:r>
            <a:r>
              <a:rPr lang="ru-RU" sz="1197" dirty="0"/>
              <a:t>к памятному  знаку «60-ая параллель» в г. </a:t>
            </a:r>
            <a:r>
              <a:rPr lang="ru-RU" sz="1197" dirty="0" smtClean="0"/>
              <a:t>Тотьме</a:t>
            </a:r>
            <a:endParaRPr lang="ru-RU" sz="1197" dirty="0"/>
          </a:p>
          <a:p>
            <a:pPr marL="146607" indent="-146607">
              <a:buFont typeface="Wingdings" panose="05000000000000000000" pitchFamily="2" charset="2"/>
              <a:buChar char="ü"/>
            </a:pPr>
            <a:r>
              <a:rPr lang="ru-RU" sz="1197" dirty="0" smtClean="0"/>
              <a:t>территория, прилегающая </a:t>
            </a:r>
            <a:r>
              <a:rPr lang="ru-RU" sz="1197" dirty="0"/>
              <a:t>к набережной р. Вытегры в </a:t>
            </a:r>
            <a:endParaRPr lang="ru-RU" sz="1197" dirty="0" smtClean="0"/>
          </a:p>
          <a:p>
            <a:r>
              <a:rPr lang="ru-RU" sz="1197" dirty="0"/>
              <a:t> </a:t>
            </a:r>
            <a:r>
              <a:rPr lang="ru-RU" sz="1197" dirty="0" smtClean="0"/>
              <a:t>   г</a:t>
            </a:r>
            <a:r>
              <a:rPr lang="ru-RU" sz="1197" dirty="0"/>
              <a:t>. </a:t>
            </a:r>
            <a:r>
              <a:rPr lang="ru-RU" sz="1197" dirty="0" smtClean="0"/>
              <a:t>Вытегре</a:t>
            </a:r>
            <a:endParaRPr lang="ru-RU" sz="1197" dirty="0"/>
          </a:p>
          <a:p>
            <a:pPr marL="146607" indent="-146607">
              <a:buFont typeface="Wingdings" panose="05000000000000000000" pitchFamily="2" charset="2"/>
              <a:buChar char="ü"/>
            </a:pPr>
            <a:r>
              <a:rPr lang="ru-RU" sz="1197" dirty="0"/>
              <a:t>благоустройство дендропарка имени Н.А. Клюева в </a:t>
            </a:r>
            <a:endParaRPr lang="ru-RU" sz="1197" dirty="0" smtClean="0"/>
          </a:p>
          <a:p>
            <a:r>
              <a:rPr lang="ru-RU" sz="1197" dirty="0" smtClean="0"/>
              <a:t>   г</a:t>
            </a:r>
            <a:r>
              <a:rPr lang="ru-RU" sz="1197" dirty="0"/>
              <a:t>. </a:t>
            </a:r>
            <a:r>
              <a:rPr lang="ru-RU" sz="1197" dirty="0" smtClean="0"/>
              <a:t>Вытегре</a:t>
            </a:r>
            <a:endParaRPr lang="ru-RU" sz="1197" dirty="0"/>
          </a:p>
          <a:p>
            <a:pPr marL="146607" indent="-146607">
              <a:buFont typeface="Wingdings" panose="05000000000000000000" pitchFamily="2" charset="2"/>
              <a:buChar char="ü"/>
            </a:pPr>
            <a:r>
              <a:rPr lang="ru-RU" sz="1197" dirty="0"/>
              <a:t>территории парка культуры и отдыха в г. </a:t>
            </a:r>
            <a:r>
              <a:rPr lang="ru-RU" sz="1197" dirty="0" smtClean="0"/>
              <a:t>Белозерске</a:t>
            </a:r>
            <a:endParaRPr lang="ru-RU" sz="1197" dirty="0"/>
          </a:p>
          <a:p>
            <a:pPr marL="146607" indent="-146607">
              <a:buFont typeface="Wingdings" panose="05000000000000000000" pitchFamily="2" charset="2"/>
              <a:buChar char="ü"/>
            </a:pPr>
            <a:r>
              <a:rPr lang="ru-RU" sz="1197" dirty="0"/>
              <a:t>установка кованой туристской карты и светового короба с надписью «Череповец» на причале реки Шексна в </a:t>
            </a:r>
            <a:endParaRPr lang="ru-RU" sz="1197" dirty="0" smtClean="0"/>
          </a:p>
          <a:p>
            <a:r>
              <a:rPr lang="ru-RU" sz="1197" dirty="0"/>
              <a:t> </a:t>
            </a:r>
            <a:r>
              <a:rPr lang="ru-RU" sz="1197" dirty="0" smtClean="0"/>
              <a:t>  г</a:t>
            </a:r>
            <a:r>
              <a:rPr lang="ru-RU" sz="1197" dirty="0"/>
              <a:t>. </a:t>
            </a:r>
            <a:r>
              <a:rPr lang="ru-RU" sz="1197" dirty="0" smtClean="0"/>
              <a:t>Череповце</a:t>
            </a:r>
            <a:endParaRPr lang="ru-RU" sz="1197" dirty="0"/>
          </a:p>
          <a:p>
            <a:pPr marL="146607" indent="-146607">
              <a:buFont typeface="Wingdings" panose="05000000000000000000" pitchFamily="2" charset="2"/>
              <a:buChar char="ü"/>
            </a:pPr>
            <a:r>
              <a:rPr lang="ru-RU" sz="1197" dirty="0"/>
              <a:t>установка арт-объекта «</a:t>
            </a:r>
            <a:r>
              <a:rPr lang="ru-RU" sz="1197" dirty="0" smtClean="0"/>
              <a:t>Кружево</a:t>
            </a:r>
            <a:endParaRPr lang="ru-RU" sz="1197" dirty="0"/>
          </a:p>
          <a:p>
            <a:pPr marL="146607" indent="-146607">
              <a:buFont typeface="Wingdings" panose="05000000000000000000" pitchFamily="2" charset="2"/>
              <a:buChar char="ü"/>
            </a:pPr>
            <a:endParaRPr lang="ru-RU" sz="1026" dirty="0"/>
          </a:p>
          <a:p>
            <a:pPr marL="146607" indent="-146607">
              <a:buFont typeface="Wingdings" panose="05000000000000000000" pitchFamily="2" charset="2"/>
              <a:buChar char="ü"/>
            </a:pPr>
            <a:endParaRPr lang="ru-RU" sz="1026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38" y="4972748"/>
            <a:ext cx="1422640" cy="179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8" y="14794"/>
            <a:ext cx="9164548" cy="10347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0655" y="112001"/>
            <a:ext cx="7428142" cy="8956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1710">
                <a:solidFill>
                  <a:schemeClr val="bg1"/>
                </a:solidFill>
              </a:rPr>
              <a:t>       Благоустройство </a:t>
            </a:r>
            <a:r>
              <a:rPr b="1" dirty="0" lang="ru-RU" sz="1710">
                <a:solidFill>
                  <a:schemeClr val="bg1"/>
                </a:solidFill>
              </a:rPr>
              <a:t>экологической тропы на </a:t>
            </a:r>
            <a:r>
              <a:rPr b="1" dirty="0" lang="ru-RU" smtClean="0" sz="1710">
                <a:solidFill>
                  <a:schemeClr val="bg1"/>
                </a:solidFill>
              </a:rPr>
              <a:t>                     территории </a:t>
            </a:r>
            <a:r>
              <a:rPr b="1" dirty="0" lang="ru-RU" sz="1710">
                <a:solidFill>
                  <a:schemeClr val="bg1"/>
                </a:solidFill>
              </a:rPr>
              <a:t>памятника Опоки</a:t>
            </a:r>
          </a:p>
          <a:p>
            <a:endParaRPr dirty="0"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8" y="1146729"/>
            <a:ext cx="2724539" cy="250026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4"/>
          <a:stretch/>
        </p:blipFill>
        <p:spPr>
          <a:xfrm>
            <a:off x="240398" y="3744200"/>
            <a:ext cx="2724538" cy="263712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9" y="1146728"/>
            <a:ext cx="2623506" cy="250569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44200"/>
            <a:ext cx="2623506" cy="263712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266" y="1790322"/>
            <a:ext cx="2785004" cy="3713338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789923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0" y="1124744"/>
          <a:ext cx="90364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Rectangle 5"/>
          <p:cNvSpPr txBox="1">
            <a:spLocks noChangeArrowheads="1"/>
          </p:cNvSpPr>
          <p:nvPr/>
        </p:nvSpPr>
        <p:spPr bwMode="auto">
          <a:xfrm>
            <a:off x="0" y="260648"/>
            <a:ext cx="9144000" cy="620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СЕЛЬСКИЙ ТУРИЗМ, КАК ЭЛЕМЕНТ ОЖИВЛЕНИЯ МЕСТНОЙ ЭКОНОМИКИ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0" y="6273800"/>
            <a:ext cx="9144000" cy="53975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2" name="TextBox 39"/>
          <p:cNvSpPr txBox="1">
            <a:spLocks noChangeArrowheads="1"/>
          </p:cNvSpPr>
          <p:nvPr/>
        </p:nvSpPr>
        <p:spPr bwMode="auto">
          <a:xfrm>
            <a:off x="684213" y="6340475"/>
            <a:ext cx="482441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Вологодская область</a:t>
            </a:r>
          </a:p>
        </p:txBody>
      </p:sp>
      <p:pic>
        <p:nvPicPr>
          <p:cNvPr id="4103" name="Рисунок 6" descr="gerb-obl-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6381750"/>
            <a:ext cx="295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AutoShape 4" descr="https://upload.wikimedia.org/wikipedia/ru/thumb/d/d1/Jashin_alexandr.jpg/235px-Jashin_alexand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-12024" y="5373216"/>
            <a:ext cx="9142985" cy="1484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56363" y="548680"/>
            <a:ext cx="781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Мониторинг </a:t>
            </a:r>
            <a:r>
              <a:rPr lang="ru-RU" b="1" dirty="0">
                <a:solidFill>
                  <a:schemeClr val="bg1"/>
                </a:solidFill>
              </a:rPr>
              <a:t>транспортной </a:t>
            </a:r>
            <a:r>
              <a:rPr lang="ru-RU" b="1" dirty="0" smtClean="0">
                <a:solidFill>
                  <a:schemeClr val="bg1"/>
                </a:solidFill>
              </a:rPr>
              <a:t>доступности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19458" y="385485"/>
            <a:ext cx="2057400" cy="365125"/>
          </a:xfrm>
        </p:spPr>
        <p:txBody>
          <a:bodyPr/>
          <a:lstStyle/>
          <a:p>
            <a:fld id="{87E5A672-A948-4C49-81F8-CEDD2BFFCF6E}" type="slidenum">
              <a:rPr lang="ru-RU" sz="1600" b="1" smtClean="0">
                <a:solidFill>
                  <a:schemeClr val="bg1"/>
                </a:solidFill>
              </a:rPr>
              <a:pPr/>
              <a:t>20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343832" y="332656"/>
            <a:ext cx="781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Меры поддержки на региональном уровне в 2022 году</a:t>
            </a:r>
            <a:endParaRPr lang="ru-RU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95464" y="2523382"/>
            <a:ext cx="525240" cy="2610342"/>
            <a:chOff x="506610" y="1687360"/>
            <a:chExt cx="761198" cy="378300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18" y="1687360"/>
              <a:ext cx="609006" cy="76758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18" y="2623464"/>
              <a:ext cx="516568" cy="75938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10" y="3703584"/>
              <a:ext cx="615071" cy="91172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18" y="4869160"/>
              <a:ext cx="689190" cy="601208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1535436" y="2523382"/>
            <a:ext cx="69970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1</a:t>
            </a:r>
            <a:r>
              <a:rPr lang="ru-RU" sz="1400" b="1" dirty="0" smtClean="0">
                <a:solidFill>
                  <a:srgbClr val="C00000"/>
                </a:solidFill>
              </a:rPr>
              <a:t>. Субсидии юридическим лицам и индивидуальным предпринимателям на возмещение части затрат на строительство обеспечивающей инфраструктуры к объектам туристской индустрии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grpSp>
        <p:nvGrpSpPr>
          <p:cNvPr id="5" name="Группа 18"/>
          <p:cNvGrpSpPr/>
          <p:nvPr/>
        </p:nvGrpSpPr>
        <p:grpSpPr>
          <a:xfrm>
            <a:off x="1835696" y="1556792"/>
            <a:ext cx="5202520" cy="732883"/>
            <a:chOff x="2940648" y="2144493"/>
            <a:chExt cx="5202520" cy="732883"/>
          </a:xfrm>
        </p:grpSpPr>
        <p:grpSp>
          <p:nvGrpSpPr>
            <p:cNvPr id="6" name="Группа 20"/>
            <p:cNvGrpSpPr/>
            <p:nvPr/>
          </p:nvGrpSpPr>
          <p:grpSpPr>
            <a:xfrm>
              <a:off x="3823331" y="2144493"/>
              <a:ext cx="4319837" cy="732883"/>
              <a:chOff x="5064568" y="1967250"/>
              <a:chExt cx="4319837" cy="73288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076131" y="1967250"/>
                <a:ext cx="388651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</a:rPr>
                  <a:t>10,0 млн рублей (2022 год)</a:t>
                </a:r>
                <a:endParaRPr lang="ru-RU" sz="22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064568" y="2330801"/>
                <a:ext cx="43198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smtClean="0"/>
                  <a:t>Объем субсидии из областного бюджета</a:t>
                </a:r>
                <a:endParaRPr lang="ru-RU" dirty="0"/>
              </a:p>
            </p:txBody>
          </p:sp>
        </p:grp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0648" y="2241166"/>
              <a:ext cx="765753" cy="592287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1547664" y="3603501"/>
            <a:ext cx="6899336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Объекты обеспечивающей инфраструктуры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/>
              <a:t>– объекты транспортной инфраструктуры и коммунальной инфраструктуры (</a:t>
            </a:r>
            <a:r>
              <a:rPr lang="ru-RU" sz="1400" dirty="0" err="1" smtClean="0"/>
              <a:t>водо</a:t>
            </a:r>
            <a:r>
              <a:rPr lang="ru-RU" sz="1400" dirty="0" smtClean="0"/>
              <a:t>-, тепло-, </a:t>
            </a:r>
            <a:r>
              <a:rPr lang="ru-RU" sz="1400" dirty="0" err="1" smtClean="0"/>
              <a:t>газо</a:t>
            </a:r>
            <a:r>
              <a:rPr lang="ru-RU" sz="1400" dirty="0" smtClean="0"/>
              <a:t>- и энергоснабжение, водоотведение, канализация)</a:t>
            </a:r>
          </a:p>
          <a:p>
            <a:endParaRPr lang="ru-RU" sz="700" dirty="0" smtClean="0"/>
          </a:p>
          <a:p>
            <a:r>
              <a:rPr lang="ru-RU" sz="1400" b="1" dirty="0" smtClean="0">
                <a:solidFill>
                  <a:srgbClr val="C00000"/>
                </a:solidFill>
              </a:rPr>
              <a:t>Объекты туристской индустрии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/>
              <a:t>- гостиницы и иные средств размещения, объекты санаторно-курортного лечения и отдыха, объекты и средства развлечения, объекты познавательного, делового, лечебно-оздоровительного назначения</a:t>
            </a:r>
          </a:p>
          <a:p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539512" y="3295724"/>
            <a:ext cx="713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90% фактически производственных затрат, но не более 2,0 млн рублей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453082" y="260648"/>
            <a:ext cx="1079358" cy="1079358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Номер слайда 19"/>
          <p:cNvSpPr txBox="1">
            <a:spLocks/>
          </p:cNvSpPr>
          <p:nvPr/>
        </p:nvSpPr>
        <p:spPr>
          <a:xfrm>
            <a:off x="6835080" y="63042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54868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AC0000"/>
                </a:solidFill>
              </a:rPr>
              <a:t>МЕРЫ ПОДДЕРЖКИ ДЛЯ ЮРИДИЧЕСКИХ ЛИЦ И </a:t>
            </a:r>
          </a:p>
          <a:p>
            <a:pPr algn="ctr"/>
            <a:r>
              <a:rPr lang="ru-RU" b="1" dirty="0" smtClean="0">
                <a:solidFill>
                  <a:srgbClr val="AC0000"/>
                </a:solidFill>
              </a:rPr>
              <a:t>ИНДИВИДУАЛЬНЫХ  ПРЕДПРИНИМАТЕЛЕЙ</a:t>
            </a:r>
            <a:endParaRPr lang="ru-RU" b="1" dirty="0">
              <a:solidFill>
                <a:srgbClr val="A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9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56363" y="548680"/>
            <a:ext cx="7816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Мониторинг </a:t>
            </a:r>
            <a:r>
              <a:rPr lang="ru-RU" b="1" dirty="0">
                <a:solidFill>
                  <a:schemeClr val="bg1"/>
                </a:solidFill>
              </a:rPr>
              <a:t>транспортной </a:t>
            </a:r>
            <a:r>
              <a:rPr lang="ru-RU" b="1" dirty="0" smtClean="0">
                <a:solidFill>
                  <a:schemeClr val="bg1"/>
                </a:solidFill>
              </a:rPr>
              <a:t>доступности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19458" y="385485"/>
            <a:ext cx="2057400" cy="365125"/>
          </a:xfrm>
        </p:spPr>
        <p:txBody>
          <a:bodyPr/>
          <a:lstStyle/>
          <a:p>
            <a:fld id="{87E5A672-A948-4C49-81F8-CEDD2BFFCF6E}" type="slidenum">
              <a:rPr lang="ru-RU" sz="1600" b="1" smtClean="0">
                <a:solidFill>
                  <a:schemeClr val="bg1"/>
                </a:solidFill>
              </a:rPr>
              <a:pPr/>
              <a:t>21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343832" y="332656"/>
            <a:ext cx="781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Меры поддержки на региональном уровне в 2022 году</a:t>
            </a:r>
            <a:endParaRPr lang="ru-RU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5623" y="1963838"/>
            <a:ext cx="761087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2. Субсидии юридическим лицам и индивидуальным предпринимателям на возмещение части затрат на обустройство объектов туристской индустрии и приобретение туристского оборудования по следующим направлениям расходов:</a:t>
            </a:r>
            <a:r>
              <a:rPr lang="ru-RU" sz="1600" dirty="0" smtClean="0"/>
              <a:t> </a:t>
            </a:r>
          </a:p>
          <a:p>
            <a:endParaRPr lang="ru-RU" sz="800" dirty="0" smtClean="0"/>
          </a:p>
          <a:p>
            <a:pPr>
              <a:buFont typeface="Wingdings" pitchFamily="2" charset="2"/>
              <a:buChar char="Ø"/>
            </a:pPr>
            <a:r>
              <a:rPr lang="ru-RU" sz="1300" dirty="0" smtClean="0"/>
              <a:t> возмещение затрат, связанных с изготовлением, приобретением, доставкой, установкой элементов обустройства объектов туристской индустрии (арт-объекты, беседки, навесы, детские игровые площадка, модульные туалеты, </a:t>
            </a:r>
            <a:r>
              <a:rPr lang="ru-RU" sz="1300" dirty="0" err="1" smtClean="0"/>
              <a:t>велопарковки</a:t>
            </a:r>
            <a:r>
              <a:rPr lang="ru-RU" sz="1300" dirty="0" smtClean="0"/>
              <a:t>, информационные щиты, элементы системы навигации, малые архитектурные формы (скамейки, урны, вазоны), освещение, вывески, обустройство пешеходных дорожек). 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/>
              <a:t>возмещение части затрат, связанных с приобретением туристского оборудования: палатки, спальные мешки, спасательные жилеты, катамараны</a:t>
            </a:r>
          </a:p>
          <a:p>
            <a:endParaRPr lang="ru-RU" sz="1300" dirty="0" smtClean="0"/>
          </a:p>
          <a:p>
            <a:r>
              <a:rPr lang="ru-RU" sz="1400" b="1" dirty="0" smtClean="0">
                <a:solidFill>
                  <a:srgbClr val="C00000"/>
                </a:solidFill>
              </a:rPr>
              <a:t>Стоимость проекта не менее 2,0 млн рублей</a:t>
            </a:r>
            <a:endParaRPr lang="ru-RU" sz="1400" b="1" dirty="0">
              <a:solidFill>
                <a:srgbClr val="C00000"/>
              </a:solidFill>
            </a:endParaRPr>
          </a:p>
        </p:txBody>
      </p:sp>
      <p:grpSp>
        <p:nvGrpSpPr>
          <p:cNvPr id="4" name="Группа 18"/>
          <p:cNvGrpSpPr/>
          <p:nvPr/>
        </p:nvGrpSpPr>
        <p:grpSpPr>
          <a:xfrm>
            <a:off x="1601782" y="548678"/>
            <a:ext cx="6642626" cy="1096657"/>
            <a:chOff x="2922696" y="2144493"/>
            <a:chExt cx="5220472" cy="461645"/>
          </a:xfrm>
        </p:grpSpPr>
        <p:grpSp>
          <p:nvGrpSpPr>
            <p:cNvPr id="5" name="Группа 20"/>
            <p:cNvGrpSpPr/>
            <p:nvPr/>
          </p:nvGrpSpPr>
          <p:grpSpPr>
            <a:xfrm>
              <a:off x="3834894" y="2144493"/>
              <a:ext cx="4308274" cy="430887"/>
              <a:chOff x="5076131" y="1967250"/>
              <a:chExt cx="4308274" cy="430887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076131" y="1967250"/>
                <a:ext cx="388651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200" b="1" dirty="0" smtClean="0">
                    <a:solidFill>
                      <a:srgbClr val="C00000"/>
                    </a:solidFill>
                  </a:rPr>
                  <a:t>10,0 млн рублей (2022 год)</a:t>
                </a:r>
                <a:endParaRPr lang="ru-RU" sz="22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076131" y="2217088"/>
                <a:ext cx="4308274" cy="155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Объем субсидии из областного бюджета</a:t>
                </a:r>
                <a:endParaRPr lang="ru-RU" dirty="0"/>
              </a:p>
            </p:txBody>
          </p:sp>
        </p:grp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696" y="2308752"/>
              <a:ext cx="765753" cy="297386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1601782" y="6021289"/>
            <a:ext cx="6858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50% фактически производственных затрат, но не более 1,0 млн рублей</a:t>
            </a:r>
            <a:endParaRPr lang="ru-RU" sz="1400" b="1" dirty="0">
              <a:solidFill>
                <a:srgbClr val="C0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98433" y="2348880"/>
            <a:ext cx="996882" cy="2915134"/>
            <a:chOff x="399946" y="2511698"/>
            <a:chExt cx="1040557" cy="3042848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53" y="2511698"/>
              <a:ext cx="982250" cy="672176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946" y="3488813"/>
              <a:ext cx="1006498" cy="899297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06" y="4839257"/>
              <a:ext cx="786581" cy="715289"/>
            </a:xfrm>
            <a:prstGeom prst="rect">
              <a:avLst/>
            </a:prstGeom>
          </p:spPr>
        </p:pic>
      </p:grpSp>
      <p:sp>
        <p:nvSpPr>
          <p:cNvPr id="24" name="Овал 23"/>
          <p:cNvSpPr/>
          <p:nvPr/>
        </p:nvSpPr>
        <p:spPr>
          <a:xfrm>
            <a:off x="7453082" y="260648"/>
            <a:ext cx="1079358" cy="1079358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Номер слайда 19"/>
          <p:cNvSpPr txBox="1">
            <a:spLocks/>
          </p:cNvSpPr>
          <p:nvPr/>
        </p:nvSpPr>
        <p:spPr>
          <a:xfrm>
            <a:off x="683508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6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5" y="188640"/>
            <a:ext cx="7344816" cy="7078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000">
                <a:solidFill>
                  <a:srgbClr val="C00000"/>
                </a:solidFill>
              </a:rPr>
              <a:t>Лучшие региональные практики </a:t>
            </a:r>
          </a:p>
          <a:p>
            <a:pPr algn="ctr"/>
            <a:r>
              <a:rPr b="1" dirty="0" lang="ru-RU" smtClean="0" sz="2000">
                <a:solidFill>
                  <a:srgbClr val="C00000"/>
                </a:solidFill>
              </a:rPr>
              <a:t>развития сельского туризма</a:t>
            </a:r>
            <a:endParaRPr b="1" dirty="0" lang="ru-RU" sz="200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" r="-17"/>
          <a:stretch/>
        </p:blipFill>
        <p:spPr>
          <a:xfrm>
            <a:off x="467544" y="1052736"/>
            <a:ext cx="3744416" cy="55245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68252" y="1052736"/>
            <a:ext cx="3744416" cy="5524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-12" r="58"/>
          <a:stretch/>
        </p:blipFill>
        <p:spPr>
          <a:xfrm>
            <a:off x="4788024" y="1196752"/>
            <a:ext cx="3528392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3150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5" y="908720"/>
            <a:ext cx="7452320" cy="5589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332656"/>
            <a:ext cx="611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МАКАШИН ВАСИЛИЙ ВАСИЛЬЕВИЧ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37" r="2306"/>
          <a:stretch/>
        </p:blipFill>
        <p:spPr>
          <a:xfrm>
            <a:off x="2442227" y="692696"/>
            <a:ext cx="4032448" cy="11521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67944" y="2708920"/>
            <a:ext cx="4752528" cy="3447098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mtClean="0" sz="4000">
                <a:solidFill>
                  <a:srgbClr val="C00000"/>
                </a:solidFill>
              </a:rPr>
              <a:t>МЕЧТА</a:t>
            </a:r>
          </a:p>
          <a:p>
            <a:r>
              <a:rPr b="1" dirty="0" lang="ru-RU" smtClean="0" sz="4000">
                <a:solidFill>
                  <a:srgbClr val="C00000"/>
                </a:solidFill>
              </a:rPr>
              <a:t>ЖЕЛАНИЕ</a:t>
            </a:r>
          </a:p>
          <a:p>
            <a:r>
              <a:rPr b="1" dirty="0" lang="ru-RU" smtClean="0" sz="4000">
                <a:solidFill>
                  <a:srgbClr val="C00000"/>
                </a:solidFill>
              </a:rPr>
              <a:t>ЦЕЛЬ</a:t>
            </a:r>
          </a:p>
          <a:p>
            <a:r>
              <a:rPr b="1" dirty="0" lang="ru-RU" smtClean="0" sz="4000">
                <a:solidFill>
                  <a:srgbClr val="C00000"/>
                </a:solidFill>
              </a:rPr>
              <a:t>ПЛАНИРОВАНИЕ</a:t>
            </a:r>
          </a:p>
          <a:p>
            <a:r>
              <a:rPr b="1" dirty="0" lang="ru-RU" smtClean="0" sz="4000">
                <a:solidFill>
                  <a:srgbClr val="C00000"/>
                </a:solidFill>
              </a:rPr>
              <a:t>ДЕЙСТВИЕ</a:t>
            </a:r>
          </a:p>
          <a:p>
            <a:endParaRPr dirty="0"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" l="30694" r="27" t="48581"/>
          <a:stretch/>
        </p:blipFill>
        <p:spPr>
          <a:xfrm>
            <a:off x="323528" y="2728500"/>
            <a:ext cx="3600400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6232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Блок-схема: узел 63"/>
          <p:cNvSpPr/>
          <p:nvPr/>
        </p:nvSpPr>
        <p:spPr>
          <a:xfrm>
            <a:off x="7236296" y="3933056"/>
            <a:ext cx="1512000" cy="1512168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Блок-схема: узел 61"/>
          <p:cNvSpPr/>
          <p:nvPr/>
        </p:nvSpPr>
        <p:spPr>
          <a:xfrm>
            <a:off x="5220072" y="3933056"/>
            <a:ext cx="1512000" cy="1512168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Блок-схема: узел 59"/>
          <p:cNvSpPr/>
          <p:nvPr/>
        </p:nvSpPr>
        <p:spPr>
          <a:xfrm>
            <a:off x="2843976" y="3861048"/>
            <a:ext cx="1512000" cy="1512168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>
            <a:off x="251688" y="3861048"/>
            <a:ext cx="1512000" cy="1512168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>
            <a:off x="179680" y="1556792"/>
            <a:ext cx="1512000" cy="1512168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>
            <a:off x="1907872" y="1484784"/>
            <a:ext cx="1512000" cy="1512168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>
            <a:off x="7308472" y="1484784"/>
            <a:ext cx="1512000" cy="1512168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42"/>
          <p:cNvSpPr/>
          <p:nvPr/>
        </p:nvSpPr>
        <p:spPr>
          <a:xfrm>
            <a:off x="5580112" y="1484784"/>
            <a:ext cx="1512000" cy="1512168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3779912" y="1484784"/>
            <a:ext cx="1512000" cy="1512168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Rectangle 5"/>
          <p:cNvSpPr txBox="1">
            <a:spLocks noChangeArrowheads="1"/>
          </p:cNvSpPr>
          <p:nvPr/>
        </p:nvSpPr>
        <p:spPr bwMode="auto">
          <a:xfrm>
            <a:off x="0" y="260648"/>
            <a:ext cx="9144000" cy="620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ВИДЫ СЕЛЬСКОГО ТУРИЗМА</a:t>
            </a:r>
            <a:endParaRPr lang="ru-RU" sz="3000" b="1" dirty="0">
              <a:solidFill>
                <a:srgbClr val="C0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6273800"/>
            <a:ext cx="9144000" cy="53975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2" name="TextBox 39"/>
          <p:cNvSpPr txBox="1">
            <a:spLocks noChangeArrowheads="1"/>
          </p:cNvSpPr>
          <p:nvPr/>
        </p:nvSpPr>
        <p:spPr bwMode="auto">
          <a:xfrm>
            <a:off x="684213" y="6340475"/>
            <a:ext cx="482441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Вологодская область</a:t>
            </a:r>
          </a:p>
        </p:txBody>
      </p:sp>
      <p:pic>
        <p:nvPicPr>
          <p:cNvPr id="4103" name="Рисунок 6" descr="gerb-obl-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381750"/>
            <a:ext cx="295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5229200"/>
            <a:ext cx="12241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anchor="ctr" anchorCtr="0" compatLnSpc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КУХНЯ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1340768"/>
            <a:ext cx="1224136" cy="369332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lvl="0" algn="ctr" eaLnBrk="0" hangingPunct="0">
              <a:tabLst>
                <a:tab pos="6858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АГРОТУРИЗМ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79712" y="1268760"/>
            <a:ext cx="1440160" cy="792088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lvl="0" algn="ctr" eaLnBrk="0" hangingPunct="0">
              <a:tabLst>
                <a:tab pos="6858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ЭКОЛОГИЧЕСКИЙ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72408" y="1268760"/>
            <a:ext cx="1763688" cy="1512168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lvl="0" algn="ctr" eaLnBrk="0" hangingPunct="0">
              <a:tabLst>
                <a:tab pos="6858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ЭТНОГРАФИЧЕСКИЙ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83768" y="3645024"/>
            <a:ext cx="2088232" cy="2304256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lvl="0" algn="ctr" eaLnBrk="0" hangingPunct="0">
              <a:tabLst>
                <a:tab pos="6858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СПОРТИВНО</a:t>
            </a:r>
            <a:r>
              <a:rPr lang="ru-RU" b="1" spc="-3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–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ОЗДОРОВИТЕЛЬНЫЙ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15595" y="5291916"/>
            <a:ext cx="1172629" cy="369332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lvl="0" algn="ctr" eaLnBrk="0" hangingPunct="0">
              <a:tabLst>
                <a:tab pos="6858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И   РЫБАЛКА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80311" y="1342509"/>
            <a:ext cx="1368153" cy="646331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lvl="0" algn="ctr" eaLnBrk="0" hangingPunct="0">
              <a:tabLst>
                <a:tab pos="6858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ОТДЫХ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08304" y="5157192"/>
            <a:ext cx="1368152" cy="576064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 eaLnBrk="0" hangingPunct="0">
              <a:tabLst>
                <a:tab pos="6858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ГРИБОВ,   ЯГОД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9" name="Picture 2" descr="C:\Users\kolosova\Desktop\1251644298_c17-0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61" b="7069"/>
          <a:stretch>
            <a:fillRect/>
          </a:stretch>
        </p:blipFill>
        <p:spPr bwMode="auto">
          <a:xfrm>
            <a:off x="7452488" y="2060848"/>
            <a:ext cx="129826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Цветок, цветы, грибы, мухоморы на пне, листок, трава, клипарты, Графики бесплатно загрузить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70"/>
          <a:stretch>
            <a:fillRect/>
          </a:stretch>
        </p:blipFill>
        <p:spPr bwMode="auto">
          <a:xfrm>
            <a:off x="2130152" y="1772816"/>
            <a:ext cx="1001688" cy="944893"/>
          </a:xfrm>
          <a:prstGeom prst="rect">
            <a:avLst/>
          </a:prstGeom>
          <a:noFill/>
        </p:spPr>
      </p:pic>
      <p:pic>
        <p:nvPicPr>
          <p:cNvPr id="30727" name="Picture 7" descr="Matryoshka with Gzhel ornament из Ievgen Melamud. Роялти-фри вектор #23588625 на Fotolia.ru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69785" y="1628800"/>
            <a:ext cx="834263" cy="1219076"/>
          </a:xfrm>
          <a:prstGeom prst="rect">
            <a:avLst/>
          </a:prstGeom>
          <a:noFill/>
        </p:spPr>
      </p:pic>
      <p:pic>
        <p:nvPicPr>
          <p:cNvPr id="30729" name="Picture 9" descr="Клипарт &quot;Combine&quot; / Категория &quot;Сельское хозяйство&quot;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1484784"/>
            <a:ext cx="1512168" cy="1512168"/>
          </a:xfrm>
          <a:prstGeom prst="rect">
            <a:avLst/>
          </a:prstGeom>
          <a:noFill/>
        </p:spPr>
      </p:pic>
      <p:pic>
        <p:nvPicPr>
          <p:cNvPr id="30733" name="Picture 13" descr="Рыбалка на Кубе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113076"/>
            <a:ext cx="1584176" cy="1188132"/>
          </a:xfrm>
          <a:prstGeom prst="rect">
            <a:avLst/>
          </a:prstGeom>
          <a:noFill/>
        </p:spPr>
      </p:pic>
      <p:pic>
        <p:nvPicPr>
          <p:cNvPr id="30735" name="Picture 15" descr="спорт клипарт kelmesine uyğun şekilleri pulsuz yükle bedava indi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4221088"/>
            <a:ext cx="1194103" cy="792088"/>
          </a:xfrm>
          <a:prstGeom prst="rect">
            <a:avLst/>
          </a:prstGeom>
          <a:noFill/>
        </p:spPr>
      </p:pic>
      <p:pic>
        <p:nvPicPr>
          <p:cNvPr id="30739" name="Picture 19" descr="Chef Hat Clipart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077072"/>
            <a:ext cx="1224136" cy="1224136"/>
          </a:xfrm>
          <a:prstGeom prst="rect">
            <a:avLst/>
          </a:prstGeom>
          <a:noFill/>
        </p:spPr>
      </p:pic>
      <p:pic>
        <p:nvPicPr>
          <p:cNvPr id="30741" name="Picture 21" descr="Бег на лыжах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1556792"/>
            <a:ext cx="1152128" cy="1365725"/>
          </a:xfrm>
          <a:prstGeom prst="rect">
            <a:avLst/>
          </a:prstGeom>
          <a:noFill/>
        </p:spPr>
      </p:pic>
      <p:pic>
        <p:nvPicPr>
          <p:cNvPr id="30745" name="Picture 25" descr="Посадка алычи Дачный дом сад и огород; СОБИРАЕМ ТРАВЫ В ИЮНЕ br br Начало лета многообразно по сбору целебных трав.br . : : Блог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4037343"/>
            <a:ext cx="1152128" cy="1191857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3563888" y="1124744"/>
            <a:ext cx="2016224" cy="2097524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lvl="0" algn="ctr" eaLnBrk="0" hangingPunct="0">
              <a:tabLst>
                <a:tab pos="685800" algn="l"/>
              </a:tabLst>
            </a:pPr>
            <a:r>
              <a:rPr lang="ru-RU" b="1" spc="1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ТУРИЗМ</a:t>
            </a:r>
            <a:endParaRPr lang="ru-RU" b="1" spc="1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92080" y="1124744"/>
            <a:ext cx="2160240" cy="2097524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lvl="0" algn="ctr" eaLnBrk="0" hangingPunct="0">
              <a:tabLst>
                <a:tab pos="685800" algn="l"/>
              </a:tabLst>
            </a:pPr>
            <a:r>
              <a:rPr lang="ru-RU" b="1" spc="2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ОТДЫХ</a:t>
            </a:r>
            <a:endParaRPr lang="ru-RU" b="1" spc="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436096" y="1340768"/>
            <a:ext cx="1872208" cy="1512168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lvl="0" algn="ctr" eaLnBrk="0" hangingPunct="0">
              <a:tabLst>
                <a:tab pos="685800" algn="l"/>
              </a:tabLst>
            </a:pPr>
            <a:r>
              <a:rPr lang="ru-RU" b="1" spc="1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АКТИВНЫЙ</a:t>
            </a:r>
            <a:endParaRPr lang="ru-RU" b="1" spc="1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236296" y="2420888"/>
            <a:ext cx="1656184" cy="864096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НА  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ПРИРОДЕ</a:t>
            </a:r>
            <a:endParaRPr lang="ru-RU" dirty="0">
              <a:latin typeface="+mn-lt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051720" y="2852936"/>
            <a:ext cx="1127232" cy="369332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ТУРИЗМ</a:t>
            </a:r>
            <a:endParaRPr lang="ru-RU" dirty="0">
              <a:latin typeface="+mj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18299" y="3645024"/>
            <a:ext cx="1373381" cy="792088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ТРАДИЦИОННАЯ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131840" y="5229200"/>
            <a:ext cx="1014317" cy="369332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ТУРИЗМ</a:t>
            </a:r>
            <a:endParaRPr lang="ru-RU" dirty="0">
              <a:latin typeface="+mj-lt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36096" y="3779748"/>
            <a:ext cx="1080120" cy="369332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ОХОТА  </a:t>
            </a:r>
            <a:endParaRPr lang="ru-RU" dirty="0">
              <a:latin typeface="+mj-lt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668344" y="3789040"/>
            <a:ext cx="720080" cy="369332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СБОР 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5"/>
          <p:cNvSpPr txBox="1">
            <a:spLocks noChangeArrowheads="1"/>
          </p:cNvSpPr>
          <p:nvPr/>
        </p:nvSpPr>
        <p:spPr bwMode="auto">
          <a:xfrm>
            <a:off x="0" y="188640"/>
            <a:ext cx="9144000" cy="620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dirty="0" lang="ru-RU" smtClean="0" sz="300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ПОТРЕБИТЕЛИ ТУРПРОДУКТА В СЕЛЬСКОМ ДОМЕ</a:t>
            </a:r>
            <a:endParaRPr b="1" dirty="0" lang="ru-RU" sz="3000">
              <a:solidFill>
                <a:srgbClr val="C0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6273800"/>
            <a:ext cx="9144000" cy="53975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2" name="TextBox 39"/>
          <p:cNvSpPr txBox="1">
            <a:spLocks noChangeArrowheads="1"/>
          </p:cNvSpPr>
          <p:nvPr/>
        </p:nvSpPr>
        <p:spPr bwMode="auto">
          <a:xfrm>
            <a:off x="684213" y="6340475"/>
            <a:ext cx="482441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dirty="0" lang="ru-RU" sz="2000">
                <a:solidFill>
                  <a:schemeClr val="bg1"/>
                </a:solidFill>
                <a:latin charset="0" pitchFamily="34" typeface="Calibri"/>
              </a:rPr>
              <a:t>Вологодская область</a:t>
            </a:r>
          </a:p>
        </p:txBody>
      </p:sp>
      <p:pic>
        <p:nvPicPr>
          <p:cNvPr descr="gerb-obl-.png" id="4103" name="Рисунок 6"/>
          <p:cNvPicPr>
            <a:picLocks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250825" y="6381750"/>
            <a:ext cx="295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51520" y="1558821"/>
            <a:ext cx="619268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just" defTabSz="914400" eaLnBrk="1" fontAlgn="base" hangingPunct="1" indent="25200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charset="2" pitchFamily="2" typeface="Wingdings"/>
              <a:buChar char="ü"/>
              <a:tabLst>
                <a:tab algn="l" pos="685800"/>
              </a:tabLst>
            </a:pPr>
            <a:r>
              <a:rPr dirty="0" lang="ru-RU" smtClean="0" sz="2400">
                <a:solidFill>
                  <a:schemeClr val="tx2">
                    <a:lumMod val="75000"/>
                  </a:schemeClr>
                </a:solidFill>
                <a:latin typeface="+mj-lt"/>
              </a:rPr>
              <a:t>Семьи с детьми, с внуками</a:t>
            </a:r>
          </a:p>
          <a:p>
            <a:pPr algn="just" defTabSz="914400" eaLnBrk="0" fontAlgn="base" hangingPunct="0" indent="25200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charset="2" pitchFamily="2" typeface="Wingdings"/>
              <a:buChar char="ü"/>
              <a:tabLst>
                <a:tab algn="l" pos="685800"/>
              </a:tabLst>
            </a:pPr>
            <a:r>
              <a:rPr dirty="0" lang="ru-RU" smtClean="0" sz="2400">
                <a:solidFill>
                  <a:schemeClr val="tx2">
                    <a:lumMod val="75000"/>
                  </a:schemeClr>
                </a:solidFill>
                <a:latin typeface="+mj-lt"/>
              </a:rPr>
              <a:t>Компании молодых людей</a:t>
            </a:r>
          </a:p>
          <a:p>
            <a:pPr algn="just" defTabSz="914400" eaLnBrk="0" fontAlgn="base" hangingPunct="0" indent="25200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charset="2" pitchFamily="2" typeface="Wingdings"/>
              <a:buChar char="ü"/>
              <a:tabLst>
                <a:tab algn="l" pos="685800"/>
              </a:tabLst>
            </a:pPr>
            <a:r>
              <a:rPr dirty="0" lang="ru-RU" smtClean="0" sz="2400">
                <a:solidFill>
                  <a:schemeClr val="tx2">
                    <a:lumMod val="75000"/>
                  </a:schemeClr>
                </a:solidFill>
                <a:latin typeface="+mj-lt"/>
              </a:rPr>
              <a:t>Организованные группы </a:t>
            </a:r>
          </a:p>
          <a:p>
            <a:pPr algn="just" defTabSz="914400" eaLnBrk="0" fontAlgn="base" hangingPunct="0" indent="252000" latinLnBrk="0" lvl="0" marL="0" marR="0" rtl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charset="2" pitchFamily="2" typeface="Wingdings"/>
              <a:buChar char="ü"/>
              <a:tabLst>
                <a:tab algn="l" pos="685800"/>
              </a:tabLst>
            </a:pPr>
            <a:r>
              <a:rPr dirty="0" lang="ru-RU" smtClean="0" sz="2400">
                <a:solidFill>
                  <a:schemeClr val="tx2">
                    <a:lumMod val="75000"/>
                  </a:schemeClr>
                </a:solidFill>
                <a:latin typeface="+mj-lt"/>
              </a:rPr>
              <a:t>Люди, увлекающиеся спортом, активным отдыхом (рыбалка, охота)</a:t>
            </a:r>
          </a:p>
        </p:txBody>
      </p:sp>
      <p:pic>
        <p:nvPicPr>
          <p:cNvPr descr="C:\Users\kolosova\Desktop\happyfamily.jpg" id="56324" name="Picture 4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4499992" y="4491015"/>
            <a:ext cx="2044244" cy="1530273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descr="C:\Users\kolosova\Desktop\shop_items_catalog_image415318.jpg" id="56326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179512" y="4502564"/>
            <a:ext cx="2016224" cy="151143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descr="C:\Users\kolosova\Desktop\1607_1809_l.jpg" id="56328" name="Picture 8"/>
          <p:cNvPicPr>
            <a:picLocks noChangeArrowheads="1" noChangeAspect="1"/>
          </p:cNvPicPr>
          <p:nvPr/>
        </p:nvPicPr>
        <p:blipFill>
          <a:blip cstate="print" r:embed="rId6"/>
          <a:srcRect b="51"/>
          <a:stretch>
            <a:fillRect/>
          </a:stretch>
        </p:blipFill>
        <p:spPr bwMode="auto">
          <a:xfrm>
            <a:off x="6660232" y="1129954"/>
            <a:ext cx="2201746" cy="1488853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descr="C:\Users\kolosova\Desktop\1339653309_ohota-na-utku.jpg" id="56329" name="Picture 9"/>
          <p:cNvPicPr>
            <a:picLocks noChangeArrowheads="1"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6683052" y="2761936"/>
            <a:ext cx="2209428" cy="1657071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descr="C:\Users\kolosova\Desktop\88689988_0_6bda1_c364ff47_xl.jpg" id="56330" name="Picture 10"/>
          <p:cNvPicPr>
            <a:picLocks noChangeArrowheads="1" noChangeAspect="1"/>
          </p:cNvPicPr>
          <p:nvPr/>
        </p:nvPicPr>
        <p:blipFill>
          <a:blip cstate="print" r:embed="rId8"/>
          <a:srcRect/>
          <a:stretch>
            <a:fillRect/>
          </a:stretch>
        </p:blipFill>
        <p:spPr bwMode="auto">
          <a:xfrm>
            <a:off x="6660232" y="4509120"/>
            <a:ext cx="2261790" cy="1512168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descr="C:\Users\kolosova\Desktop\3_2.jpg" id="56331" name="Picture 11"/>
          <p:cNvPicPr>
            <a:picLocks noChangeArrowheads="1" noChangeAspect="1"/>
          </p:cNvPicPr>
          <p:nvPr/>
        </p:nvPicPr>
        <p:blipFill>
          <a:blip cstate="print" r:embed="rId9"/>
          <a:srcRect/>
          <a:stretch>
            <a:fillRect/>
          </a:stretch>
        </p:blipFill>
        <p:spPr bwMode="auto">
          <a:xfrm>
            <a:off x="2267744" y="4509120"/>
            <a:ext cx="2123831" cy="1512168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5"/>
          <p:cNvSpPr txBox="1">
            <a:spLocks noChangeArrowheads="1"/>
          </p:cNvSpPr>
          <p:nvPr/>
        </p:nvSpPr>
        <p:spPr bwMode="auto">
          <a:xfrm>
            <a:off x="0" y="260648"/>
            <a:ext cx="9144000" cy="620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ОЖИДАНИЯ ПОТРЕБИТЕЛЕЙ ОТ СЕЛЬСКОГО ТУРИЗМА</a:t>
            </a:r>
            <a:endParaRPr lang="ru-RU" sz="3000" b="1" dirty="0">
              <a:solidFill>
                <a:srgbClr val="C0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6273800"/>
            <a:ext cx="9144000" cy="53975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2" name="TextBox 39"/>
          <p:cNvSpPr txBox="1">
            <a:spLocks noChangeArrowheads="1"/>
          </p:cNvSpPr>
          <p:nvPr/>
        </p:nvSpPr>
        <p:spPr bwMode="auto">
          <a:xfrm>
            <a:off x="684213" y="6340475"/>
            <a:ext cx="482441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Вологодская область</a:t>
            </a:r>
          </a:p>
        </p:txBody>
      </p:sp>
      <p:pic>
        <p:nvPicPr>
          <p:cNvPr id="4103" name="Рисунок 6" descr="gerb-obl-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381750"/>
            <a:ext cx="295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51520" y="980728"/>
            <a:ext cx="8784976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520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Спокойствие и размеренная жизнь</a:t>
            </a:r>
          </a:p>
          <a:p>
            <a:pPr lvl="0" indent="2520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Чистый воздух, сельская тишина и натуральные продукты</a:t>
            </a:r>
          </a:p>
          <a:p>
            <a:pPr lvl="0" indent="2520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Комфортные условия проживания</a:t>
            </a:r>
          </a:p>
          <a:p>
            <a:pPr lvl="0" indent="2520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Домашняя атмосфера и пища, деревенская баня</a:t>
            </a:r>
          </a:p>
          <a:p>
            <a:pPr lvl="0" indent="2520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Близость к природе (сбор грибов, ягод, рыбалка)</a:t>
            </a:r>
          </a:p>
          <a:p>
            <a:pPr lvl="0" indent="2520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Новые впечатления, знакомства с местными традициями, расширение кругозора</a:t>
            </a:r>
          </a:p>
          <a:p>
            <a:pPr indent="252000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Развлечения для детей и организованный досуг для взрослых</a:t>
            </a:r>
          </a:p>
        </p:txBody>
      </p:sp>
      <p:pic>
        <p:nvPicPr>
          <p:cNvPr id="60417" name="Picture 1" descr="C:\Users\kolosova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665476"/>
            <a:ext cx="2143125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418" name="Picture 2" descr="C:\Users\kolosova\Desktop\13393379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665476"/>
            <a:ext cx="1928257" cy="1445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419" name="Picture 3" descr="C:\Users\kolosova\Desktop\fonstola.ru-602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4653136"/>
            <a:ext cx="1944216" cy="1458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420" name="Picture 4" descr="C:\Users\kolosova\Desktop\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665476"/>
            <a:ext cx="2314575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5"/>
          <p:cNvSpPr txBox="1">
            <a:spLocks noChangeArrowheads="1"/>
          </p:cNvSpPr>
          <p:nvPr/>
        </p:nvSpPr>
        <p:spPr bwMode="auto">
          <a:xfrm>
            <a:off x="179388" y="1844675"/>
            <a:ext cx="2952750" cy="20891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b="1" dirty="0" lang="ru-RU" sz="200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Организация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b="1" dirty="0" lang="ru-RU" sz="200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мест размещения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dirty="0" lang="ru-RU" sz="200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(базы отдыха, гостевые дома и комплексы, комнаты в частных деревенских домах, центры активного отдыха)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403350" y="511175"/>
            <a:ext cx="52562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dirty="0" lang="ru-RU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4" name="Rectangle 5"/>
          <p:cNvSpPr txBox="1">
            <a:spLocks noChangeArrowheads="1"/>
          </p:cNvSpPr>
          <p:nvPr/>
        </p:nvSpPr>
        <p:spPr bwMode="auto">
          <a:xfrm>
            <a:off x="0" y="215900"/>
            <a:ext cx="9144000" cy="620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dirty="0" lang="ru-RU" smtClean="0" sz="300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СЕЛЬСКИЙ ТУРИЗМ В ВОЛОГОДСКОЙ ОБЛАСТИ</a:t>
            </a:r>
            <a:endParaRPr b="1" dirty="0" lang="ru-RU" sz="3000">
              <a:solidFill>
                <a:srgbClr val="C0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102" name="TextBox 39"/>
          <p:cNvSpPr txBox="1">
            <a:spLocks noChangeArrowheads="1"/>
          </p:cNvSpPr>
          <p:nvPr/>
        </p:nvSpPr>
        <p:spPr bwMode="auto">
          <a:xfrm>
            <a:off x="684213" y="6340475"/>
            <a:ext cx="482441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dirty="0" lang="ru-RU" sz="2000">
                <a:solidFill>
                  <a:schemeClr val="bg1"/>
                </a:solidFill>
                <a:latin charset="0" pitchFamily="34" typeface="Calibri"/>
              </a:rPr>
              <a:t>Вологодская область</a:t>
            </a:r>
          </a:p>
        </p:txBody>
      </p:sp>
      <p:sp>
        <p:nvSpPr>
          <p:cNvPr id="45" name="Rectangle 5"/>
          <p:cNvSpPr txBox="1">
            <a:spLocks noChangeArrowheads="1"/>
          </p:cNvSpPr>
          <p:nvPr/>
        </p:nvSpPr>
        <p:spPr bwMode="auto">
          <a:xfrm>
            <a:off x="6084888" y="1727200"/>
            <a:ext cx="2951162" cy="2133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b="1" dirty="0" lang="ru-RU" sz="200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Событийные мероприятия в сфере традиционной народной культуры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dirty="0" lang="ru-RU" sz="200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(фестивали, праздники, ярмарки, интерактивные программы)</a:t>
            </a: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 bwMode="auto">
          <a:xfrm>
            <a:off x="3132138" y="1773238"/>
            <a:ext cx="2952750" cy="2016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b="1" dirty="0" lang="ru-RU" sz="200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Организация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b="1" dirty="0" lang="ru-RU" sz="200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сельских туров</a:t>
            </a:r>
          </a:p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dirty="0" lang="ru-RU" sz="2000">
                <a:solidFill>
                  <a:schemeClr val="tx2">
                    <a:lumMod val="75000"/>
                  </a:schemeClr>
                </a:solidFill>
                <a:latin typeface="+mn-lt"/>
                <a:ea typeface="+mj-ea"/>
                <a:cs typeface="+mj-cs"/>
              </a:rPr>
              <a:t>(проживание, питание, знакомство с традициями, бытом, ремеслами, дополнительные услуги)</a:t>
            </a:r>
          </a:p>
        </p:txBody>
      </p:sp>
      <p:pic>
        <p:nvPicPr>
          <p:cNvPr descr="G:\презентация\vector_backpacker copy.png" id="4106" name="Picture 1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3890963" y="4076700"/>
            <a:ext cx="1976437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M:\05 ИАЦК\_ИАО\Аналитические справки\2014\Сельский теризм\1341820231_russian_girls_horovod4.jpg" id="4107" name="Picture 17"/>
          <p:cNvPicPr>
            <a:picLocks noChangeArrowheads="1" noChangeAspect="1"/>
          </p:cNvPicPr>
          <p:nvPr/>
        </p:nvPicPr>
        <p:blipFill>
          <a:blip cstate="print" r:embed="rId4"/>
          <a:srcRect b="-119" r="16"/>
          <a:stretch>
            <a:fillRect/>
          </a:stretch>
        </p:blipFill>
        <p:spPr bwMode="auto">
          <a:xfrm>
            <a:off x="6588125" y="4221163"/>
            <a:ext cx="19224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M:\05 ИАЦК\_ИАО\Аналитические справки\2014\Сельский теризм\87724370_rOt8vBChyjE.jpg" id="4108" name="Picture 18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323850" y="4437063"/>
            <a:ext cx="26082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ашивка 22"/>
          <p:cNvSpPr/>
          <p:nvPr/>
        </p:nvSpPr>
        <p:spPr>
          <a:xfrm rot="5400000">
            <a:off x="1440656" y="1016795"/>
            <a:ext cx="466725" cy="684212"/>
          </a:xfrm>
          <a:prstGeom prst="chevron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 rot="5400000">
            <a:off x="4392613" y="1017588"/>
            <a:ext cx="466725" cy="682625"/>
          </a:xfrm>
          <a:prstGeom prst="chevron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 rot="5400000">
            <a:off x="7200900" y="1017588"/>
            <a:ext cx="466725" cy="682625"/>
          </a:xfrm>
          <a:prstGeom prst="chevron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273800"/>
            <a:ext cx="9144000" cy="53975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mtClean="0">
                <a:solidFill>
                  <a:schemeClr val="bg1"/>
                </a:solidFill>
                <a:latin charset="0" pitchFamily="34" typeface="Calibri"/>
              </a:rPr>
              <a:t>              Вологодская область</a:t>
            </a:r>
            <a:endParaRPr dirty="0" lang="ru-RU">
              <a:solidFill>
                <a:schemeClr val="bg1"/>
              </a:solidFill>
              <a:latin charset="0" pitchFamily="34" typeface="Calibri"/>
            </a:endParaRPr>
          </a:p>
        </p:txBody>
      </p:sp>
      <p:pic>
        <p:nvPicPr>
          <p:cNvPr descr="gerb-obl-.png" id="18" name="Рисунок 6"/>
          <p:cNvPicPr>
            <a:picLocks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250825" y="6381750"/>
            <a:ext cx="295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5"/>
          <p:cNvSpPr txBox="1">
            <a:spLocks noChangeArrowheads="1"/>
          </p:cNvSpPr>
          <p:nvPr/>
        </p:nvSpPr>
        <p:spPr bwMode="auto">
          <a:xfrm>
            <a:off x="0" y="215900"/>
            <a:ext cx="9144000" cy="6207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 </a:t>
            </a:r>
            <a:endParaRPr lang="ru-RU" b="1" dirty="0">
              <a:solidFill>
                <a:srgbClr val="C0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6273800"/>
            <a:ext cx="9144000" cy="53975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2" name="TextBox 39"/>
          <p:cNvSpPr txBox="1">
            <a:spLocks noChangeArrowheads="1"/>
          </p:cNvSpPr>
          <p:nvPr/>
        </p:nvSpPr>
        <p:spPr bwMode="auto">
          <a:xfrm>
            <a:off x="684213" y="6340475"/>
            <a:ext cx="482441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" pitchFamily="34" charset="0"/>
              </a:rPr>
              <a:t>Вологодская область</a:t>
            </a:r>
          </a:p>
        </p:txBody>
      </p:sp>
      <p:pic>
        <p:nvPicPr>
          <p:cNvPr id="4103" name="Рисунок 6" descr="gerb-obl-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6381750"/>
            <a:ext cx="295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46100" y="583418"/>
            <a:ext cx="8274372" cy="11537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Федеральным законом от 02 июля 2021 года № 318-ФЗ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О внесении изменений в Федеральный закон «Об основах туристской деятельности в Российской Федерации»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803873"/>
            <a:ext cx="6984776" cy="2849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сельский туризм -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туризм, предусматривающий посещение сельской местности, малых городов с численностью населения до тридцати тысяч человек, в целях отдыха, приобщения к традиционному укладу жизни, ознакомления с деятельностью сельскохозяйственных товаропроизводителей и (или) участия в сельскохозяйственных работах без извлечения материальной выгоды с возможностью предоставления услуг по временному размещению, организации досуга, экскурсионных и иных услуг. </a:t>
            </a:r>
            <a:r>
              <a:rPr lang="ru-RU" sz="1600" b="1" dirty="0">
                <a:solidFill>
                  <a:srgbClr val="FF0000"/>
                </a:solidFill>
              </a:rPr>
              <a:t>Деятельность по оказанию услуг в сфере сельского туризма осуществляется сельскохозяйственными товаропроизводителями </a:t>
            </a:r>
            <a:r>
              <a:rPr lang="ru-RU" sz="1600" dirty="0">
                <a:solidFill>
                  <a:schemeClr val="tx1"/>
                </a:solidFill>
              </a:rPr>
              <a:t>в соответствии с требованиями, установленными Правительством Российской </a:t>
            </a:r>
            <a:r>
              <a:rPr lang="ru-RU" sz="1600" dirty="0" smtClean="0">
                <a:solidFill>
                  <a:schemeClr val="tx1"/>
                </a:solidFill>
              </a:rPr>
              <a:t>Федерации.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116632"/>
            <a:ext cx="3883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СЕЛЬСКИЙ ТУРИЗМ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898256"/>
            <a:ext cx="3672408" cy="1195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Требования к средствам размещения в сфере туризма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4920096"/>
            <a:ext cx="4392488" cy="117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Требования к деятельности сельскохозяйственных товаропроизводителей по оказанию услуг в сфере сельского туризма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273800"/>
            <a:ext cx="9144000" cy="53975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              Вологодская область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6" name="Рисунок 6" descr="gerb-obl-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381750"/>
            <a:ext cx="295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692696"/>
            <a:ext cx="7992888" cy="5184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</a:rPr>
              <a:t>Гостиница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- средство размещения, в котором предоставляются гостиничные услуги и которое относится к одному из видов гостиниц, предусмотренных </a:t>
            </a:r>
            <a:r>
              <a:rPr lang="ru-RU" sz="2000" dirty="0" smtClean="0">
                <a:solidFill>
                  <a:schemeClr val="tx1"/>
                </a:solidFill>
              </a:rPr>
              <a:t>положением о </a:t>
            </a:r>
            <a:r>
              <a:rPr lang="ru-RU" sz="2000" dirty="0">
                <a:solidFill>
                  <a:schemeClr val="tx1"/>
                </a:solidFill>
              </a:rPr>
              <a:t>классификации гостиниц, утвержденным Правительством Российской Федерации. </a:t>
            </a:r>
            <a:r>
              <a:rPr lang="ru-RU" sz="2000" b="1" dirty="0">
                <a:solidFill>
                  <a:srgbClr val="FF0000"/>
                </a:solidFill>
              </a:rPr>
              <a:t>К гостиницам не относятся средства размещения, </a:t>
            </a:r>
            <a:r>
              <a:rPr lang="ru-RU" sz="2000" dirty="0">
                <a:solidFill>
                  <a:schemeClr val="tx1"/>
                </a:solidFill>
              </a:rPr>
              <a:t>используемые для осуществления основной деятельности организаций отдыха и оздоровления детей, медицинских организаций, организаций социального обслуживания, физкультурно-спортивных организаций, централизованных религиозных организаций и (или) религиозных организаций, входящих в их структуру, </a:t>
            </a:r>
            <a:r>
              <a:rPr lang="ru-RU" sz="2000" b="1" dirty="0">
                <a:solidFill>
                  <a:srgbClr val="FF0000"/>
                </a:solidFill>
              </a:rPr>
              <a:t>деятельности по оказанию услуг в сфере сельского туризма в сельской местности;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(абзац введен Федеральным </a:t>
            </a:r>
            <a:r>
              <a:rPr lang="ru-RU" sz="2000" dirty="0">
                <a:solidFill>
                  <a:schemeClr val="tx1"/>
                </a:solidFill>
                <a:hlinkClick r:id="rId3"/>
              </a:rPr>
              <a:t>законом</a:t>
            </a:r>
            <a:r>
              <a:rPr lang="ru-RU" sz="2000" dirty="0">
                <a:solidFill>
                  <a:schemeClr val="tx1"/>
                </a:solidFill>
              </a:rPr>
              <a:t> от 05.02.2018 N 16-ФЗ; в ред. Федеральных законов от 02.12.2019 </a:t>
            </a:r>
            <a:r>
              <a:rPr lang="ru-RU" sz="2000" dirty="0">
                <a:solidFill>
                  <a:schemeClr val="tx1"/>
                </a:solidFill>
                <a:hlinkClick r:id="rId4"/>
              </a:rPr>
              <a:t>N 419-ФЗ</a:t>
            </a:r>
            <a:r>
              <a:rPr lang="ru-RU" sz="2000" dirty="0">
                <a:solidFill>
                  <a:schemeClr val="tx1"/>
                </a:solidFill>
              </a:rPr>
              <a:t>, от 02.07.2021 </a:t>
            </a:r>
            <a:r>
              <a:rPr lang="ru-RU" sz="2000" dirty="0">
                <a:solidFill>
                  <a:schemeClr val="tx1"/>
                </a:solidFill>
                <a:hlinkClick r:id="rId5"/>
              </a:rPr>
              <a:t>N 318-ФЗ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7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0371" y="1268760"/>
            <a:ext cx="3097613" cy="2161050"/>
            <a:chOff x="703" y="1207"/>
            <a:chExt cx="1859" cy="1180"/>
          </a:xfrm>
        </p:grpSpPr>
        <p:pic>
          <p:nvPicPr>
            <p:cNvPr id="7181" name="Picture 3"/>
            <p:cNvPicPr>
              <a:picLocks noChangeArrowheads="1" noChangeAspect="1"/>
            </p:cNvPicPr>
            <p:nvPr/>
          </p:nvPicPr>
          <p:blipFill>
            <a:blip cstate="print" r:embed="rId3"/>
            <a:srcRect/>
            <a:stretch>
              <a:fillRect/>
            </a:stretch>
          </p:blipFill>
          <p:spPr bwMode="auto">
            <a:xfrm>
              <a:off x="703" y="1286"/>
              <a:ext cx="1736" cy="1101"/>
            </a:xfrm>
            <a:prstGeom prst="rect">
              <a:avLst/>
            </a:prstGeom>
            <a:ln>
              <a:noFill/>
            </a:ln>
            <a:effectLst>
              <a:outerShdw algn="tl" blurRad="190500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182" name="Text Box 4"/>
            <p:cNvSpPr txBox="1">
              <a:spLocks noChangeArrowheads="1"/>
            </p:cNvSpPr>
            <p:nvPr/>
          </p:nvSpPr>
          <p:spPr bwMode="auto">
            <a:xfrm>
              <a:off x="703" y="1207"/>
              <a:ext cx="1859" cy="117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 wrap="none"/>
            <a:lstStyle/>
            <a:p>
              <a:endParaRPr lang="ru-RU">
                <a:latin charset="0" pitchFamily="34" typeface="Verdana"/>
              </a:endParaRPr>
            </a:p>
          </p:txBody>
        </p:sp>
      </p:grpSp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51520" y="44624"/>
            <a:ext cx="8640960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bIns="46800" lIns="90000" rIns="90000" tIns="46800"/>
          <a:lstStyle/>
          <a:p>
            <a:pPr algn="ctr">
              <a:tabLst>
                <a:tab algn="l" pos="0"/>
                <a:tab algn="l" pos="447675"/>
                <a:tab algn="l" pos="896938"/>
                <a:tab algn="l" pos="1346200"/>
                <a:tab algn="l" pos="1795463"/>
                <a:tab algn="l" pos="2244725"/>
                <a:tab algn="l" pos="2693988"/>
                <a:tab algn="l" pos="3143250"/>
                <a:tab algn="l" pos="3592513"/>
                <a:tab algn="l" pos="4041775"/>
                <a:tab algn="l" pos="4491038"/>
                <a:tab algn="l" pos="4940300"/>
                <a:tab algn="l" pos="5389563"/>
                <a:tab algn="l" pos="5838825"/>
                <a:tab algn="l" pos="6288088"/>
                <a:tab algn="l" pos="6737350"/>
                <a:tab algn="l" pos="7186613"/>
                <a:tab algn="l" pos="7635875"/>
                <a:tab algn="l" pos="8085138"/>
                <a:tab algn="l" pos="8534400"/>
                <a:tab algn="l" pos="8983663"/>
              </a:tabLst>
            </a:pPr>
            <a:r>
              <a:rPr b="1" dirty="0" lang="ru-RU" smtClean="0" sz="300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«ПОДВОРЬЕ «НА ПОЧИНКЕ» </a:t>
            </a:r>
          </a:p>
          <a:p>
            <a:pPr algn="ctr">
              <a:tabLst>
                <a:tab algn="l" pos="0"/>
                <a:tab algn="l" pos="447675"/>
                <a:tab algn="l" pos="896938"/>
                <a:tab algn="l" pos="1346200"/>
                <a:tab algn="l" pos="1795463"/>
                <a:tab algn="l" pos="2244725"/>
                <a:tab algn="l" pos="2693988"/>
                <a:tab algn="l" pos="3143250"/>
                <a:tab algn="l" pos="3592513"/>
                <a:tab algn="l" pos="4041775"/>
                <a:tab algn="l" pos="4491038"/>
                <a:tab algn="l" pos="4940300"/>
                <a:tab algn="l" pos="5389563"/>
                <a:tab algn="l" pos="5838825"/>
                <a:tab algn="l" pos="6288088"/>
                <a:tab algn="l" pos="6737350"/>
                <a:tab algn="l" pos="7186613"/>
                <a:tab algn="l" pos="7635875"/>
                <a:tab algn="l" pos="8085138"/>
                <a:tab algn="l" pos="8534400"/>
                <a:tab algn="l" pos="8983663"/>
              </a:tabLst>
            </a:pPr>
            <a:r>
              <a:rPr b="1" dirty="0" lang="ru-RU" smtClean="0" sz="300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(ШЕКСНИНСКИЙ РАЙОН)</a:t>
            </a:r>
            <a:endParaRPr b="1" dirty="0" lang="ru-RU" sz="3000">
              <a:solidFill>
                <a:srgbClr val="C00000"/>
              </a:solidFill>
              <a:latin typeface="+mn-lt"/>
              <a:ea typeface="+mj-ea"/>
              <a:cs typeface="+mj-cs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4788024" y="3573192"/>
            <a:ext cx="3091651" cy="2448096"/>
            <a:chOff x="3288" y="1162"/>
            <a:chExt cx="1905" cy="1261"/>
          </a:xfrm>
        </p:grpSpPr>
        <p:pic>
          <p:nvPicPr>
            <p:cNvPr id="7179" name="Picture 6"/>
            <p:cNvPicPr>
              <a:picLocks noChangeArrowheads="1" noChangeAspect="1"/>
            </p:cNvPicPr>
            <p:nvPr/>
          </p:nvPicPr>
          <p:blipFill>
            <a:blip cstate="print" r:embed="rId4"/>
            <a:srcRect r="-15"/>
            <a:stretch>
              <a:fillRect/>
            </a:stretch>
          </p:blipFill>
          <p:spPr bwMode="auto">
            <a:xfrm>
              <a:off x="3377" y="1199"/>
              <a:ext cx="1639" cy="1224"/>
            </a:xfrm>
            <a:prstGeom prst="rect">
              <a:avLst/>
            </a:prstGeom>
            <a:ln>
              <a:noFill/>
            </a:ln>
            <a:effectLst>
              <a:outerShdw algn="tl" blurRad="190500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180" name="Text Box 7"/>
            <p:cNvSpPr txBox="1">
              <a:spLocks noChangeArrowheads="1"/>
            </p:cNvSpPr>
            <p:nvPr/>
          </p:nvSpPr>
          <p:spPr bwMode="auto">
            <a:xfrm>
              <a:off x="3288" y="1162"/>
              <a:ext cx="1905" cy="122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 wrap="none"/>
            <a:lstStyle/>
            <a:p>
              <a:endParaRPr lang="ru-RU">
                <a:latin charset="0" pitchFamily="34" typeface="Verdana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329974" y="3645024"/>
            <a:ext cx="3096985" cy="2520777"/>
            <a:chOff x="695" y="2473"/>
            <a:chExt cx="1866" cy="1410"/>
          </a:xfrm>
        </p:grpSpPr>
        <p:pic>
          <p:nvPicPr>
            <p:cNvPr id="7177" name="Picture 9"/>
            <p:cNvPicPr>
              <a:picLocks noChangeArrowheads="1" noChangeAspect="1"/>
            </p:cNvPicPr>
            <p:nvPr/>
          </p:nvPicPr>
          <p:blipFill>
            <a:blip cstate="print" r:embed="rId5"/>
            <a:srcRect/>
            <a:stretch>
              <a:fillRect/>
            </a:stretch>
          </p:blipFill>
          <p:spPr bwMode="auto">
            <a:xfrm>
              <a:off x="695" y="2473"/>
              <a:ext cx="1735" cy="1312"/>
            </a:xfrm>
            <a:prstGeom prst="rect">
              <a:avLst/>
            </a:prstGeom>
            <a:ln>
              <a:noFill/>
            </a:ln>
            <a:effectLst>
              <a:outerShdw algn="tl" blurRad="190500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703" y="2478"/>
              <a:ext cx="1858" cy="140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 wrap="none"/>
            <a:lstStyle/>
            <a:p>
              <a:endParaRPr lang="ru-RU">
                <a:latin charset="0" pitchFamily="34" typeface="Verdana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932040" y="1052737"/>
            <a:ext cx="2659603" cy="2378013"/>
            <a:chOff x="3288" y="2523"/>
            <a:chExt cx="1904" cy="1360"/>
          </a:xfrm>
        </p:grpSpPr>
        <p:pic>
          <p:nvPicPr>
            <p:cNvPr id="7175" name="Picture 12"/>
            <p:cNvPicPr>
              <a:picLocks noChangeArrowheads="1" noChangeAspect="1"/>
            </p:cNvPicPr>
            <p:nvPr/>
          </p:nvPicPr>
          <p:blipFill>
            <a:blip cstate="print" r:embed="rId6"/>
            <a:srcRect b="36"/>
            <a:stretch>
              <a:fillRect/>
            </a:stretch>
          </p:blipFill>
          <p:spPr bwMode="auto">
            <a:xfrm>
              <a:off x="3288" y="2729"/>
              <a:ext cx="1904" cy="1153"/>
            </a:xfrm>
            <a:prstGeom prst="rect">
              <a:avLst/>
            </a:prstGeom>
            <a:ln>
              <a:noFill/>
            </a:ln>
            <a:effectLst>
              <a:outerShdw algn="tl" blurRad="190500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176" name="Text Box 13"/>
            <p:cNvSpPr txBox="1">
              <a:spLocks noChangeArrowheads="1"/>
            </p:cNvSpPr>
            <p:nvPr/>
          </p:nvSpPr>
          <p:spPr bwMode="auto">
            <a:xfrm>
              <a:off x="3288" y="2523"/>
              <a:ext cx="1904" cy="13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anchor="ctr" wrap="none"/>
            <a:lstStyle/>
            <a:p>
              <a:endParaRPr lang="ru-RU">
                <a:latin charset="0" pitchFamily="34" typeface="Verdana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0" y="6273800"/>
            <a:ext cx="9144000" cy="539750"/>
          </a:xfrm>
          <a:prstGeom prst="rect">
            <a:avLst/>
          </a:prstGeom>
          <a:solidFill>
            <a:srgbClr val="A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dirty="0" lang="ru-RU" smtClean="0">
                <a:solidFill>
                  <a:schemeClr val="bg1"/>
                </a:solidFill>
                <a:latin charset="0" pitchFamily="34" typeface="Calibri"/>
              </a:rPr>
              <a:t>              Вологодская область</a:t>
            </a:r>
            <a:endParaRPr dirty="0" lang="ru-RU">
              <a:solidFill>
                <a:schemeClr val="bg1"/>
              </a:solidFill>
              <a:latin charset="0" pitchFamily="34" typeface="Calibri"/>
            </a:endParaRPr>
          </a:p>
        </p:txBody>
      </p:sp>
      <p:pic>
        <p:nvPicPr>
          <p:cNvPr descr="gerb-obl-.png" id="16" name="Рисунок 6"/>
          <p:cNvPicPr>
            <a:picLocks noChangeAspect="1"/>
          </p:cNvPicPr>
          <p:nvPr/>
        </p:nvPicPr>
        <p:blipFill>
          <a:blip cstate="print" r:embed="rId7"/>
          <a:srcRect/>
          <a:stretch>
            <a:fillRect/>
          </a:stretch>
        </p:blipFill>
        <p:spPr bwMode="auto">
          <a:xfrm>
            <a:off x="250825" y="6381750"/>
            <a:ext cx="2952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25"/>
          <p:cNvGrpSpPr/>
          <p:nvPr/>
        </p:nvGrpSpPr>
        <p:grpSpPr>
          <a:xfrm>
            <a:off x="107504" y="85771"/>
            <a:ext cx="1152128" cy="1110981"/>
            <a:chOff x="107504" y="85771"/>
            <a:chExt cx="1152128" cy="1110981"/>
          </a:xfrm>
        </p:grpSpPr>
        <p:pic>
          <p:nvPicPr>
            <p:cNvPr descr="Магнитик" id="27" name="Picture 6"/>
            <p:cNvPicPr>
              <a:picLocks noChangeArrowheads="1" noChangeAspect="1"/>
            </p:cNvPicPr>
            <p:nvPr/>
          </p:nvPicPr>
          <p:blipFill>
            <a:blip cstate="print"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85771"/>
              <a:ext cx="1152128" cy="1110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Блок-схема: узел 27"/>
            <p:cNvSpPr/>
            <p:nvPr/>
          </p:nvSpPr>
          <p:spPr>
            <a:xfrm>
              <a:off x="210296" y="138742"/>
              <a:ext cx="948811" cy="968157"/>
            </a:xfrm>
            <a:prstGeom prst="flowChartConnector">
              <a:avLst/>
            </a:prstGeom>
            <a:noFill/>
            <a:ln w="19050">
              <a:solidFill>
                <a:srgbClr val="A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</TotalTime>
  <Words>1094</Words>
  <Application>Microsoft Office PowerPoint</Application>
  <PresentationFormat>Экран (4:3)</PresentationFormat>
  <Paragraphs>169</Paragraphs>
  <Slides>29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ГОСТЕВОЙ ДОМ «МЕДОВЫЙ ХУТОРОК» ШЕКСНИНСКИЙ  РАЙОН</vt:lpstr>
      <vt:lpstr>Презентация PowerPoint</vt:lpstr>
      <vt:lpstr>Д. КУРАКИНО (КИРИЛЛОВСКИЙ РАЙОН)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busheva</dc:creator>
  <cp:lastModifiedBy>Волынцева Наталья Анатольевна</cp:lastModifiedBy>
  <cp:revision>306</cp:revision>
  <cp:lastPrinted>2022-03-17T05:28:15Z</cp:lastPrinted>
  <dcterms:created xsi:type="dcterms:W3CDTF">2014-07-17T06:50:30Z</dcterms:created>
  <dcterms:modified xsi:type="dcterms:W3CDTF">2022-03-17T05:34:57Z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2295049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